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60" r:id="rId4"/>
    <p:sldId id="262" r:id="rId5"/>
    <p:sldId id="263" r:id="rId6"/>
    <p:sldId id="266" r:id="rId7"/>
    <p:sldId id="267" r:id="rId8"/>
    <p:sldId id="276" r:id="rId9"/>
    <p:sldId id="277" r:id="rId10"/>
    <p:sldId id="278" r:id="rId11"/>
    <p:sldId id="279" r:id="rId12"/>
    <p:sldId id="280" r:id="rId13"/>
    <p:sldId id="286" r:id="rId14"/>
    <p:sldId id="281" r:id="rId15"/>
    <p:sldId id="282" r:id="rId16"/>
    <p:sldId id="283" r:id="rId17"/>
    <p:sldId id="284" r:id="rId18"/>
    <p:sldId id="268" r:id="rId19"/>
    <p:sldId id="269" r:id="rId20"/>
    <p:sldId id="275" r:id="rId21"/>
  </p:sldIdLst>
  <p:sldSz cx="9144000" cy="6858000" type="screen4x3"/>
  <p:notesSz cx="6761163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1" autoAdjust="0"/>
    <p:restoredTop sz="95849" autoAdjust="0"/>
  </p:normalViewPr>
  <p:slideViewPr>
    <p:cSldViewPr snapToGrid="0" snapToObjects="1">
      <p:cViewPr varScale="1">
        <p:scale>
          <a:sx n="70" d="100"/>
          <a:sy n="70" d="100"/>
        </p:scale>
        <p:origin x="137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CA991-4FBB-44AD-B874-790BEC863A2C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0764C-DCD8-4436-A01C-AF9C27345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125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F2775-6ADD-4700-9F68-8145B423ACF8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879B8-2138-4D1B-841C-3B482D20AD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7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879B8-2138-4D1B-841C-3B482D20AD1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04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879B8-2138-4D1B-841C-3B482D20AD1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0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94ACD-F490-4712-91B5-3B9B70A513FF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482DD-2C26-42BE-84E7-1D8C708F6917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01EF-E353-4118-890A-2AF8A79234AC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5E8B3-4E4A-4CE6-BE1B-623EFDA3B13C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91107-79A0-4841-9315-85BC215716ED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6D4B-660B-4050-9C61-243B3A4E1419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8286-7EDD-4B00-BDAB-9F1E71AE284B}" type="datetime1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11217-7A51-4868-8DD2-FA9B67B303ED}" type="datetime1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BDB4-DB5B-4904-AFBC-D3E2CE0C8774}" type="datetime1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8FF83-0F7D-4B99-A004-471E35F8C612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A187B-E5CB-4D89-98E5-44DAA2DA1E8B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033DA8C-C130-46B8-A01B-7D7A54A1124E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Pavel Sorokin, National Researh University Higher School of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sorokin@hse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r>
              <a:rPr lang="ru-RU" sz="3200" b="1" dirty="0"/>
              <a:t>Межкультурное взаимодействие в «поле политики» и в «поле науки»: сопоставление через призму мульти-</a:t>
            </a:r>
            <a:r>
              <a:rPr lang="ru-RU" sz="3200" b="1" dirty="0" err="1"/>
              <a:t>культурализма</a:t>
            </a:r>
            <a:r>
              <a:rPr lang="ru-RU" sz="2900" dirty="0" smtClean="0">
                <a:solidFill>
                  <a:srgbClr val="21386F"/>
                </a:solidFill>
                <a:latin typeface="Myriad Pro Semibold"/>
                <a:ea typeface="ＭＳ Ｐゴシック"/>
                <a:cs typeface="ＭＳ Ｐゴシック"/>
              </a:rPr>
              <a:t/>
            </a:r>
            <a:br>
              <a:rPr lang="ru-RU" sz="2900" dirty="0" smtClean="0">
                <a:solidFill>
                  <a:srgbClr val="21386F"/>
                </a:solidFill>
                <a:latin typeface="Myriad Pro Semibold"/>
                <a:ea typeface="ＭＳ Ｐゴシック"/>
                <a:cs typeface="ＭＳ Ｐゴシック"/>
              </a:rPr>
            </a:br>
            <a:endParaRPr lang="en-US" sz="2900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603010" y="4320463"/>
            <a:ext cx="5346510" cy="1886329"/>
          </a:xfrm>
        </p:spPr>
        <p:txBody>
          <a:bodyPr/>
          <a:lstStyle/>
          <a:p>
            <a:pPr eaLnBrk="1" hangingPunct="1"/>
            <a:endParaRPr kumimoji="1" lang="en-US" sz="1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  <a:p>
            <a:pPr eaLnBrk="1" hangingPunct="1"/>
            <a:r>
              <a:rPr lang="ru-RU" sz="1800" dirty="0">
                <a:solidFill>
                  <a:schemeClr val="tx1"/>
                </a:solidFill>
              </a:rPr>
              <a:t>Мироненко И.А., д. псих. н. СПбГУ, Сорокин П.С., </a:t>
            </a:r>
            <a:r>
              <a:rPr lang="ru-RU" sz="1800" dirty="0" err="1">
                <a:solidFill>
                  <a:schemeClr val="tx1"/>
                </a:solidFill>
              </a:rPr>
              <a:t>к.с.н</a:t>
            </a:r>
            <a:r>
              <a:rPr lang="ru-RU" sz="1800" dirty="0">
                <a:solidFill>
                  <a:schemeClr val="tx1"/>
                </a:solidFill>
              </a:rPr>
              <a:t>. НИУ ВШЭ</a:t>
            </a:r>
            <a:r>
              <a:rPr kumimoji="1" lang="en-US" sz="1800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.</a:t>
            </a:r>
            <a:r>
              <a:rPr kumimoji="1" lang="ru-RU" sz="1800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  <a:hlinkClick r:id="rId3"/>
              </a:rPr>
              <a:t>psorokin@hse.ru</a:t>
            </a:r>
            <a:endParaRPr kumimoji="1" lang="en-US" sz="1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  <a:p>
            <a:pPr eaLnBrk="1" hangingPunct="1"/>
            <a:r>
              <a:rPr kumimoji="1" lang="ru-RU" sz="1800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Научный семинар </a:t>
            </a:r>
            <a:r>
              <a:rPr lang="ru-RU" sz="1800" dirty="0">
                <a:solidFill>
                  <a:schemeClr val="tx1"/>
                </a:solidFill>
              </a:rPr>
              <a:t>«Культура имеет значение»</a:t>
            </a:r>
            <a:r>
              <a:rPr kumimoji="1" lang="ru-RU" sz="1800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Международной научно-учебной лаборатории </a:t>
            </a:r>
            <a:r>
              <a:rPr lang="ru-RU" sz="1800" dirty="0">
                <a:solidFill>
                  <a:schemeClr val="tx1"/>
                </a:solidFill>
              </a:rPr>
              <a:t>социокультурных исследований</a:t>
            </a:r>
            <a:r>
              <a:rPr kumimoji="1" lang="en-US" sz="1800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– 2016, </a:t>
            </a:r>
            <a:r>
              <a:rPr kumimoji="1"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24 мая</a:t>
            </a: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57FFD-70CD-4C5C-8117-5884EA760D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>Г</a:t>
            </a:r>
            <a:r>
              <a:rPr lang="ru-RU" sz="2400" b="1" i="1" dirty="0" smtClean="0"/>
              <a:t>ипотеза мульти-</a:t>
            </a:r>
            <a:r>
              <a:rPr lang="ru-RU" sz="2400" b="1" i="1" dirty="0" err="1" smtClean="0"/>
              <a:t>культурализма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/>
              <a:t>Вывод по результатам сопоставления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2012949"/>
            <a:ext cx="8229600" cy="4525963"/>
          </a:xfrm>
        </p:spPr>
        <p:txBody>
          <a:bodyPr/>
          <a:lstStyle/>
          <a:p>
            <a:r>
              <a:rPr lang="ru-RU" sz="2400" dirty="0"/>
              <a:t>Поле </a:t>
            </a:r>
            <a:r>
              <a:rPr lang="ru-RU" sz="2400" dirty="0" smtClean="0">
                <a:solidFill>
                  <a:schemeClr val="tx2"/>
                </a:solidFill>
              </a:rPr>
              <a:t>«социокультурной политики» </a:t>
            </a:r>
            <a:r>
              <a:rPr lang="ru-RU" sz="2400" dirty="0"/>
              <a:t>– демонстрирует сложность практической реализации подхода </a:t>
            </a:r>
            <a:r>
              <a:rPr lang="ru-RU" sz="2400" dirty="0" smtClean="0"/>
              <a:t>мульти-</a:t>
            </a:r>
            <a:r>
              <a:rPr lang="ru-RU" sz="2400" dirty="0" err="1" smtClean="0"/>
              <a:t>культурализма</a:t>
            </a:r>
            <a:r>
              <a:rPr lang="ru-RU" sz="2400" dirty="0" smtClean="0"/>
              <a:t> </a:t>
            </a:r>
            <a:r>
              <a:rPr lang="ru-RU" sz="2400" dirty="0"/>
              <a:t>и указывает на необходимость рассмотрения широкого круга факторов, влияющих на результаты политики </a:t>
            </a:r>
            <a:r>
              <a:rPr lang="ru-RU" sz="2400" dirty="0" smtClean="0"/>
              <a:t>мульти-</a:t>
            </a:r>
            <a:r>
              <a:rPr lang="ru-RU" sz="2400" dirty="0" err="1" smtClean="0"/>
              <a:t>культурализма</a:t>
            </a:r>
            <a:r>
              <a:rPr lang="ru-RU" sz="2400" dirty="0" smtClean="0"/>
              <a:t>, в частности, в долгосрочной перспективе.</a:t>
            </a:r>
            <a:endParaRPr lang="ru-RU" sz="2400" dirty="0"/>
          </a:p>
          <a:p>
            <a:r>
              <a:rPr lang="ru-RU" sz="2400" dirty="0"/>
              <a:t>Поле </a:t>
            </a:r>
            <a:r>
              <a:rPr lang="ru-RU" sz="2400" dirty="0" smtClean="0">
                <a:solidFill>
                  <a:schemeClr val="accent2"/>
                </a:solidFill>
              </a:rPr>
              <a:t>«социокультурной науки» </a:t>
            </a:r>
            <a:r>
              <a:rPr lang="ru-RU" sz="2400" dirty="0" smtClean="0"/>
              <a:t>– пример </a:t>
            </a:r>
            <a:r>
              <a:rPr lang="ru-RU" sz="2400" dirty="0"/>
              <a:t>негативных </a:t>
            </a:r>
            <a:r>
              <a:rPr lang="ru-RU" sz="2400" dirty="0" smtClean="0"/>
              <a:t>последствий межкультурного взаимодействия, </a:t>
            </a:r>
            <a:r>
              <a:rPr lang="ru-RU" sz="2400" dirty="0"/>
              <a:t>предсказанных гипотезой </a:t>
            </a:r>
            <a:r>
              <a:rPr lang="ru-RU" sz="2400" dirty="0" smtClean="0"/>
              <a:t>мульти-</a:t>
            </a:r>
            <a:r>
              <a:rPr lang="ru-RU" sz="2400" dirty="0" err="1" smtClean="0"/>
              <a:t>культурализма</a:t>
            </a:r>
            <a:r>
              <a:rPr lang="ru-RU" sz="2400" dirty="0"/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9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Гипотеза интеграции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tx2"/>
                </a:solidFill>
              </a:rPr>
              <a:t>поле политики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7832"/>
            <a:ext cx="8229600" cy="4525963"/>
          </a:xfrm>
        </p:spPr>
        <p:txBody>
          <a:bodyPr/>
          <a:lstStyle/>
          <a:p>
            <a:r>
              <a:rPr lang="ru-RU" sz="2400" dirty="0" smtClean="0"/>
              <a:t>По данным исследований, наиболее </a:t>
            </a:r>
            <a:r>
              <a:rPr lang="ru-RU" sz="2400" dirty="0"/>
              <a:t>позитивные результаты с точки зрения </a:t>
            </a:r>
            <a:r>
              <a:rPr lang="ru-RU" sz="2400" dirty="0" smtClean="0"/>
              <a:t>психологического </a:t>
            </a:r>
            <a:r>
              <a:rPr lang="ru-RU" sz="2400" dirty="0"/>
              <a:t>и социального благополучия возникают, когда человек сочетает «включенность» как в жизнь своих локальных сообществ, так и в жизнь всего общества в целом (</a:t>
            </a:r>
            <a:r>
              <a:rPr lang="en-US" sz="2400" dirty="0"/>
              <a:t>Berry 2011</a:t>
            </a:r>
            <a:r>
              <a:rPr lang="ru-RU" sz="2400" dirty="0" smtClean="0"/>
              <a:t>). </a:t>
            </a:r>
            <a:endParaRPr lang="ru-RU" sz="2400" dirty="0"/>
          </a:p>
          <a:p>
            <a:r>
              <a:rPr lang="ru-RU" sz="2400" dirty="0" smtClean="0"/>
              <a:t>Как </a:t>
            </a:r>
            <a:r>
              <a:rPr lang="ru-RU" sz="2400" dirty="0"/>
              <a:t>правило</a:t>
            </a:r>
            <a:r>
              <a:rPr lang="ru-RU" sz="2400" dirty="0" smtClean="0"/>
              <a:t>, в </a:t>
            </a:r>
            <a:r>
              <a:rPr lang="ru-RU" sz="2400" dirty="0" smtClean="0">
                <a:solidFill>
                  <a:schemeClr val="tx2"/>
                </a:solidFill>
              </a:rPr>
              <a:t>«поле политики» </a:t>
            </a:r>
            <a:r>
              <a:rPr lang="ru-RU" sz="2400" dirty="0"/>
              <a:t>подобная «двойная включенность» не сопровождается  сильными институциональными противоречиями. В современных развитых странах от представителя «другой» идентичности не требуется разрыв исконных культурных связей. Это институционально закреплено.</a:t>
            </a:r>
          </a:p>
          <a:p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06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95769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Гипотеза интеграции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2"/>
                </a:solidFill>
              </a:rPr>
              <a:t>поле науки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876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Одновременная эффективная включенность в </a:t>
            </a:r>
            <a:r>
              <a:rPr lang="ru-RU" sz="2000" b="1" dirty="0"/>
              <a:t>исконную научную культуру</a:t>
            </a:r>
            <a:r>
              <a:rPr lang="ru-RU" sz="2000" dirty="0"/>
              <a:t> </a:t>
            </a:r>
            <a:r>
              <a:rPr lang="ru-RU" sz="2000" dirty="0" smtClean="0"/>
              <a:t>и </a:t>
            </a:r>
            <a:r>
              <a:rPr lang="ru-RU" sz="2000" dirty="0"/>
              <a:t>в </a:t>
            </a:r>
            <a:r>
              <a:rPr lang="ru-RU" sz="2000" b="1" dirty="0"/>
              <a:t>глобальный научный </a:t>
            </a:r>
            <a:r>
              <a:rPr lang="ru-RU" sz="2000" b="1" dirty="0" smtClean="0"/>
              <a:t>дискурс</a:t>
            </a:r>
            <a:r>
              <a:rPr lang="ru-RU" sz="2000" dirty="0" smtClean="0"/>
              <a:t>, </a:t>
            </a:r>
            <a:r>
              <a:rPr lang="ru-RU" sz="2000" dirty="0"/>
              <a:t>крайне затруднительна (</a:t>
            </a:r>
            <a:r>
              <a:rPr lang="en-US" sz="2000" dirty="0"/>
              <a:t>Sorokin 2016)</a:t>
            </a:r>
            <a:r>
              <a:rPr lang="ru-RU" sz="2000" dirty="0"/>
              <a:t>. Почему?</a:t>
            </a:r>
          </a:p>
          <a:p>
            <a:pPr marL="0" indent="0">
              <a:buNone/>
            </a:pPr>
            <a:r>
              <a:rPr lang="ru-RU" sz="2000" dirty="0"/>
              <a:t>Причины:</a:t>
            </a:r>
          </a:p>
          <a:p>
            <a:pPr>
              <a:buFont typeface="+mj-lt"/>
              <a:buAutoNum type="arabicPeriod"/>
            </a:pPr>
            <a:r>
              <a:rPr lang="ru-RU" sz="2000" dirty="0"/>
              <a:t>Иная институциональная среда, которая не только не поощряет сохранение исконной идентичности, но и трактует ее как «отсталую» или даже «неверную» в соответствии с утвержденными «универсальными» критериями рациональности, которые не подвергаются сомнению.</a:t>
            </a:r>
          </a:p>
          <a:p>
            <a:pPr>
              <a:buFont typeface="+mj-lt"/>
              <a:buAutoNum type="arabicPeriod"/>
            </a:pPr>
            <a:r>
              <a:rPr lang="ru-RU" sz="2000" dirty="0"/>
              <a:t>Содержательные характеристики «периферийных» научных культур могут находиться в фундаментальном противоречии с доминирующими в </a:t>
            </a:r>
            <a:r>
              <a:rPr lang="ru-RU" sz="2000" dirty="0" err="1"/>
              <a:t>мейнстриме</a:t>
            </a:r>
            <a:r>
              <a:rPr lang="ru-RU" sz="2000" dirty="0"/>
              <a:t> подходами. </a:t>
            </a:r>
          </a:p>
          <a:p>
            <a:pPr marL="0" indent="0">
              <a:buNone/>
            </a:pPr>
            <a:r>
              <a:rPr lang="ru-RU" sz="2000" b="1" dirty="0" smtClean="0"/>
              <a:t>Для </a:t>
            </a:r>
            <a:r>
              <a:rPr lang="ru-RU" sz="2000" b="1" dirty="0"/>
              <a:t>интеграции в мировой  </a:t>
            </a:r>
            <a:r>
              <a:rPr lang="ru-RU" sz="2000" b="1" dirty="0" err="1"/>
              <a:t>мейнстрим</a:t>
            </a:r>
            <a:r>
              <a:rPr lang="ru-RU" sz="2000" b="1" dirty="0"/>
              <a:t> социальным ученым зачастую приходится полностью порвать со своей исконной традицией (см., например, дискурс в </a:t>
            </a:r>
            <a:r>
              <a:rPr lang="en-US" sz="2000" b="1" dirty="0"/>
              <a:t>Current Sociology</a:t>
            </a:r>
            <a:r>
              <a:rPr lang="ru-RU" sz="2000" b="1" dirty="0"/>
              <a:t> </a:t>
            </a:r>
            <a:r>
              <a:rPr lang="en-US" sz="2000" b="1" dirty="0"/>
              <a:t>(ISA) </a:t>
            </a:r>
            <a:r>
              <a:rPr lang="ru-RU" sz="2000" b="1" dirty="0"/>
              <a:t>или в </a:t>
            </a:r>
            <a:r>
              <a:rPr lang="en-US" sz="2000" b="1" dirty="0"/>
              <a:t>Sociology (BSA)</a:t>
            </a:r>
            <a:r>
              <a:rPr lang="ru-RU" sz="2000" b="1" dirty="0"/>
              <a:t>).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9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95769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Гипотеза интеграции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>
                <a:solidFill>
                  <a:schemeClr val="accent2"/>
                </a:solidFill>
              </a:rPr>
              <a:t>поле науки: проблема содержательных характеристик научных культур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275719"/>
              </p:ext>
            </p:extLst>
          </p:nvPr>
        </p:nvGraphicFramePr>
        <p:xfrm>
          <a:off x="620830" y="1007244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949"/>
                <a:gridCol w="664144"/>
                <a:gridCol w="3397718"/>
                <a:gridCol w="372978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Отечественная </a:t>
                      </a:r>
                      <a:r>
                        <a:rPr lang="ru-RU" smtClean="0"/>
                        <a:t>психологическая научная</a:t>
                      </a:r>
                      <a:r>
                        <a:rPr lang="ru-RU" baseline="0" smtClean="0"/>
                        <a:t> традиция (доминирующие тренды)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Североамериканская и </a:t>
                      </a:r>
                      <a:r>
                        <a:rPr lang="ru-RU" smtClean="0"/>
                        <a:t>западноевропейская научная</a:t>
                      </a:r>
                      <a:r>
                        <a:rPr lang="ru-RU" baseline="0" smtClean="0"/>
                        <a:t> традиция (доминирующие тренды)</a:t>
                      </a:r>
                      <a:endParaRPr lang="ru-RU" smtClean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GB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Соотношение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факторов</a:t>
                      </a:r>
                      <a:endParaRPr lang="ru-RU" sz="20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Среда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наследственность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Идеология требовала научного обоснования биологического равенства всех людей, а практика грандиозного «социального эксперимента» диктовала развитие исследований влияния социума на личность человека.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Социальный заказ сводился к оправданию сложившейся практики низкой социальной мобильности и по существу наследственной передачи права принадлежности к привилегированным социальным группам на фоне декларирования «общества равных возможностей».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Коллективизм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индивидуализм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 основе марксистской философии, служившей теоретико-методологической базой советской психологии, идеал коллективизма.</a:t>
                      </a:r>
                    </a:p>
                    <a:p>
                      <a:r>
                        <a:rPr lang="ru-RU" sz="1200" dirty="0" smtClean="0"/>
                        <a:t>Идеи общинности, коллективизма, сильны и в традиционной российской культуре.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Идеал независимого, свободного, самостоятельно принимающего решения и проводящего их в жизнь человека. 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Личность от природы обладает общечеловеческими ценностями и программой развития, развертыванию которой социум может лишь мешать или способствовать. 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Свобода — необходимость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человек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животное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Эсхатологический характер российской культуры обострил внимание ученых к проблемам внутренней свободы человека, понимаемой прежде всего как свобода духа и сознания от страстей и низших потребностей, от принципа необходимости («свобода от страстей»).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Прагматизм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рационализм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пронизывающие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западную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культуру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служили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фактором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принятия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модели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естественного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человека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сына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природы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которого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свобода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лишь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внешнего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принуждения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(«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свобода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страстей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»).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Мироненко И.А. Российская психология в пространстве мировой науки. СПб,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2015, Нестор-История, 304с.</a:t>
                      </a:r>
                      <a:endParaRPr lang="ru-RU" sz="12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60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Гипотеза интеграции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/>
              <a:t>Вывод по результатам сопоставления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647507"/>
            <a:ext cx="8229600" cy="4525963"/>
          </a:xfrm>
        </p:spPr>
        <p:txBody>
          <a:bodyPr/>
          <a:lstStyle/>
          <a:p>
            <a:r>
              <a:rPr lang="ru-RU" sz="2000" dirty="0">
                <a:solidFill>
                  <a:schemeClr val="tx2"/>
                </a:solidFill>
              </a:rPr>
              <a:t>«</a:t>
            </a:r>
            <a:r>
              <a:rPr lang="ru-RU" sz="2400" dirty="0">
                <a:solidFill>
                  <a:schemeClr val="tx2"/>
                </a:solidFill>
              </a:rPr>
              <a:t>Поле политики» </a:t>
            </a:r>
            <a:r>
              <a:rPr lang="ru-RU" sz="2400" dirty="0"/>
              <a:t>демонстрирует пример подтверждения гипотезы интеграции. 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«Поле науки» </a:t>
            </a:r>
            <a:r>
              <a:rPr lang="ru-RU" sz="2400" dirty="0"/>
              <a:t>слабо соответствует гипотезе интеграции – поскольку на практике наиболее выгодными и реально воспроизводимыми стратегиями становится: </a:t>
            </a:r>
            <a:r>
              <a:rPr lang="ru-RU" sz="2400" dirty="0" smtClean="0"/>
              <a:t>1) </a:t>
            </a:r>
            <a:r>
              <a:rPr lang="ru-RU" sz="2400" dirty="0"/>
              <a:t>интеграция в мировой </a:t>
            </a:r>
            <a:r>
              <a:rPr lang="ru-RU" sz="2400" dirty="0" err="1"/>
              <a:t>мейнстрим</a:t>
            </a:r>
            <a:r>
              <a:rPr lang="ru-RU" sz="2400" dirty="0"/>
              <a:t> и отказ от исконной научной </a:t>
            </a:r>
            <a:r>
              <a:rPr lang="ru-RU" sz="2400" dirty="0" smtClean="0"/>
              <a:t>культуры («западничество») </a:t>
            </a:r>
            <a:r>
              <a:rPr lang="ru-RU" sz="2400" dirty="0"/>
              <a:t>– или же </a:t>
            </a:r>
            <a:r>
              <a:rPr lang="ru-RU" sz="2400" dirty="0" smtClean="0"/>
              <a:t>2) изоляция </a:t>
            </a:r>
            <a:r>
              <a:rPr lang="ru-RU" sz="2400" dirty="0"/>
              <a:t>и обособления от мирового </a:t>
            </a:r>
            <a:r>
              <a:rPr lang="ru-RU" sz="2400" dirty="0" smtClean="0"/>
              <a:t>контекста («почвенничество»). 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! </a:t>
            </a:r>
            <a:r>
              <a:rPr lang="ru-RU" sz="2400" b="1" dirty="0">
                <a:solidFill>
                  <a:schemeClr val="accent2"/>
                </a:solidFill>
              </a:rPr>
              <a:t>к такому положению приводит не только институциональный фактор – но и </a:t>
            </a:r>
            <a:r>
              <a:rPr lang="ru-RU" sz="2400" b="1" dirty="0" smtClean="0">
                <a:solidFill>
                  <a:schemeClr val="accent2"/>
                </a:solidFill>
              </a:rPr>
              <a:t>содержательные </a:t>
            </a:r>
            <a:r>
              <a:rPr lang="ru-RU" sz="2400" b="1" dirty="0">
                <a:solidFill>
                  <a:schemeClr val="accent2"/>
                </a:solidFill>
              </a:rPr>
              <a:t>различия между научными </a:t>
            </a:r>
            <a:r>
              <a:rPr lang="ru-RU" sz="2400" b="1" dirty="0" smtClean="0">
                <a:solidFill>
                  <a:schemeClr val="accent2"/>
                </a:solidFill>
              </a:rPr>
              <a:t>культурами.</a:t>
            </a:r>
            <a:endParaRPr lang="ru-RU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134270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Гипотеза контакта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tx2"/>
                </a:solidFill>
              </a:rPr>
              <a:t>поле политики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8108"/>
            <a:ext cx="8229600" cy="4525963"/>
          </a:xfrm>
        </p:spPr>
        <p:txBody>
          <a:bodyPr/>
          <a:lstStyle/>
          <a:p>
            <a:r>
              <a:rPr lang="ru-RU" sz="2400" dirty="0"/>
              <a:t>Гипотеза контакта, как правило, эмпирически подтверждается</a:t>
            </a:r>
            <a:r>
              <a:rPr lang="en-US" sz="2400" dirty="0"/>
              <a:t> (Pettigrew &amp; </a:t>
            </a:r>
            <a:r>
              <a:rPr lang="en-US" sz="2400" dirty="0" err="1"/>
              <a:t>Tropp</a:t>
            </a:r>
            <a:r>
              <a:rPr lang="en-US" sz="2400" dirty="0"/>
              <a:t> 2011)</a:t>
            </a:r>
            <a:r>
              <a:rPr lang="ru-RU" sz="2400" dirty="0"/>
              <a:t>, но не всегда.</a:t>
            </a:r>
            <a:endParaRPr lang="en-US" sz="2400" dirty="0"/>
          </a:p>
          <a:p>
            <a:r>
              <a:rPr lang="ru-RU" sz="2400" dirty="0"/>
              <a:t>В ситуациях, когда она не работает, </a:t>
            </a:r>
            <a:r>
              <a:rPr lang="ru-RU" sz="2400" dirty="0" smtClean="0"/>
              <a:t>например</a:t>
            </a:r>
            <a:r>
              <a:rPr lang="ru-RU" sz="2400" dirty="0"/>
              <a:t>, для Северного Кавказа в России, становится необходимым детальный анализ факторов, которые к этому приводят.</a:t>
            </a:r>
          </a:p>
          <a:p>
            <a:pPr marL="0" indent="0">
              <a:buNone/>
            </a:pPr>
            <a:r>
              <a:rPr lang="ru-RU" sz="2400" dirty="0"/>
              <a:t>Среди этих факторов можно выделить </a:t>
            </a:r>
            <a:r>
              <a:rPr lang="ru-RU" sz="2400" b="1" dirty="0"/>
              <a:t>контекстные</a:t>
            </a:r>
            <a:r>
              <a:rPr lang="ru-RU" sz="2400" dirty="0"/>
              <a:t> (институциональные и </a:t>
            </a:r>
            <a:r>
              <a:rPr lang="ru-RU" sz="2400" dirty="0" err="1"/>
              <a:t>неинституциональные</a:t>
            </a:r>
            <a:r>
              <a:rPr lang="ru-RU" sz="2400" dirty="0"/>
              <a:t>) и </a:t>
            </a:r>
            <a:r>
              <a:rPr lang="ru-RU" sz="2400" b="1" dirty="0"/>
              <a:t>содержательные</a:t>
            </a:r>
            <a:r>
              <a:rPr lang="ru-RU" sz="2400" dirty="0"/>
              <a:t> (характеристики самих взаимодействующих культур).</a:t>
            </a:r>
          </a:p>
          <a:p>
            <a:pPr marL="0" indent="0">
              <a:buNone/>
            </a:pPr>
            <a:r>
              <a:rPr lang="ru-RU" sz="2400" b="1" dirty="0"/>
              <a:t>Анализу содержательных характеристик самих взаимодействующих культур в современной литературе уделяется недостаточное внимание.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>Г</a:t>
            </a:r>
            <a:r>
              <a:rPr lang="ru-RU" sz="2400" b="1" i="1" dirty="0" smtClean="0"/>
              <a:t>ипотеза контакта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2"/>
                </a:solidFill>
              </a:rPr>
              <a:t>поле науки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64750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Несмотря на </a:t>
            </a:r>
            <a:r>
              <a:rPr lang="ru-RU" sz="2400" dirty="0" smtClean="0"/>
              <a:t>интенсификацию межкультурных научных контактов  (например, через международные конференции), а также на упрощение международных </a:t>
            </a:r>
            <a:r>
              <a:rPr lang="ru-RU" sz="2400" dirty="0"/>
              <a:t>связей </a:t>
            </a:r>
            <a:r>
              <a:rPr lang="ru-RU" sz="2400" dirty="0" smtClean="0"/>
              <a:t>благодаря новым технологиям</a:t>
            </a:r>
            <a:r>
              <a:rPr lang="en-US" sz="2400" dirty="0"/>
              <a:t>,</a:t>
            </a:r>
            <a:r>
              <a:rPr lang="ru-RU" sz="2400" dirty="0" smtClean="0"/>
              <a:t> </a:t>
            </a:r>
            <a:r>
              <a:rPr lang="ru-RU" sz="2400" dirty="0"/>
              <a:t>– конфликты в межкультурных взаимодействиях в </a:t>
            </a:r>
            <a:r>
              <a:rPr lang="ru-RU" sz="2400" dirty="0" smtClean="0"/>
              <a:t>«поле науки» </a:t>
            </a:r>
            <a:r>
              <a:rPr lang="ru-RU" sz="2400" dirty="0"/>
              <a:t>лишь </a:t>
            </a:r>
            <a:r>
              <a:rPr lang="ru-RU" sz="2400" dirty="0" smtClean="0"/>
              <a:t>обостряются. </a:t>
            </a:r>
          </a:p>
          <a:p>
            <a:pPr marL="0" indent="0">
              <a:buNone/>
            </a:pPr>
            <a:r>
              <a:rPr lang="ru-RU" sz="2400" dirty="0" smtClean="0"/>
              <a:t>Как </a:t>
            </a:r>
            <a:r>
              <a:rPr lang="ru-RU" sz="2400" dirty="0"/>
              <a:t>было сказано </a:t>
            </a:r>
            <a:r>
              <a:rPr lang="ru-RU" sz="2400" dirty="0" smtClean="0"/>
              <a:t>в литературе, </a:t>
            </a:r>
            <a:r>
              <a:rPr lang="ru-RU" sz="2400" dirty="0"/>
              <a:t>возникают различные </a:t>
            </a:r>
            <a:r>
              <a:rPr lang="ru-RU" sz="2400" dirty="0" smtClean="0"/>
              <a:t>«альтернативные» проекты </a:t>
            </a:r>
            <a:r>
              <a:rPr lang="ru-RU" sz="2400" dirty="0"/>
              <a:t>и протестные </a:t>
            </a:r>
            <a:r>
              <a:rPr lang="ru-RU" sz="2400" dirty="0" smtClean="0"/>
              <a:t>видения науки (</a:t>
            </a:r>
            <a:r>
              <a:rPr lang="en-US" sz="2400" dirty="0" smtClean="0"/>
              <a:t>Sorokin 2016</a:t>
            </a:r>
            <a:r>
              <a:rPr lang="ru-RU" sz="2400" dirty="0" smtClean="0"/>
              <a:t>).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37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>Г</a:t>
            </a:r>
            <a:r>
              <a:rPr lang="ru-RU" sz="2400" b="1" i="1" dirty="0" smtClean="0"/>
              <a:t>ипотеза контакта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/>
              <a:t>Вывод по результатам сопоставления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64750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sz="2000" dirty="0" smtClean="0"/>
          </a:p>
          <a:p>
            <a:r>
              <a:rPr lang="ru-RU" sz="2400" dirty="0" smtClean="0"/>
              <a:t>Необходим детальный анализ </a:t>
            </a:r>
            <a:r>
              <a:rPr lang="ru-RU" sz="2400" b="1" dirty="0" smtClean="0"/>
              <a:t>контекстных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smtClean="0"/>
              <a:t>институциональных </a:t>
            </a:r>
            <a:r>
              <a:rPr lang="ru-RU" sz="2400" dirty="0"/>
              <a:t>и </a:t>
            </a:r>
            <a:r>
              <a:rPr lang="ru-RU" sz="2400" dirty="0" err="1" smtClean="0"/>
              <a:t>неинституциональных</a:t>
            </a:r>
            <a:r>
              <a:rPr lang="ru-RU" sz="2400" dirty="0" smtClean="0"/>
              <a:t>) </a:t>
            </a:r>
            <a:r>
              <a:rPr lang="ru-RU" sz="2400" dirty="0"/>
              <a:t>и </a:t>
            </a:r>
            <a:r>
              <a:rPr lang="ru-RU" sz="2400" b="1" dirty="0" smtClean="0"/>
              <a:t>содержательных</a:t>
            </a:r>
            <a:r>
              <a:rPr lang="ru-RU" sz="2400" dirty="0" smtClean="0"/>
              <a:t> </a:t>
            </a:r>
            <a:r>
              <a:rPr lang="ru-RU" sz="2400" dirty="0"/>
              <a:t>(характеристики самих взаимодействующих культур</a:t>
            </a:r>
            <a:r>
              <a:rPr lang="ru-RU" sz="2400" dirty="0" smtClean="0"/>
              <a:t>) факторов в межкультурном взаимодействии в обоих «полях».</a:t>
            </a:r>
            <a:endParaRPr lang="ru-RU" sz="2400" dirty="0"/>
          </a:p>
          <a:p>
            <a:r>
              <a:rPr lang="ru-RU" sz="2400" dirty="0" smtClean="0"/>
              <a:t>Особое </a:t>
            </a:r>
            <a:r>
              <a:rPr lang="ru-RU" sz="2400" dirty="0"/>
              <a:t>значение </a:t>
            </a:r>
            <a:r>
              <a:rPr lang="ru-RU" sz="2400" dirty="0" smtClean="0"/>
              <a:t>имеет изучение содержательных характеристик взаимодействующих </a:t>
            </a:r>
            <a:r>
              <a:rPr lang="ru-RU" sz="2400" dirty="0"/>
              <a:t>культур, чему в современной литературе уделяется недостаточное </a:t>
            </a:r>
            <a:r>
              <a:rPr lang="ru-RU" sz="2400" dirty="0" smtClean="0"/>
              <a:t>внимание.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12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Заключение</a:t>
            </a: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84600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000" dirty="0"/>
              <a:t>все три рассмотренные гипотезы (мульти-</a:t>
            </a:r>
            <a:r>
              <a:rPr lang="ru-RU" sz="2000" dirty="0" err="1"/>
              <a:t>культурализма</a:t>
            </a:r>
            <a:r>
              <a:rPr lang="ru-RU" sz="2000" dirty="0"/>
              <a:t>, интеграции, контакта) применимы для анализа не только </a:t>
            </a:r>
            <a:r>
              <a:rPr lang="ru-RU" sz="2000" dirty="0">
                <a:solidFill>
                  <a:schemeClr val="tx2"/>
                </a:solidFill>
              </a:rPr>
              <a:t>«поля политики»</a:t>
            </a:r>
            <a:r>
              <a:rPr lang="ru-RU" sz="2000" dirty="0"/>
              <a:t>, но и </a:t>
            </a:r>
            <a:r>
              <a:rPr lang="ru-RU" sz="2000" dirty="0">
                <a:solidFill>
                  <a:schemeClr val="accent2"/>
                </a:solidFill>
              </a:rPr>
              <a:t>«поля науки»</a:t>
            </a:r>
            <a:r>
              <a:rPr lang="ru-RU" sz="2000" dirty="0"/>
              <a:t>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предварительное исследование показывает, что гипотезы не всегда подтверждаются в однозначном соответствии с теоретической моделью;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институциональные условия, «правила игры» и внутренняя структура межкультурного взаимодействия в рамках полей </a:t>
            </a:r>
            <a:r>
              <a:rPr lang="ru-RU" sz="2000" dirty="0">
                <a:solidFill>
                  <a:schemeClr val="accent2"/>
                </a:solidFill>
              </a:rPr>
              <a:t>«науки» </a:t>
            </a:r>
            <a:r>
              <a:rPr lang="ru-RU" sz="2000" dirty="0"/>
              <a:t>и </a:t>
            </a:r>
            <a:r>
              <a:rPr lang="ru-RU" sz="2000" dirty="0">
                <a:solidFill>
                  <a:schemeClr val="tx2"/>
                </a:solidFill>
              </a:rPr>
              <a:t>«политики» </a:t>
            </a:r>
            <a:r>
              <a:rPr lang="ru-RU" sz="2000" dirty="0"/>
              <a:t>– существенно различаются, что оказывает значительное влияние на то, как именно «работает» каждая из гипотез;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chemeClr val="accent2"/>
                </a:solidFill>
              </a:rPr>
              <a:t>«поле науки» </a:t>
            </a:r>
            <a:r>
              <a:rPr lang="ru-RU" sz="2000" dirty="0"/>
              <a:t>демонстрирует важное значение, которое имеют для межкультурного взаимодействия имплицитные содержательные характеристики самих взаимодействующих культур. Эти характеристики необходимо учитывать при реализации политики мульти-</a:t>
            </a:r>
            <a:r>
              <a:rPr lang="ru-RU" sz="2000" dirty="0" err="1"/>
              <a:t>культурализма</a:t>
            </a:r>
            <a:r>
              <a:rPr lang="ru-RU" sz="2000" dirty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92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Возможные задачи будущих исследований: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/>
              <a:t>Анализ и концептуализация межкультурного взаимодействия в современном международном «</a:t>
            </a:r>
            <a:r>
              <a:rPr lang="ru-RU" sz="2800" dirty="0">
                <a:solidFill>
                  <a:schemeClr val="accent2"/>
                </a:solidFill>
              </a:rPr>
              <a:t>поле социокультурной науки</a:t>
            </a:r>
            <a:r>
              <a:rPr lang="ru-RU" sz="2800" dirty="0"/>
              <a:t>» на базе трех гипотез мульти-</a:t>
            </a:r>
            <a:r>
              <a:rPr lang="ru-RU" sz="2800" dirty="0" err="1"/>
              <a:t>культурализма</a:t>
            </a:r>
            <a:r>
              <a:rPr lang="ru-RU" sz="28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Теоретическая разработка вопроса о значении контекстных и содержательных характеристик взаимодействующих культур при реализации идей мульти-</a:t>
            </a:r>
            <a:r>
              <a:rPr lang="ru-RU" sz="2800" dirty="0" err="1"/>
              <a:t>культурализма</a:t>
            </a:r>
            <a:r>
              <a:rPr lang="ru-RU" sz="2800" dirty="0"/>
              <a:t> в </a:t>
            </a:r>
            <a:r>
              <a:rPr lang="ru-RU" sz="2800" dirty="0">
                <a:solidFill>
                  <a:schemeClr val="accent2"/>
                </a:solidFill>
              </a:rPr>
              <a:t>«поле науки» </a:t>
            </a:r>
            <a:r>
              <a:rPr lang="ru-RU" sz="2800" dirty="0"/>
              <a:t>и </a:t>
            </a:r>
            <a:r>
              <a:rPr lang="ru-RU" sz="2800" dirty="0">
                <a:solidFill>
                  <a:schemeClr val="tx2"/>
                </a:solidFill>
              </a:rPr>
              <a:t>«поле политики</a:t>
            </a:r>
            <a:r>
              <a:rPr lang="ru-RU" sz="2800" dirty="0" smtClean="0">
                <a:solidFill>
                  <a:schemeClr val="tx2"/>
                </a:solidFill>
              </a:rPr>
              <a:t>».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554"/>
            <a:ext cx="8229600" cy="1143000"/>
          </a:xfrm>
        </p:spPr>
        <p:txBody>
          <a:bodyPr/>
          <a:lstStyle/>
          <a:p>
            <a:r>
              <a:rPr lang="ru-RU" sz="3200" dirty="0"/>
              <a:t>Межкультурное взаимодействие </a:t>
            </a:r>
            <a:r>
              <a:rPr lang="ru-RU" sz="3200" dirty="0" smtClean="0">
                <a:solidFill>
                  <a:schemeClr val="tx2"/>
                </a:solidFill>
              </a:rPr>
              <a:t>в поле «социокультурной политики»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905" y="1403518"/>
            <a:ext cx="8229600" cy="4525963"/>
          </a:xfrm>
        </p:spPr>
        <p:txBody>
          <a:bodyPr/>
          <a:lstStyle/>
          <a:p>
            <a:r>
              <a:rPr lang="ru-RU" sz="2400" b="1" dirty="0" smtClean="0"/>
              <a:t>«+»</a:t>
            </a:r>
            <a:r>
              <a:rPr lang="ru-RU" sz="2400" dirty="0" smtClean="0"/>
              <a:t> контакты </a:t>
            </a:r>
            <a:r>
              <a:rPr lang="ru-RU" sz="2400" dirty="0"/>
              <a:t>между представителями разных культур жизненно необходимы для гармоничного и сбалансированного развития мировой экономики (согласно расчетам, к 2030 году Евросоюзу потребуется 80 млн. иммигрантов). 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«-»</a:t>
            </a:r>
            <a:r>
              <a:rPr lang="ru-RU" sz="2400" dirty="0" smtClean="0"/>
              <a:t> межкультурные </a:t>
            </a:r>
            <a:r>
              <a:rPr lang="ru-RU" sz="2400" dirty="0"/>
              <a:t>связи могут нести и существенные угрозы </a:t>
            </a:r>
            <a:r>
              <a:rPr lang="ru-RU" sz="2400" dirty="0" smtClean="0"/>
              <a:t>общественному благополучию (остро </a:t>
            </a:r>
            <a:r>
              <a:rPr lang="ru-RU" sz="2400" dirty="0"/>
              <a:t>стоит проблема терроризма).</a:t>
            </a:r>
          </a:p>
          <a:p>
            <a:pPr marL="0" indent="0">
              <a:buNone/>
            </a:pP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97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52617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603010" y="4320463"/>
            <a:ext cx="5346510" cy="188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kumimoji="1" lang="en-US" sz="1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  <a:p>
            <a:pPr marL="0" indent="0" eaLnBrk="1" hangingPunct="1">
              <a:buNone/>
            </a:pP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Corresponding Author: </a:t>
            </a:r>
          </a:p>
          <a:p>
            <a:pPr marL="0" indent="0" eaLnBrk="1" hangingPunct="1">
              <a:buNone/>
            </a:pP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Pavel Sorokin, Ph.D., NRU HSE,</a:t>
            </a:r>
          </a:p>
          <a:p>
            <a:pPr marL="0" indent="0" eaLnBrk="1" hangingPunct="1">
              <a:buNone/>
            </a:pP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Moscow, Russian Federation.</a:t>
            </a:r>
          </a:p>
          <a:p>
            <a:pPr marL="0" indent="0" eaLnBrk="1" hangingPunct="1">
              <a:buNone/>
            </a:pPr>
            <a:r>
              <a:rPr kumimoji="1"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psorokin@hse.ru</a:t>
            </a:r>
            <a:endParaRPr kumimoji="1" lang="ru-RU" sz="1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4570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Межкультурное взаимодействие в </a:t>
            </a:r>
            <a:r>
              <a:rPr lang="ru-RU" sz="3600" dirty="0">
                <a:solidFill>
                  <a:srgbClr val="C00000"/>
                </a:solidFill>
              </a:rPr>
              <a:t>поле </a:t>
            </a:r>
            <a:r>
              <a:rPr lang="ru-RU" sz="3600" dirty="0" smtClean="0">
                <a:solidFill>
                  <a:srgbClr val="C00000"/>
                </a:solidFill>
              </a:rPr>
              <a:t>«социокультурной науки»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Межкультурное взаимодействие активно протекает в международном научном сообществе (в психологии, социологии и др. науках). </a:t>
            </a:r>
          </a:p>
          <a:p>
            <a:r>
              <a:rPr lang="ru-RU" sz="2400" b="1" dirty="0" smtClean="0"/>
              <a:t>«+»</a:t>
            </a:r>
            <a:r>
              <a:rPr lang="ru-RU" sz="2400" dirty="0" smtClean="0"/>
              <a:t> формируются международные научные иерархии и стандарты научности как таковой, которые служат площадками для сотрудничества ученых из разных культурных (научных) традиций. </a:t>
            </a:r>
          </a:p>
          <a:p>
            <a:r>
              <a:rPr lang="ru-RU" sz="2400" b="1" dirty="0" smtClean="0"/>
              <a:t>«-»</a:t>
            </a:r>
            <a:r>
              <a:rPr lang="en-US" sz="2400" b="1" dirty="0" smtClean="0"/>
              <a:t> </a:t>
            </a:r>
            <a:r>
              <a:rPr lang="ru-RU" sz="2400" dirty="0" smtClean="0"/>
              <a:t>существенная </a:t>
            </a:r>
            <a:r>
              <a:rPr lang="ru-RU" sz="2400" dirty="0"/>
              <a:t>часть мирового научного сообщества испытывает трудности в попытках интеграции в эти площадки.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9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Расширение применени</a:t>
            </a:r>
            <a:r>
              <a:rPr lang="ru-RU" sz="3600" dirty="0"/>
              <a:t>я</a:t>
            </a:r>
            <a:r>
              <a:rPr lang="ru-RU" sz="3600" dirty="0" smtClean="0"/>
              <a:t> концепции мульти-</a:t>
            </a:r>
            <a:r>
              <a:rPr lang="ru-RU" sz="3600" dirty="0" err="1" smtClean="0"/>
              <a:t>культурализма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Концепция мульти-</a:t>
            </a:r>
            <a:r>
              <a:rPr lang="ru-RU" sz="2400" dirty="0" err="1" smtClean="0"/>
              <a:t>культурализма</a:t>
            </a:r>
            <a:r>
              <a:rPr lang="ru-RU" sz="2400" dirty="0" smtClean="0"/>
              <a:t> применима для </a:t>
            </a:r>
            <a:r>
              <a:rPr lang="ru-RU" sz="2400" dirty="0"/>
              <a:t>понимания и регулирования межкультурных отношений не только в </a:t>
            </a:r>
            <a:r>
              <a:rPr lang="ru-RU" sz="2400" dirty="0">
                <a:solidFill>
                  <a:schemeClr val="tx2"/>
                </a:solidFill>
              </a:rPr>
              <a:t>«поле социокультурной политики», </a:t>
            </a:r>
            <a:r>
              <a:rPr lang="ru-RU" sz="2400" dirty="0"/>
              <a:t>но и в </a:t>
            </a:r>
            <a:r>
              <a:rPr lang="ru-RU" sz="2400" dirty="0">
                <a:solidFill>
                  <a:schemeClr val="accent2"/>
                </a:solidFill>
              </a:rPr>
              <a:t>«поле социокультурной </a:t>
            </a:r>
            <a:r>
              <a:rPr lang="ru-RU" sz="2400" dirty="0" smtClean="0">
                <a:solidFill>
                  <a:schemeClr val="accent2"/>
                </a:solidFill>
              </a:rPr>
              <a:t>науки»</a:t>
            </a:r>
            <a:r>
              <a:rPr lang="ru-RU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исследование </a:t>
            </a:r>
            <a:r>
              <a:rPr lang="ru-RU" sz="2400" dirty="0"/>
              <a:t>проблем развития современной </a:t>
            </a:r>
            <a:r>
              <a:rPr lang="ru-RU" sz="2400" dirty="0" smtClean="0"/>
              <a:t>науки</a:t>
            </a:r>
            <a:r>
              <a:rPr lang="en-US" sz="2400" dirty="0" smtClean="0"/>
              <a:t> (</a:t>
            </a:r>
            <a:r>
              <a:rPr lang="ru-RU" sz="2400" dirty="0" smtClean="0"/>
              <a:t>психологии, социологии и др.</a:t>
            </a:r>
            <a:r>
              <a:rPr lang="en-US" sz="2400" dirty="0" smtClean="0"/>
              <a:t>)</a:t>
            </a:r>
            <a:r>
              <a:rPr lang="ru-RU" sz="2400" dirty="0" smtClean="0"/>
              <a:t> с нового ракурса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тестирование, уточнение </a:t>
            </a:r>
            <a:r>
              <a:rPr lang="ru-RU" sz="2400" dirty="0"/>
              <a:t>и </a:t>
            </a:r>
            <a:r>
              <a:rPr lang="ru-RU" sz="2400" dirty="0" smtClean="0"/>
              <a:t>развитие </a:t>
            </a:r>
            <a:r>
              <a:rPr lang="ru-RU" sz="2400" dirty="0"/>
              <a:t>исходной концепции </a:t>
            </a:r>
            <a:r>
              <a:rPr lang="ru-RU" sz="2400" dirty="0" smtClean="0"/>
              <a:t>мульти-</a:t>
            </a:r>
            <a:r>
              <a:rPr lang="ru-RU" sz="2400" dirty="0" err="1" smtClean="0"/>
              <a:t>культурализма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Важно: концепция мульти-</a:t>
            </a:r>
            <a:r>
              <a:rPr lang="ru-RU" sz="2400" b="1" dirty="0" err="1" smtClean="0"/>
              <a:t>культурализма</a:t>
            </a:r>
            <a:r>
              <a:rPr lang="ru-RU" sz="2400" b="1" dirty="0" smtClean="0"/>
              <a:t> функционирует в каждом из «полей».</a:t>
            </a:r>
            <a:r>
              <a:rPr lang="ru-RU" sz="2400" dirty="0" smtClean="0"/>
              <a:t> </a:t>
            </a:r>
            <a:endParaRPr lang="ru-RU" sz="2400" dirty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4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Межкультурное взаимодействие в </a:t>
            </a:r>
            <a:r>
              <a:rPr lang="ru-RU" sz="2800" dirty="0" smtClean="0">
                <a:solidFill>
                  <a:schemeClr val="tx2"/>
                </a:solidFill>
              </a:rPr>
              <a:t>«поле политики»</a:t>
            </a:r>
            <a:r>
              <a:rPr lang="ru-RU" sz="2800" dirty="0" smtClean="0"/>
              <a:t> </a:t>
            </a:r>
            <a:r>
              <a:rPr lang="ru-RU" sz="2800" dirty="0"/>
              <a:t>и </a:t>
            </a:r>
            <a:r>
              <a:rPr lang="ru-RU" sz="2800" dirty="0" smtClean="0">
                <a:solidFill>
                  <a:schemeClr val="accent2"/>
                </a:solidFill>
              </a:rPr>
              <a:t>«поле науки» </a:t>
            </a:r>
            <a:r>
              <a:rPr lang="ru-RU" sz="2800" dirty="0"/>
              <a:t>– исходное различие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принципиально разное положение </a:t>
            </a:r>
            <a:r>
              <a:rPr lang="ru-RU" sz="2400" b="1" dirty="0"/>
              <a:t>представителей </a:t>
            </a:r>
            <a:r>
              <a:rPr lang="ru-RU" sz="2400" b="1" dirty="0" smtClean="0"/>
              <a:t>«периферийных», </a:t>
            </a:r>
            <a:r>
              <a:rPr lang="ru-RU" sz="2400" b="1" dirty="0"/>
              <a:t>не-западных культур в каждом из полей. </a:t>
            </a:r>
            <a:endParaRPr lang="ru-RU" sz="2400" b="1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современном дискурсе в </a:t>
            </a:r>
            <a:r>
              <a:rPr lang="ru-RU" sz="2400" dirty="0">
                <a:solidFill>
                  <a:schemeClr val="tx2"/>
                </a:solidFill>
              </a:rPr>
              <a:t>«поле политики» </a:t>
            </a:r>
            <a:r>
              <a:rPr lang="ru-RU" sz="2400" dirty="0" smtClean="0"/>
              <a:t>отмечается, что «иммигрантские</a:t>
            </a:r>
            <a:r>
              <a:rPr lang="ru-RU" sz="2400" dirty="0"/>
              <a:t>», «периферийные» культуры оказались «сильнее» при взаимодействии с «принимающей» западной культурой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>
                <a:solidFill>
                  <a:schemeClr val="accent2"/>
                </a:solidFill>
              </a:rPr>
              <a:t>«поле науки</a:t>
            </a:r>
            <a:r>
              <a:rPr lang="ru-RU" sz="2400" dirty="0" smtClean="0">
                <a:solidFill>
                  <a:schemeClr val="accent2"/>
                </a:solidFill>
              </a:rPr>
              <a:t>» </a:t>
            </a:r>
            <a:r>
              <a:rPr lang="ru-RU" sz="2400" dirty="0"/>
              <a:t>ситуация обратная (</a:t>
            </a:r>
            <a:r>
              <a:rPr lang="en-US" sz="2400" dirty="0"/>
              <a:t>Sorokin 2016; </a:t>
            </a:r>
            <a:r>
              <a:rPr lang="en-US" sz="2400" dirty="0" err="1"/>
              <a:t>Mironenko</a:t>
            </a:r>
            <a:r>
              <a:rPr lang="en-US" sz="2400" dirty="0"/>
              <a:t> &amp; Sorokin 2015</a:t>
            </a:r>
            <a:r>
              <a:rPr lang="ru-RU" sz="2400" dirty="0"/>
              <a:t>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6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3200" dirty="0"/>
              <a:t>Три гипотезы </a:t>
            </a:r>
            <a:r>
              <a:rPr lang="ru-RU" sz="3200" dirty="0" smtClean="0"/>
              <a:t>мульти</a:t>
            </a:r>
            <a:r>
              <a:rPr lang="en-US" sz="3200" dirty="0" smtClean="0"/>
              <a:t>-</a:t>
            </a:r>
            <a:r>
              <a:rPr lang="ru-RU" sz="3200" dirty="0" err="1" smtClean="0"/>
              <a:t>культурализма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83920"/>
            <a:ext cx="8229600" cy="4929739"/>
          </a:xfrm>
        </p:spPr>
        <p:txBody>
          <a:bodyPr/>
          <a:lstStyle/>
          <a:p>
            <a:r>
              <a:rPr lang="ru-RU" sz="2000" b="1" dirty="0" smtClean="0"/>
              <a:t>гипотеза </a:t>
            </a:r>
            <a:r>
              <a:rPr lang="ru-RU" sz="2000" b="1" dirty="0" err="1"/>
              <a:t>мультикультурализма</a:t>
            </a:r>
            <a:r>
              <a:rPr lang="ru-RU" sz="2000" dirty="0"/>
              <a:t> – уверенность в собственной культурной идентичности и достойном месте представителей этой идентичности в широкой социальной среде ведет к позитивным взаимоотношениям между культурными группами и другим положительным результатам; в противном случае, возникает взаимная враждебность.</a:t>
            </a:r>
          </a:p>
          <a:p>
            <a:r>
              <a:rPr lang="ru-RU" sz="2000" b="1" dirty="0"/>
              <a:t>гипотеза интеграции</a:t>
            </a:r>
            <a:r>
              <a:rPr lang="ru-RU" sz="2000" dirty="0"/>
              <a:t> - участие и вовлеченность представителей культурных групп, как в жизнь своих локальных сообществ, так и в жизнь всего общества в </a:t>
            </a:r>
            <a:r>
              <a:rPr lang="ru-RU" sz="2000" dirty="0" smtClean="0"/>
              <a:t>целом, </a:t>
            </a:r>
            <a:r>
              <a:rPr lang="ru-RU" sz="2000" dirty="0"/>
              <a:t>ведет к позитивным взаимоотношениям между культурными группами и другим положительным результатам;</a:t>
            </a:r>
          </a:p>
          <a:p>
            <a:r>
              <a:rPr lang="ru-RU" sz="2000" b="1" dirty="0"/>
              <a:t>гипотеза контакта</a:t>
            </a:r>
            <a:r>
              <a:rPr lang="ru-RU" sz="2000" dirty="0"/>
              <a:t> – интенсификация контактов между представителями разных культурных групп, как правило, приводит к взаимному уважению и другим положительным результатам.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2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/>
              <a:t>Г</a:t>
            </a:r>
            <a:r>
              <a:rPr lang="ru-RU" sz="2400" b="1" i="1" dirty="0" smtClean="0"/>
              <a:t>ипотеза мульти-</a:t>
            </a:r>
            <a:r>
              <a:rPr lang="ru-RU" sz="2400" b="1" i="1" dirty="0" err="1" smtClean="0"/>
              <a:t>культурализма</a:t>
            </a:r>
            <a:r>
              <a:rPr lang="ru-RU" sz="2400" dirty="0" smtClean="0"/>
              <a:t>: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tx2"/>
                </a:solidFill>
              </a:rPr>
              <a:t>поле политики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ru-RU" sz="2400" dirty="0"/>
              <a:t>Право на сохранение и выражение культурной «идентичности» </a:t>
            </a:r>
            <a:r>
              <a:rPr lang="ru-RU" sz="2400" dirty="0">
                <a:solidFill>
                  <a:schemeClr val="tx2"/>
                </a:solidFill>
              </a:rPr>
              <a:t>институционально защищено </a:t>
            </a:r>
            <a:r>
              <a:rPr lang="ru-RU" sz="2400" dirty="0"/>
              <a:t>и стало неотъемлемой частью доминирующего общественного </a:t>
            </a:r>
            <a:r>
              <a:rPr lang="ru-RU" sz="2400" dirty="0" smtClean="0"/>
              <a:t>дискурса в развитых странах.</a:t>
            </a:r>
            <a:endParaRPr lang="ru-RU" sz="2400" dirty="0"/>
          </a:p>
          <a:p>
            <a:r>
              <a:rPr lang="ru-RU" sz="2400" dirty="0"/>
              <a:t>Если представители культурных меньшинств сталкиваются с дискриминацией, они вступают в институализированное «поле противостояния», что </a:t>
            </a:r>
            <a:r>
              <a:rPr lang="ru-RU" sz="2400" dirty="0" smtClean="0"/>
              <a:t>позволяет им </a:t>
            </a:r>
            <a:r>
              <a:rPr lang="ru-RU" sz="2400" dirty="0">
                <a:solidFill>
                  <a:schemeClr val="tx2"/>
                </a:solidFill>
              </a:rPr>
              <a:t>систематически извлекать </a:t>
            </a:r>
            <a:r>
              <a:rPr lang="ru-RU" sz="2400" dirty="0" smtClean="0">
                <a:solidFill>
                  <a:schemeClr val="tx2"/>
                </a:solidFill>
              </a:rPr>
              <a:t>преимущества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В этих условиях </a:t>
            </a:r>
            <a:r>
              <a:rPr lang="ru-RU" sz="2400" dirty="0">
                <a:solidFill>
                  <a:schemeClr val="tx2"/>
                </a:solidFill>
              </a:rPr>
              <a:t>угрозу своей идентичности </a:t>
            </a:r>
            <a:r>
              <a:rPr lang="ru-RU" sz="2400" dirty="0"/>
              <a:t>начинают ощущать не только традиционно </a:t>
            </a:r>
            <a:r>
              <a:rPr lang="ru-RU" sz="2400" dirty="0">
                <a:solidFill>
                  <a:schemeClr val="tx2"/>
                </a:solidFill>
              </a:rPr>
              <a:t>«дискриминируемые» </a:t>
            </a:r>
            <a:r>
              <a:rPr lang="ru-RU" sz="2400" dirty="0"/>
              <a:t>культуры, </a:t>
            </a:r>
            <a:r>
              <a:rPr lang="ru-RU" sz="2400" dirty="0">
                <a:solidFill>
                  <a:schemeClr val="tx2"/>
                </a:solidFill>
              </a:rPr>
              <a:t>но и «дискриминирующая». </a:t>
            </a:r>
            <a:r>
              <a:rPr lang="ru-RU" sz="2400" dirty="0"/>
              <a:t>Отчасти, из-за этого под видом мульти-</a:t>
            </a:r>
            <a:r>
              <a:rPr lang="ru-RU" sz="2400" dirty="0" err="1"/>
              <a:t>культурализма</a:t>
            </a:r>
            <a:r>
              <a:rPr lang="ru-RU" sz="2400" dirty="0"/>
              <a:t> иногда начинает проводиться политика сегрегации.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1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226193"/>
            <a:ext cx="8808720" cy="1143000"/>
          </a:xfrm>
        </p:spPr>
        <p:txBody>
          <a:bodyPr/>
          <a:lstStyle/>
          <a:p>
            <a:r>
              <a:rPr lang="ru-RU" sz="2400" b="1" i="1" dirty="0"/>
              <a:t>Г</a:t>
            </a:r>
            <a:r>
              <a:rPr lang="ru-RU" sz="2400" b="1" i="1" dirty="0" smtClean="0"/>
              <a:t>ипотеза мульти-</a:t>
            </a:r>
            <a:r>
              <a:rPr lang="ru-RU" sz="2400" b="1" i="1" dirty="0" err="1" smtClean="0"/>
              <a:t>культурализма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2"/>
                </a:solidFill>
              </a:rPr>
              <a:t>поле науки (а)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99687"/>
            <a:ext cx="8229600" cy="4525963"/>
          </a:xfrm>
        </p:spPr>
        <p:txBody>
          <a:bodyPr/>
          <a:lstStyle/>
          <a:p>
            <a:r>
              <a:rPr lang="ru-RU" sz="2400" dirty="0"/>
              <a:t>Мировое социокультурное научное знание характеризуется </a:t>
            </a:r>
            <a:r>
              <a:rPr lang="ru-RU" sz="2400" dirty="0">
                <a:solidFill>
                  <a:schemeClr val="accent2"/>
                </a:solidFill>
              </a:rPr>
              <a:t>сильной вертикальной поляризацией и горизонтальной фрагментацией</a:t>
            </a:r>
            <a:r>
              <a:rPr lang="ru-RU" sz="2400" dirty="0"/>
              <a:t> (</a:t>
            </a:r>
            <a:r>
              <a:rPr lang="en-US" sz="2400" dirty="0"/>
              <a:t>Sorokin 2016; </a:t>
            </a:r>
            <a:r>
              <a:rPr lang="en-US" sz="2400" dirty="0" err="1"/>
              <a:t>Mironenko</a:t>
            </a:r>
            <a:r>
              <a:rPr lang="en-US" sz="2400" dirty="0"/>
              <a:t> &amp; Sorokin 2015</a:t>
            </a:r>
            <a:r>
              <a:rPr lang="ru-RU" sz="2400" dirty="0"/>
              <a:t>). </a:t>
            </a:r>
          </a:p>
          <a:p>
            <a:r>
              <a:rPr lang="ru-RU" sz="2400" dirty="0"/>
              <a:t>Культурные «идентичности» (специфические культурно-обусловленные концепции, методы и подходы) «периферийных» (</a:t>
            </a:r>
            <a:r>
              <a:rPr lang="ru-RU" sz="2400" dirty="0" smtClean="0"/>
              <a:t>не-западных</a:t>
            </a:r>
            <a:r>
              <a:rPr lang="ru-RU" sz="2400" dirty="0"/>
              <a:t>) научных традиций и школ имеют </a:t>
            </a:r>
            <a:r>
              <a:rPr lang="ru-RU" sz="2400" dirty="0">
                <a:solidFill>
                  <a:schemeClr val="accent2"/>
                </a:solidFill>
              </a:rPr>
              <a:t>слабую институциональную защиту</a:t>
            </a:r>
            <a:r>
              <a:rPr lang="ru-RU" sz="2400" dirty="0"/>
              <a:t>. </a:t>
            </a:r>
          </a:p>
          <a:p>
            <a:r>
              <a:rPr lang="ru-RU" sz="2400" dirty="0"/>
              <a:t>Дискурс «поля науки» декларативно ориентируется на </a:t>
            </a:r>
            <a:r>
              <a:rPr lang="ru-RU" sz="2400" dirty="0">
                <a:solidFill>
                  <a:schemeClr val="accent2"/>
                </a:solidFill>
              </a:rPr>
              <a:t>рациональную ценность объективно рассматриваемых научных результатов в контексте универсальных (в понимании </a:t>
            </a:r>
            <a:r>
              <a:rPr lang="ru-RU" sz="2400" dirty="0" err="1">
                <a:solidFill>
                  <a:schemeClr val="accent2"/>
                </a:solidFill>
              </a:rPr>
              <a:t>мейнстрима</a:t>
            </a:r>
            <a:r>
              <a:rPr lang="ru-RU" sz="2400" dirty="0">
                <a:solidFill>
                  <a:schemeClr val="accent2"/>
                </a:solidFill>
              </a:rPr>
              <a:t>) критериев и инструментов познания, а не на сохранение различных научных школ </a:t>
            </a:r>
            <a:r>
              <a:rPr lang="ru-RU" sz="2400" dirty="0"/>
              <a:t>как самостоятельную цель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" y="442278"/>
            <a:ext cx="8808720" cy="1143000"/>
          </a:xfrm>
        </p:spPr>
        <p:txBody>
          <a:bodyPr/>
          <a:lstStyle/>
          <a:p>
            <a:r>
              <a:rPr lang="ru-RU" sz="2400" b="1" i="1" dirty="0"/>
              <a:t>Г</a:t>
            </a:r>
            <a:r>
              <a:rPr lang="ru-RU" sz="2400" b="1" i="1" dirty="0" smtClean="0"/>
              <a:t>ипотеза мульти-</a:t>
            </a:r>
            <a:r>
              <a:rPr lang="ru-RU" sz="2400" b="1" i="1" dirty="0" err="1" smtClean="0"/>
              <a:t>культурализма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2"/>
                </a:solidFill>
              </a:rPr>
              <a:t>поле науки (б)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10640"/>
            <a:ext cx="8229600" cy="4525963"/>
          </a:xfrm>
        </p:spPr>
        <p:txBody>
          <a:bodyPr/>
          <a:lstStyle/>
          <a:p>
            <a:r>
              <a:rPr lang="ru-RU" sz="2000" dirty="0"/>
              <a:t>Растущая внутренняя конкуренция </a:t>
            </a:r>
            <a:r>
              <a:rPr lang="ru-RU" sz="2000" dirty="0" smtClean="0"/>
              <a:t>и квантификация в мировом «поле науки» </a:t>
            </a:r>
            <a:r>
              <a:rPr lang="ru-RU" sz="2000" dirty="0"/>
              <a:t>приводит к тому, что количественно выраженная </a:t>
            </a:r>
            <a:r>
              <a:rPr lang="ru-RU" sz="2000" dirty="0">
                <a:solidFill>
                  <a:schemeClr val="accent2"/>
                </a:solidFill>
              </a:rPr>
              <a:t>степень интегрированности в англо-саксонский </a:t>
            </a:r>
            <a:r>
              <a:rPr lang="ru-RU" sz="2000" dirty="0" err="1">
                <a:solidFill>
                  <a:schemeClr val="accent2"/>
                </a:solidFill>
              </a:rPr>
              <a:t>мейнстрим</a:t>
            </a:r>
            <a:r>
              <a:rPr lang="ru-RU" sz="2000" dirty="0"/>
              <a:t> становится главным мерилом профессионального статуса отдельного ученого или </a:t>
            </a:r>
            <a:r>
              <a:rPr lang="ru-RU" sz="2000" dirty="0" smtClean="0"/>
              <a:t>целого университета (пример – программа «5-100» в РФ).</a:t>
            </a:r>
            <a:endParaRPr lang="ru-RU" sz="2000" dirty="0"/>
          </a:p>
          <a:p>
            <a:r>
              <a:rPr lang="ru-RU" sz="2000" dirty="0"/>
              <a:t>Локальные научные традиции социокультурного знания сталкиваются с проблемой </a:t>
            </a:r>
            <a:r>
              <a:rPr lang="ru-RU" sz="2000" dirty="0" smtClean="0"/>
              <a:t>нерелевантности этим требованиям, </a:t>
            </a:r>
            <a:r>
              <a:rPr lang="ru-RU" sz="2000" dirty="0"/>
              <a:t>дискриминации и даже с угрозой исчезновения. В этих </a:t>
            </a:r>
            <a:r>
              <a:rPr lang="ru-RU" sz="2000" dirty="0" smtClean="0"/>
              <a:t>условиях, </a:t>
            </a:r>
            <a:r>
              <a:rPr lang="ru-RU" sz="2000" dirty="0"/>
              <a:t>доминирующие в научном дискурсе агенты (ученые, университеты, журналы) </a:t>
            </a:r>
            <a:r>
              <a:rPr lang="ru-RU" sz="2000" dirty="0" smtClean="0"/>
              <a:t>зачастую воспринимаются </a:t>
            </a:r>
            <a:r>
              <a:rPr lang="ru-RU" sz="2000" dirty="0"/>
              <a:t>через призму </a:t>
            </a:r>
            <a:r>
              <a:rPr lang="ru-RU" sz="2000" dirty="0">
                <a:solidFill>
                  <a:schemeClr val="accent2"/>
                </a:solidFill>
              </a:rPr>
              <a:t>политического противостояния </a:t>
            </a:r>
            <a:r>
              <a:rPr lang="ru-RU" sz="2000" dirty="0"/>
              <a:t>с мировыми </a:t>
            </a:r>
            <a:r>
              <a:rPr lang="ru-RU" sz="2000" dirty="0" smtClean="0"/>
              <a:t>гегемонами (</a:t>
            </a:r>
            <a:r>
              <a:rPr lang="en-US" sz="2000" dirty="0" smtClean="0"/>
              <a:t>Sorokin 2016</a:t>
            </a:r>
            <a:r>
              <a:rPr lang="ru-RU" sz="2000" dirty="0" smtClean="0"/>
              <a:t>).</a:t>
            </a:r>
            <a:endParaRPr lang="ru-RU" sz="2000" dirty="0"/>
          </a:p>
          <a:p>
            <a:r>
              <a:rPr lang="ru-RU" sz="2000" dirty="0"/>
              <a:t>Это приводит к формированию </a:t>
            </a:r>
            <a:r>
              <a:rPr lang="ru-RU" sz="2000" dirty="0">
                <a:solidFill>
                  <a:schemeClr val="accent2"/>
                </a:solidFill>
              </a:rPr>
              <a:t>очагов «альтернативного» </a:t>
            </a:r>
            <a:r>
              <a:rPr lang="ru-RU" sz="2000" dirty="0"/>
              <a:t>по отношению </a:t>
            </a:r>
            <a:r>
              <a:rPr lang="ru-RU" sz="2000" dirty="0" smtClean="0"/>
              <a:t>к</a:t>
            </a:r>
            <a:r>
              <a:rPr lang="en-US" sz="2000" dirty="0" smtClean="0"/>
              <a:t> </a:t>
            </a:r>
            <a:r>
              <a:rPr lang="ru-RU" sz="2000" dirty="0" smtClean="0"/>
              <a:t>мировому </a:t>
            </a:r>
            <a:r>
              <a:rPr lang="ru-RU" sz="2000" dirty="0" err="1"/>
              <a:t>мейнстриму</a:t>
            </a:r>
            <a:r>
              <a:rPr lang="ru-RU" sz="2000" dirty="0"/>
              <a:t> социокультурного знания. В частности, ученые, представители </a:t>
            </a:r>
            <a:r>
              <a:rPr lang="ru-RU" sz="2000" dirty="0" smtClean="0"/>
              <a:t>«непризнанных» культурных идентичностей</a:t>
            </a:r>
            <a:r>
              <a:rPr lang="ru-RU" sz="2000" dirty="0"/>
              <a:t>, призывают к формированию проектов науки «Глобального Юга» или же к </a:t>
            </a:r>
            <a:r>
              <a:rPr lang="ru-RU" sz="2000" dirty="0" smtClean="0"/>
              <a:t>активистки-реформистским (см. </a:t>
            </a:r>
            <a:r>
              <a:rPr lang="en-US" sz="2000" dirty="0" smtClean="0"/>
              <a:t>Sorokin </a:t>
            </a:r>
            <a:r>
              <a:rPr lang="en-US" sz="2000" dirty="0"/>
              <a:t>2016</a:t>
            </a:r>
            <a:r>
              <a:rPr lang="ru-RU" sz="2000" dirty="0" smtClean="0"/>
              <a:t>) и </a:t>
            </a:r>
            <a:r>
              <a:rPr lang="ru-RU" sz="2000" dirty="0" err="1" smtClean="0"/>
              <a:t>контр-глобалистским</a:t>
            </a:r>
            <a:r>
              <a:rPr lang="ru-RU" sz="2000" dirty="0" smtClean="0"/>
              <a:t> проектам (см. Мироненко 2015).</a:t>
            </a:r>
            <a:endParaRPr lang="ru-RU" sz="20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Research University Higher School of Economics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0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1823</Words>
  <Application>Microsoft Office PowerPoint</Application>
  <PresentationFormat>Экран (4:3)</PresentationFormat>
  <Paragraphs>142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Calibri</vt:lpstr>
      <vt:lpstr>Myriad Pro</vt:lpstr>
      <vt:lpstr>Myriad Pro Semibold</vt:lpstr>
      <vt:lpstr>Office Theme</vt:lpstr>
      <vt:lpstr>Межкультурное взаимодействие в «поле политики» и в «поле науки»: сопоставление через призму мульти-культурализма </vt:lpstr>
      <vt:lpstr>Межкультурное взаимодействие в поле «социокультурной политики»</vt:lpstr>
      <vt:lpstr>Межкультурное взаимодействие в поле «социокультурной науки»</vt:lpstr>
      <vt:lpstr>Расширение применения концепции мульти-культурализма</vt:lpstr>
      <vt:lpstr>Межкультурное взаимодействие в «поле политики» и «поле науки» – исходное различие</vt:lpstr>
      <vt:lpstr>Три гипотезы мульти-культурализма </vt:lpstr>
      <vt:lpstr>Гипотеза мульти-культурализма:  поле политики  </vt:lpstr>
      <vt:lpstr>Гипотеза мульти-культурализма  поле науки (а) </vt:lpstr>
      <vt:lpstr>Гипотеза мульти-культурализма  поле науки (б) </vt:lpstr>
      <vt:lpstr>  Гипотеза мульти-культурализма  Вывод по результатам сопоставления  </vt:lpstr>
      <vt:lpstr>  Гипотеза интеграции  поле политики  </vt:lpstr>
      <vt:lpstr>  Гипотеза интеграции поле науки  </vt:lpstr>
      <vt:lpstr>  Гипотеза интеграции поле науки: проблема содержательных характеристик научных культур  </vt:lpstr>
      <vt:lpstr>  Гипотеза интеграции Вывод по результатам сопоставления  </vt:lpstr>
      <vt:lpstr>  Гипотеза контакта поле политики  </vt:lpstr>
      <vt:lpstr>  Гипотеза контакта  поле науки  </vt:lpstr>
      <vt:lpstr>  Гипотеза контакта  Вывод по результатам сопоставления  </vt:lpstr>
      <vt:lpstr>Заключение</vt:lpstr>
      <vt:lpstr>Возможные задачи будущих исследований: </vt:lpstr>
      <vt:lpstr>Спасибо!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Pavel Sorokin</cp:lastModifiedBy>
  <cp:revision>367</cp:revision>
  <cp:lastPrinted>2016-05-23T12:34:12Z</cp:lastPrinted>
  <dcterms:created xsi:type="dcterms:W3CDTF">2010-09-30T06:45:29Z</dcterms:created>
  <dcterms:modified xsi:type="dcterms:W3CDTF">2016-05-24T08:57:42Z</dcterms:modified>
</cp:coreProperties>
</file>