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11" r:id="rId3"/>
  </p:sldMasterIdLst>
  <p:notesMasterIdLst>
    <p:notesMasterId r:id="rId25"/>
  </p:notesMasterIdLst>
  <p:handoutMasterIdLst>
    <p:handoutMasterId r:id="rId26"/>
  </p:handoutMasterIdLst>
  <p:sldIdLst>
    <p:sldId id="256" r:id="rId4"/>
    <p:sldId id="273" r:id="rId5"/>
    <p:sldId id="279" r:id="rId6"/>
    <p:sldId id="257" r:id="rId7"/>
    <p:sldId id="309" r:id="rId8"/>
    <p:sldId id="281" r:id="rId9"/>
    <p:sldId id="317" r:id="rId10"/>
    <p:sldId id="318" r:id="rId11"/>
    <p:sldId id="282" r:id="rId12"/>
    <p:sldId id="262" r:id="rId13"/>
    <p:sldId id="263" r:id="rId14"/>
    <p:sldId id="306" r:id="rId15"/>
    <p:sldId id="258" r:id="rId16"/>
    <p:sldId id="268" r:id="rId17"/>
    <p:sldId id="260" r:id="rId18"/>
    <p:sldId id="293" r:id="rId19"/>
    <p:sldId id="292" r:id="rId20"/>
    <p:sldId id="307" r:id="rId21"/>
    <p:sldId id="269" r:id="rId22"/>
    <p:sldId id="283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ladimir Magun" initials="VM" lastIdx="5" clrIdx="0">
    <p:extLst>
      <p:ext uri="{19B8F6BF-5375-455C-9EA6-DF929625EA0E}">
        <p15:presenceInfo xmlns:p15="http://schemas.microsoft.com/office/powerpoint/2012/main" userId="642e8fe06dffd79c" providerId="Windows Live"/>
      </p:ext>
    </p:extLst>
  </p:cmAuthor>
  <p:cmAuthor id="2" name="M Rudnev" initials="MR" lastIdx="4" clrIdx="1">
    <p:extLst>
      <p:ext uri="{19B8F6BF-5375-455C-9EA6-DF929625EA0E}">
        <p15:presenceInfo xmlns:p15="http://schemas.microsoft.com/office/powerpoint/2012/main" userId="b43b4984ee2d25b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72" autoAdjust="0"/>
    <p:restoredTop sz="93959" autoAdjust="0"/>
  </p:normalViewPr>
  <p:slideViewPr>
    <p:cSldViewPr snapToGrid="0">
      <p:cViewPr varScale="1">
        <p:scale>
          <a:sx n="87" d="100"/>
          <a:sy n="87" d="100"/>
        </p:scale>
        <p:origin x="422" y="82"/>
      </p:cViewPr>
      <p:guideLst>
        <p:guide orient="horz" pos="2160"/>
        <p:guide pos="2903"/>
      </p:guideLst>
    </p:cSldViewPr>
  </p:slideViewPr>
  <p:outlineViewPr>
    <p:cViewPr>
      <p:scale>
        <a:sx n="33" d="100"/>
        <a:sy n="33" d="100"/>
      </p:scale>
      <p:origin x="0" y="-7267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176"/>
    </p:cViewPr>
  </p:sorterViewPr>
  <p:notesViewPr>
    <p:cSldViewPr snapToGrid="0" showGuides="1">
      <p:cViewPr varScale="1">
        <p:scale>
          <a:sx n="51" d="100"/>
          <a:sy n="51" d="100"/>
        </p:scale>
        <p:origin x="1752" y="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33344654321283"/>
          <c:y val="3.5341365461847386E-2"/>
          <c:w val="0.80895832836127779"/>
          <c:h val="0.77692901178050422"/>
        </c:manualLayout>
      </c:layout>
      <c:bubbleChart>
        <c:varyColors val="0"/>
        <c:ser>
          <c:idx val="1"/>
          <c:order val="0"/>
          <c:spPr>
            <a:solidFill>
              <a:schemeClr val="accent2">
                <a:alpha val="75000"/>
              </a:schemeClr>
            </a:solidFill>
            <a:ln w="2540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A4-4207-89BB-3B0A263A0F8D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EA4-4207-89BB-3B0A263A0F8D}"/>
              </c:ext>
            </c:extLst>
          </c:dPt>
          <c:dPt>
            <c:idx val="2"/>
            <c:invertIfNegative val="0"/>
            <c:bubble3D val="0"/>
            <c:spPr>
              <a:pattFill prst="dkDnDiag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EA4-4207-89BB-3B0A263A0F8D}"/>
              </c:ext>
            </c:extLst>
          </c:dPt>
          <c:dPt>
            <c:idx val="3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A4-4207-89BB-3B0A263A0F8D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EA4-4207-89BB-3B0A263A0F8D}"/>
              </c:ext>
            </c:extLst>
          </c:dPt>
          <c:dPt>
            <c:idx val="5"/>
            <c:invertIfNegative val="0"/>
            <c:bubble3D val="0"/>
            <c:spPr>
              <a:pattFill prst="dkDnDiag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EA4-4207-89BB-3B0A263A0F8D}"/>
              </c:ext>
            </c:extLst>
          </c:dPt>
          <c:dPt>
            <c:idx val="6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EA4-4207-89BB-3B0A263A0F8D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EA4-4207-89BB-3B0A263A0F8D}"/>
              </c:ext>
            </c:extLst>
          </c:dPt>
          <c:dPt>
            <c:idx val="8"/>
            <c:invertIfNegative val="0"/>
            <c:bubble3D val="0"/>
            <c:spPr>
              <a:pattFill prst="dkDnDiag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EA4-4207-89BB-3B0A263A0F8D}"/>
              </c:ext>
            </c:extLst>
          </c:dPt>
          <c:dPt>
            <c:idx val="9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EA4-4207-89BB-3B0A263A0F8D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EA4-4207-89BB-3B0A263A0F8D}"/>
              </c:ext>
            </c:extLst>
          </c:dPt>
          <c:dPt>
            <c:idx val="11"/>
            <c:invertIfNegative val="0"/>
            <c:bubble3D val="0"/>
            <c:spPr>
              <a:pattFill prst="dkDnDiag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5EA4-4207-89BB-3B0A263A0F8D}"/>
              </c:ext>
            </c:extLst>
          </c:dPt>
          <c:dPt>
            <c:idx val="12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5EA4-4207-89BB-3B0A263A0F8D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5EA4-4207-89BB-3B0A263A0F8D}"/>
              </c:ext>
            </c:extLst>
          </c:dPt>
          <c:dPt>
            <c:idx val="14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5EA4-4207-89BB-3B0A263A0F8D}"/>
              </c:ext>
            </c:extLst>
          </c:dPt>
          <c:xVal>
            <c:numRef>
              <c:f>maps!$E$65:$E$79</c:f>
              <c:numCache>
                <c:formatCode>General</c:formatCode>
                <c:ptCount val="15"/>
                <c:pt idx="0">
                  <c:v>0.62</c:v>
                </c:pt>
                <c:pt idx="1">
                  <c:v>0.55000000000000004</c:v>
                </c:pt>
                <c:pt idx="2">
                  <c:v>0.66</c:v>
                </c:pt>
                <c:pt idx="3">
                  <c:v>-1.36</c:v>
                </c:pt>
                <c:pt idx="4">
                  <c:v>-1.28</c:v>
                </c:pt>
                <c:pt idx="5">
                  <c:v>-1.19</c:v>
                </c:pt>
                <c:pt idx="6">
                  <c:v>0.6</c:v>
                </c:pt>
                <c:pt idx="7">
                  <c:v>0.57999999999999996</c:v>
                </c:pt>
                <c:pt idx="8">
                  <c:v>0.53</c:v>
                </c:pt>
                <c:pt idx="9">
                  <c:v>-1.4</c:v>
                </c:pt>
                <c:pt idx="10">
                  <c:v>-1.4</c:v>
                </c:pt>
                <c:pt idx="11">
                  <c:v>-1.47</c:v>
                </c:pt>
                <c:pt idx="12">
                  <c:v>-0.08</c:v>
                </c:pt>
                <c:pt idx="13">
                  <c:v>-7.0000000000000007E-2</c:v>
                </c:pt>
                <c:pt idx="14">
                  <c:v>-7.0000000000000007E-2</c:v>
                </c:pt>
              </c:numCache>
            </c:numRef>
          </c:xVal>
          <c:yVal>
            <c:numRef>
              <c:f>maps!$F$65:$F$79</c:f>
              <c:numCache>
                <c:formatCode>General</c:formatCode>
                <c:ptCount val="15"/>
                <c:pt idx="0">
                  <c:v>2.0099999999999998</c:v>
                </c:pt>
                <c:pt idx="1">
                  <c:v>2.0699999999999998</c:v>
                </c:pt>
                <c:pt idx="2">
                  <c:v>2.0499999999999998</c:v>
                </c:pt>
                <c:pt idx="3">
                  <c:v>1.3</c:v>
                </c:pt>
                <c:pt idx="4">
                  <c:v>1.32</c:v>
                </c:pt>
                <c:pt idx="5">
                  <c:v>1.32</c:v>
                </c:pt>
                <c:pt idx="6">
                  <c:v>-0.12</c:v>
                </c:pt>
                <c:pt idx="7">
                  <c:v>-0.09</c:v>
                </c:pt>
                <c:pt idx="8">
                  <c:v>-0.06</c:v>
                </c:pt>
                <c:pt idx="9">
                  <c:v>1.77</c:v>
                </c:pt>
                <c:pt idx="10">
                  <c:v>2</c:v>
                </c:pt>
                <c:pt idx="11">
                  <c:v>1.92</c:v>
                </c:pt>
                <c:pt idx="12">
                  <c:v>0.32</c:v>
                </c:pt>
                <c:pt idx="13">
                  <c:v>0.37</c:v>
                </c:pt>
                <c:pt idx="14">
                  <c:v>0.33</c:v>
                </c:pt>
              </c:numCache>
            </c:numRef>
          </c:yVal>
          <c:bubbleSize>
            <c:numRef>
              <c:f>maps!$G$65:$G$79</c:f>
              <c:numCache>
                <c:formatCode>General</c:formatCode>
                <c:ptCount val="15"/>
                <c:pt idx="0">
                  <c:v>9321</c:v>
                </c:pt>
                <c:pt idx="1">
                  <c:v>9385</c:v>
                </c:pt>
                <c:pt idx="2">
                  <c:v>6644</c:v>
                </c:pt>
                <c:pt idx="3">
                  <c:v>15352</c:v>
                </c:pt>
                <c:pt idx="4">
                  <c:v>14626</c:v>
                </c:pt>
                <c:pt idx="5">
                  <c:v>12550</c:v>
                </c:pt>
                <c:pt idx="6">
                  <c:v>9937</c:v>
                </c:pt>
                <c:pt idx="7">
                  <c:v>9007</c:v>
                </c:pt>
                <c:pt idx="8">
                  <c:v>7511</c:v>
                </c:pt>
                <c:pt idx="9">
                  <c:v>10419</c:v>
                </c:pt>
                <c:pt idx="10">
                  <c:v>8386</c:v>
                </c:pt>
                <c:pt idx="11">
                  <c:v>6502</c:v>
                </c:pt>
                <c:pt idx="12">
                  <c:v>13648</c:v>
                </c:pt>
                <c:pt idx="13">
                  <c:v>10883</c:v>
                </c:pt>
                <c:pt idx="14">
                  <c:v>8895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1E-5EA4-4207-89BB-3B0A263A0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70"/>
        <c:showNegBubbles val="0"/>
        <c:axId val="240583336"/>
        <c:axId val="314391688"/>
      </c:bubbleChart>
      <c:valAx>
        <c:axId val="240583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4391688"/>
        <c:crossesAt val="-0.5"/>
        <c:crossBetween val="midCat"/>
      </c:valAx>
      <c:valAx>
        <c:axId val="31439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0583336"/>
        <c:crossesAt val="-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67945287545688"/>
          <c:y val="3.4307987989993953E-2"/>
          <c:w val="0.5895664832522004"/>
          <c:h val="0.472883194209942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freqs!$J$255</c:f>
              <c:strCache>
                <c:ptCount val="1"/>
                <c:pt idx="0">
                  <c:v>Ценности Роста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freqs!$K$254:$M$254</c:f>
              <c:strCache>
                <c:ptCount val="3"/>
                <c:pt idx="0">
                  <c:v> '08</c:v>
                </c:pt>
                <c:pt idx="1">
                  <c:v> '10</c:v>
                </c:pt>
                <c:pt idx="2">
                  <c:v> '12</c:v>
                </c:pt>
              </c:strCache>
            </c:strRef>
          </c:cat>
          <c:val>
            <c:numRef>
              <c:f>freqs!$K$255:$M$255</c:f>
              <c:numCache>
                <c:formatCode>0%</c:formatCode>
                <c:ptCount val="3"/>
                <c:pt idx="0">
                  <c:v>0.15885270208088348</c:v>
                </c:pt>
                <c:pt idx="1">
                  <c:v>0.17949012182760532</c:v>
                </c:pt>
                <c:pt idx="2">
                  <c:v>0.15780723006032968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52-4CB7-A021-40A4CAE8E094}"/>
            </c:ext>
          </c:extLst>
        </c:ser>
        <c:ser>
          <c:idx val="1"/>
          <c:order val="1"/>
          <c:tx>
            <c:strRef>
              <c:f>freqs!$J$256</c:f>
              <c:strCache>
                <c:ptCount val="1"/>
                <c:pt idx="0">
                  <c:v>Сильная индивидуалист. ориентация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freqs!$K$254:$M$254</c:f>
              <c:strCache>
                <c:ptCount val="3"/>
                <c:pt idx="0">
                  <c:v> '08</c:v>
                </c:pt>
                <c:pt idx="1">
                  <c:v> '10</c:v>
                </c:pt>
                <c:pt idx="2">
                  <c:v> '12</c:v>
                </c:pt>
              </c:strCache>
            </c:strRef>
          </c:cat>
          <c:val>
            <c:numRef>
              <c:f>freqs!$K$256:$M$256</c:f>
              <c:numCache>
                <c:formatCode>0%</c:formatCode>
                <c:ptCount val="3"/>
                <c:pt idx="0">
                  <c:v>0.16935085297476013</c:v>
                </c:pt>
                <c:pt idx="1">
                  <c:v>0.17226079140130435</c:v>
                </c:pt>
                <c:pt idx="2">
                  <c:v>0.17840007600589045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52-4CB7-A021-40A4CAE8E094}"/>
            </c:ext>
          </c:extLst>
        </c:ser>
        <c:ser>
          <c:idx val="2"/>
          <c:order val="2"/>
          <c:tx>
            <c:strRef>
              <c:f>freqs!$J$257</c:f>
              <c:strCache>
                <c:ptCount val="1"/>
                <c:pt idx="0">
                  <c:v>Слабая индивидуалист. ориентация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freqs!$K$254:$M$254</c:f>
              <c:strCache>
                <c:ptCount val="3"/>
                <c:pt idx="0">
                  <c:v> '08</c:v>
                </c:pt>
                <c:pt idx="1">
                  <c:v> '10</c:v>
                </c:pt>
                <c:pt idx="2">
                  <c:v> '12</c:v>
                </c:pt>
              </c:strCache>
            </c:strRef>
          </c:cat>
          <c:val>
            <c:numRef>
              <c:f>freqs!$K$257:$M$257</c:f>
              <c:numCache>
                <c:formatCode>0%</c:formatCode>
                <c:ptCount val="3"/>
                <c:pt idx="0">
                  <c:v>0.232595395129267</c:v>
                </c:pt>
                <c:pt idx="1">
                  <c:v>0.20813969055405743</c:v>
                </c:pt>
                <c:pt idx="2">
                  <c:v>0.21127262362833119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52-4CB7-A021-40A4CAE8E094}"/>
            </c:ext>
          </c:extLst>
        </c:ser>
        <c:ser>
          <c:idx val="3"/>
          <c:order val="3"/>
          <c:tx>
            <c:strRef>
              <c:f>freqs!$J$258</c:f>
              <c:strCache>
                <c:ptCount val="1"/>
                <c:pt idx="0">
                  <c:v>Слабая социальная ориентация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freqs!$K$254:$M$254</c:f>
              <c:strCache>
                <c:ptCount val="3"/>
                <c:pt idx="0">
                  <c:v> '08</c:v>
                </c:pt>
                <c:pt idx="1">
                  <c:v> '10</c:v>
                </c:pt>
                <c:pt idx="2">
                  <c:v> '12</c:v>
                </c:pt>
              </c:strCache>
            </c:strRef>
          </c:cat>
          <c:val>
            <c:numRef>
              <c:f>freqs!$K$258:$M$258</c:f>
              <c:numCache>
                <c:formatCode>0%</c:formatCode>
                <c:ptCount val="3"/>
                <c:pt idx="0">
                  <c:v>0.26163573461492579</c:v>
                </c:pt>
                <c:pt idx="1">
                  <c:v>0.27972536194465164</c:v>
                </c:pt>
                <c:pt idx="2">
                  <c:v>0.29808560163412662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52-4CB7-A021-40A4CAE8E094}"/>
            </c:ext>
          </c:extLst>
        </c:ser>
        <c:ser>
          <c:idx val="4"/>
          <c:order val="4"/>
          <c:tx>
            <c:strRef>
              <c:f>freqs!$J$259</c:f>
              <c:strCache>
                <c:ptCount val="1"/>
                <c:pt idx="0">
                  <c:v>Сильная социальная ориентация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freqs!$K$254:$M$254</c:f>
              <c:strCache>
                <c:ptCount val="3"/>
                <c:pt idx="0">
                  <c:v> '08</c:v>
                </c:pt>
                <c:pt idx="1">
                  <c:v> '10</c:v>
                </c:pt>
                <c:pt idx="2">
                  <c:v> '12</c:v>
                </c:pt>
              </c:strCache>
            </c:strRef>
          </c:cat>
          <c:val>
            <c:numRef>
              <c:f>freqs!$K$259:$M$259</c:f>
              <c:numCache>
                <c:formatCode>0%</c:formatCode>
                <c:ptCount val="3"/>
                <c:pt idx="0">
                  <c:v>0.17756531520016361</c:v>
                </c:pt>
                <c:pt idx="1">
                  <c:v>0.16038403427238129</c:v>
                </c:pt>
                <c:pt idx="2">
                  <c:v>0.15443446867132202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52-4CB7-A021-40A4CAE8E09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5"/>
        <c:overlap val="100"/>
        <c:axId val="14580888"/>
        <c:axId val="241085416"/>
      </c:barChart>
      <c:catAx>
        <c:axId val="14580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1085416"/>
        <c:crosses val="max"/>
        <c:auto val="1"/>
        <c:lblAlgn val="ctr"/>
        <c:lblOffset val="100"/>
        <c:noMultiLvlLbl val="0"/>
      </c:catAx>
      <c:valAx>
        <c:axId val="241085416"/>
        <c:scaling>
          <c:orientation val="maxMin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4580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005583216993458"/>
          <c:y val="0.64988202126036854"/>
          <c:w val="0.65201883469564037"/>
          <c:h val="0.25926033254926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68465596910904"/>
          <c:y val="2.7909876442539699E-2"/>
          <c:w val="0.39723563818635399"/>
          <c:h val="0.899654066149858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'freqs obs'!$D$42</c:f>
              <c:strCache>
                <c:ptCount val="1"/>
                <c:pt idx="0">
                  <c:v>Ценности Роста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'freqs obs'!$C$43:$C$66</c:f>
              <c:strCache>
                <c:ptCount val="24"/>
                <c:pt idx="0">
                  <c:v>Косово</c:v>
                </c:pt>
                <c:pt idx="1">
                  <c:v>Словакия</c:v>
                </c:pt>
                <c:pt idx="2">
                  <c:v>Россия</c:v>
                </c:pt>
                <c:pt idx="3">
                  <c:v>Болгария</c:v>
                </c:pt>
                <c:pt idx="4">
                  <c:v>Чехия</c:v>
                </c:pt>
                <c:pt idx="5">
                  <c:v>Польша</c:v>
                </c:pt>
                <c:pt idx="6">
                  <c:v>Португалия</c:v>
                </c:pt>
                <c:pt idx="7">
                  <c:v>Венгрия</c:v>
                </c:pt>
                <c:pt idx="8">
                  <c:v>Израиль</c:v>
                </c:pt>
                <c:pt idx="9">
                  <c:v>Кипр</c:v>
                </c:pt>
                <c:pt idx="10">
                  <c:v>Словения</c:v>
                </c:pt>
                <c:pt idx="11">
                  <c:v>Ирландия</c:v>
                </c:pt>
                <c:pt idx="12">
                  <c:v>Эстония</c:v>
                </c:pt>
                <c:pt idx="13">
                  <c:v>Великобритания</c:v>
                </c:pt>
                <c:pt idx="14">
                  <c:v>Бельгия</c:v>
                </c:pt>
                <c:pt idx="15">
                  <c:v>Испаня</c:v>
                </c:pt>
                <c:pt idx="16">
                  <c:v>Нидерланды</c:v>
                </c:pt>
                <c:pt idx="17">
                  <c:v>Норвегия</c:v>
                </c:pt>
                <c:pt idx="18">
                  <c:v>Германия</c:v>
                </c:pt>
                <c:pt idx="19">
                  <c:v>Швейцария</c:v>
                </c:pt>
                <c:pt idx="20">
                  <c:v>Дания</c:v>
                </c:pt>
                <c:pt idx="21">
                  <c:v>Финляндия</c:v>
                </c:pt>
                <c:pt idx="22">
                  <c:v>Швеция</c:v>
                </c:pt>
                <c:pt idx="23">
                  <c:v>Исландия</c:v>
                </c:pt>
              </c:strCache>
            </c:strRef>
          </c:cat>
          <c:val>
            <c:numRef>
              <c:f>'freqs obs'!$D$43:$D$66</c:f>
              <c:numCache>
                <c:formatCode>0%</c:formatCode>
                <c:ptCount val="24"/>
                <c:pt idx="0">
                  <c:v>1.2E-2</c:v>
                </c:pt>
                <c:pt idx="1">
                  <c:v>2.1000000000000001E-2</c:v>
                </c:pt>
                <c:pt idx="2">
                  <c:v>2.3E-2</c:v>
                </c:pt>
                <c:pt idx="3">
                  <c:v>3.5999999999999997E-2</c:v>
                </c:pt>
                <c:pt idx="4">
                  <c:v>0.05</c:v>
                </c:pt>
                <c:pt idx="5">
                  <c:v>5.5E-2</c:v>
                </c:pt>
                <c:pt idx="6">
                  <c:v>6.9000000000000006E-2</c:v>
                </c:pt>
                <c:pt idx="7">
                  <c:v>7.5999999999999998E-2</c:v>
                </c:pt>
                <c:pt idx="8">
                  <c:v>8.6999999999999994E-2</c:v>
                </c:pt>
                <c:pt idx="9">
                  <c:v>0.108</c:v>
                </c:pt>
                <c:pt idx="10">
                  <c:v>0.124</c:v>
                </c:pt>
                <c:pt idx="11">
                  <c:v>0.14899999999999999</c:v>
                </c:pt>
                <c:pt idx="12">
                  <c:v>0.157</c:v>
                </c:pt>
                <c:pt idx="13">
                  <c:v>0.215</c:v>
                </c:pt>
                <c:pt idx="14">
                  <c:v>0.22800000000000001</c:v>
                </c:pt>
                <c:pt idx="15">
                  <c:v>0.24199999999999999</c:v>
                </c:pt>
                <c:pt idx="16">
                  <c:v>0.245</c:v>
                </c:pt>
                <c:pt idx="17">
                  <c:v>0.26400000000000001</c:v>
                </c:pt>
                <c:pt idx="18">
                  <c:v>0.313</c:v>
                </c:pt>
                <c:pt idx="19">
                  <c:v>0.317</c:v>
                </c:pt>
                <c:pt idx="20">
                  <c:v>0.318</c:v>
                </c:pt>
                <c:pt idx="21">
                  <c:v>0.33200000000000002</c:v>
                </c:pt>
                <c:pt idx="22">
                  <c:v>0.375</c:v>
                </c:pt>
                <c:pt idx="23">
                  <c:v>0.45800000000000002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87-48FB-B32C-65ECE7DB2B15}"/>
            </c:ext>
          </c:extLst>
        </c:ser>
        <c:ser>
          <c:idx val="1"/>
          <c:order val="1"/>
          <c:tx>
            <c:strRef>
              <c:f>'freqs obs'!$E$42</c:f>
              <c:strCache>
                <c:ptCount val="1"/>
                <c:pt idx="0">
                  <c:v>Сильная социальная ориентаиця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'freqs obs'!$C$43:$C$66</c:f>
              <c:strCache>
                <c:ptCount val="24"/>
                <c:pt idx="0">
                  <c:v>Косово</c:v>
                </c:pt>
                <c:pt idx="1">
                  <c:v>Словакия</c:v>
                </c:pt>
                <c:pt idx="2">
                  <c:v>Россия</c:v>
                </c:pt>
                <c:pt idx="3">
                  <c:v>Болгария</c:v>
                </c:pt>
                <c:pt idx="4">
                  <c:v>Чехия</c:v>
                </c:pt>
                <c:pt idx="5">
                  <c:v>Польша</c:v>
                </c:pt>
                <c:pt idx="6">
                  <c:v>Португалия</c:v>
                </c:pt>
                <c:pt idx="7">
                  <c:v>Венгрия</c:v>
                </c:pt>
                <c:pt idx="8">
                  <c:v>Израиль</c:v>
                </c:pt>
                <c:pt idx="9">
                  <c:v>Кипр</c:v>
                </c:pt>
                <c:pt idx="10">
                  <c:v>Словения</c:v>
                </c:pt>
                <c:pt idx="11">
                  <c:v>Ирландия</c:v>
                </c:pt>
                <c:pt idx="12">
                  <c:v>Эстония</c:v>
                </c:pt>
                <c:pt idx="13">
                  <c:v>Великобритания</c:v>
                </c:pt>
                <c:pt idx="14">
                  <c:v>Бельгия</c:v>
                </c:pt>
                <c:pt idx="15">
                  <c:v>Испаня</c:v>
                </c:pt>
                <c:pt idx="16">
                  <c:v>Нидерланды</c:v>
                </c:pt>
                <c:pt idx="17">
                  <c:v>Норвегия</c:v>
                </c:pt>
                <c:pt idx="18">
                  <c:v>Германия</c:v>
                </c:pt>
                <c:pt idx="19">
                  <c:v>Швейцария</c:v>
                </c:pt>
                <c:pt idx="20">
                  <c:v>Дания</c:v>
                </c:pt>
                <c:pt idx="21">
                  <c:v>Финляндия</c:v>
                </c:pt>
                <c:pt idx="22">
                  <c:v>Швеция</c:v>
                </c:pt>
                <c:pt idx="23">
                  <c:v>Исландия</c:v>
                </c:pt>
              </c:strCache>
            </c:strRef>
          </c:cat>
          <c:val>
            <c:numRef>
              <c:f>'freqs obs'!$E$43:$E$66</c:f>
              <c:numCache>
                <c:formatCode>0%</c:formatCode>
                <c:ptCount val="24"/>
                <c:pt idx="0">
                  <c:v>0.309</c:v>
                </c:pt>
                <c:pt idx="1">
                  <c:v>0.16200000000000001</c:v>
                </c:pt>
                <c:pt idx="2">
                  <c:v>0.19800000000000001</c:v>
                </c:pt>
                <c:pt idx="3">
                  <c:v>0.24099999999999999</c:v>
                </c:pt>
                <c:pt idx="4">
                  <c:v>0.11</c:v>
                </c:pt>
                <c:pt idx="5">
                  <c:v>0.16400000000000001</c:v>
                </c:pt>
                <c:pt idx="6">
                  <c:v>7.1999999999999995E-2</c:v>
                </c:pt>
                <c:pt idx="7">
                  <c:v>0.14899999999999999</c:v>
                </c:pt>
                <c:pt idx="8">
                  <c:v>0.182</c:v>
                </c:pt>
                <c:pt idx="9">
                  <c:v>0.28799999999999998</c:v>
                </c:pt>
                <c:pt idx="10">
                  <c:v>0.188</c:v>
                </c:pt>
                <c:pt idx="11">
                  <c:v>0.13600000000000001</c:v>
                </c:pt>
                <c:pt idx="12">
                  <c:v>0.129</c:v>
                </c:pt>
                <c:pt idx="13">
                  <c:v>0.14099999999999999</c:v>
                </c:pt>
                <c:pt idx="14">
                  <c:v>8.1000000000000003E-2</c:v>
                </c:pt>
                <c:pt idx="15">
                  <c:v>7.8E-2</c:v>
                </c:pt>
                <c:pt idx="16">
                  <c:v>0.25800000000000001</c:v>
                </c:pt>
                <c:pt idx="17">
                  <c:v>0.08</c:v>
                </c:pt>
                <c:pt idx="18">
                  <c:v>0.123</c:v>
                </c:pt>
                <c:pt idx="19">
                  <c:v>0.112</c:v>
                </c:pt>
                <c:pt idx="20">
                  <c:v>0.11</c:v>
                </c:pt>
                <c:pt idx="21">
                  <c:v>0.14199999999999999</c:v>
                </c:pt>
                <c:pt idx="22">
                  <c:v>0.128</c:v>
                </c:pt>
                <c:pt idx="23">
                  <c:v>8.4000000000000005E-2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87-48FB-B32C-65ECE7DB2B15}"/>
            </c:ext>
          </c:extLst>
        </c:ser>
        <c:ser>
          <c:idx val="2"/>
          <c:order val="2"/>
          <c:tx>
            <c:strRef>
              <c:f>'freqs obs'!$F$42</c:f>
              <c:strCache>
                <c:ptCount val="1"/>
                <c:pt idx="0">
                  <c:v>Слабая социальная ориентация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'freqs obs'!$C$43:$C$66</c:f>
              <c:strCache>
                <c:ptCount val="24"/>
                <c:pt idx="0">
                  <c:v>Косово</c:v>
                </c:pt>
                <c:pt idx="1">
                  <c:v>Словакия</c:v>
                </c:pt>
                <c:pt idx="2">
                  <c:v>Россия</c:v>
                </c:pt>
                <c:pt idx="3">
                  <c:v>Болгария</c:v>
                </c:pt>
                <c:pt idx="4">
                  <c:v>Чехия</c:v>
                </c:pt>
                <c:pt idx="5">
                  <c:v>Польша</c:v>
                </c:pt>
                <c:pt idx="6">
                  <c:v>Португалия</c:v>
                </c:pt>
                <c:pt idx="7">
                  <c:v>Венгрия</c:v>
                </c:pt>
                <c:pt idx="8">
                  <c:v>Израиль</c:v>
                </c:pt>
                <c:pt idx="9">
                  <c:v>Кипр</c:v>
                </c:pt>
                <c:pt idx="10">
                  <c:v>Словения</c:v>
                </c:pt>
                <c:pt idx="11">
                  <c:v>Ирландия</c:v>
                </c:pt>
                <c:pt idx="12">
                  <c:v>Эстония</c:v>
                </c:pt>
                <c:pt idx="13">
                  <c:v>Великобритания</c:v>
                </c:pt>
                <c:pt idx="14">
                  <c:v>Бельгия</c:v>
                </c:pt>
                <c:pt idx="15">
                  <c:v>Испаня</c:v>
                </c:pt>
                <c:pt idx="16">
                  <c:v>Нидерланды</c:v>
                </c:pt>
                <c:pt idx="17">
                  <c:v>Норвегия</c:v>
                </c:pt>
                <c:pt idx="18">
                  <c:v>Германия</c:v>
                </c:pt>
                <c:pt idx="19">
                  <c:v>Швейцария</c:v>
                </c:pt>
                <c:pt idx="20">
                  <c:v>Дания</c:v>
                </c:pt>
                <c:pt idx="21">
                  <c:v>Финляндия</c:v>
                </c:pt>
                <c:pt idx="22">
                  <c:v>Швеция</c:v>
                </c:pt>
                <c:pt idx="23">
                  <c:v>Исландия</c:v>
                </c:pt>
              </c:strCache>
            </c:strRef>
          </c:cat>
          <c:val>
            <c:numRef>
              <c:f>'freqs obs'!$F$43:$F$66</c:f>
              <c:numCache>
                <c:formatCode>0%</c:formatCode>
                <c:ptCount val="24"/>
                <c:pt idx="0">
                  <c:v>0.3</c:v>
                </c:pt>
                <c:pt idx="1">
                  <c:v>0.39200000000000002</c:v>
                </c:pt>
                <c:pt idx="2">
                  <c:v>0.24</c:v>
                </c:pt>
                <c:pt idx="3">
                  <c:v>0.34599999999999997</c:v>
                </c:pt>
                <c:pt idx="4">
                  <c:v>0.28399999999999997</c:v>
                </c:pt>
                <c:pt idx="5">
                  <c:v>0.46100000000000002</c:v>
                </c:pt>
                <c:pt idx="6">
                  <c:v>0.28799999999999998</c:v>
                </c:pt>
                <c:pt idx="7">
                  <c:v>0.23699999999999999</c:v>
                </c:pt>
                <c:pt idx="8">
                  <c:v>0.22</c:v>
                </c:pt>
                <c:pt idx="9">
                  <c:v>0.28799999999999998</c:v>
                </c:pt>
                <c:pt idx="10">
                  <c:v>0.38400000000000001</c:v>
                </c:pt>
                <c:pt idx="11">
                  <c:v>0.32700000000000001</c:v>
                </c:pt>
                <c:pt idx="12">
                  <c:v>0.36399999999999999</c:v>
                </c:pt>
                <c:pt idx="13">
                  <c:v>0.35899999999999999</c:v>
                </c:pt>
                <c:pt idx="14">
                  <c:v>0.29699999999999999</c:v>
                </c:pt>
                <c:pt idx="15">
                  <c:v>0.224</c:v>
                </c:pt>
                <c:pt idx="16">
                  <c:v>0.34100000000000003</c:v>
                </c:pt>
                <c:pt idx="17">
                  <c:v>0.32600000000000001</c:v>
                </c:pt>
                <c:pt idx="18">
                  <c:v>0.309</c:v>
                </c:pt>
                <c:pt idx="19">
                  <c:v>0.25800000000000001</c:v>
                </c:pt>
                <c:pt idx="20">
                  <c:v>0.20100000000000001</c:v>
                </c:pt>
                <c:pt idx="21">
                  <c:v>0.26800000000000002</c:v>
                </c:pt>
                <c:pt idx="22">
                  <c:v>0.2</c:v>
                </c:pt>
                <c:pt idx="23">
                  <c:v>0.20699999999999999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87-48FB-B32C-65ECE7DB2B15}"/>
            </c:ext>
          </c:extLst>
        </c:ser>
        <c:ser>
          <c:idx val="3"/>
          <c:order val="3"/>
          <c:tx>
            <c:strRef>
              <c:f>'freqs obs'!$G$42</c:f>
              <c:strCache>
                <c:ptCount val="1"/>
                <c:pt idx="0">
                  <c:v>Слабая индивидуалистическая ориентация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'freqs obs'!$C$43:$C$66</c:f>
              <c:strCache>
                <c:ptCount val="24"/>
                <c:pt idx="0">
                  <c:v>Косово</c:v>
                </c:pt>
                <c:pt idx="1">
                  <c:v>Словакия</c:v>
                </c:pt>
                <c:pt idx="2">
                  <c:v>Россия</c:v>
                </c:pt>
                <c:pt idx="3">
                  <c:v>Болгария</c:v>
                </c:pt>
                <c:pt idx="4">
                  <c:v>Чехия</c:v>
                </c:pt>
                <c:pt idx="5">
                  <c:v>Польша</c:v>
                </c:pt>
                <c:pt idx="6">
                  <c:v>Португалия</c:v>
                </c:pt>
                <c:pt idx="7">
                  <c:v>Венгрия</c:v>
                </c:pt>
                <c:pt idx="8">
                  <c:v>Израиль</c:v>
                </c:pt>
                <c:pt idx="9">
                  <c:v>Кипр</c:v>
                </c:pt>
                <c:pt idx="10">
                  <c:v>Словения</c:v>
                </c:pt>
                <c:pt idx="11">
                  <c:v>Ирландия</c:v>
                </c:pt>
                <c:pt idx="12">
                  <c:v>Эстония</c:v>
                </c:pt>
                <c:pt idx="13">
                  <c:v>Великобритания</c:v>
                </c:pt>
                <c:pt idx="14">
                  <c:v>Бельгия</c:v>
                </c:pt>
                <c:pt idx="15">
                  <c:v>Испаня</c:v>
                </c:pt>
                <c:pt idx="16">
                  <c:v>Нидерланды</c:v>
                </c:pt>
                <c:pt idx="17">
                  <c:v>Норвегия</c:v>
                </c:pt>
                <c:pt idx="18">
                  <c:v>Германия</c:v>
                </c:pt>
                <c:pt idx="19">
                  <c:v>Швейцария</c:v>
                </c:pt>
                <c:pt idx="20">
                  <c:v>Дания</c:v>
                </c:pt>
                <c:pt idx="21">
                  <c:v>Финляндия</c:v>
                </c:pt>
                <c:pt idx="22">
                  <c:v>Швеция</c:v>
                </c:pt>
                <c:pt idx="23">
                  <c:v>Исландия</c:v>
                </c:pt>
              </c:strCache>
            </c:strRef>
          </c:cat>
          <c:val>
            <c:numRef>
              <c:f>'freqs obs'!$G$43:$G$66</c:f>
              <c:numCache>
                <c:formatCode>0%</c:formatCode>
                <c:ptCount val="24"/>
                <c:pt idx="0">
                  <c:v>0.152</c:v>
                </c:pt>
                <c:pt idx="1">
                  <c:v>0.26600000000000001</c:v>
                </c:pt>
                <c:pt idx="2">
                  <c:v>0.28299999999999997</c:v>
                </c:pt>
                <c:pt idx="3">
                  <c:v>0.188</c:v>
                </c:pt>
                <c:pt idx="4">
                  <c:v>0.33300000000000002</c:v>
                </c:pt>
                <c:pt idx="5">
                  <c:v>0.193</c:v>
                </c:pt>
                <c:pt idx="6">
                  <c:v>0.46100000000000002</c:v>
                </c:pt>
                <c:pt idx="7">
                  <c:v>0.29199999999999998</c:v>
                </c:pt>
                <c:pt idx="8">
                  <c:v>0.20200000000000001</c:v>
                </c:pt>
                <c:pt idx="9">
                  <c:v>0.1</c:v>
                </c:pt>
                <c:pt idx="10">
                  <c:v>0.16600000000000001</c:v>
                </c:pt>
                <c:pt idx="11">
                  <c:v>0.23799999999999999</c:v>
                </c:pt>
                <c:pt idx="12">
                  <c:v>0.218</c:v>
                </c:pt>
                <c:pt idx="13">
                  <c:v>0.15</c:v>
                </c:pt>
                <c:pt idx="14">
                  <c:v>0.28199999999999997</c:v>
                </c:pt>
                <c:pt idx="15">
                  <c:v>0.32300000000000001</c:v>
                </c:pt>
                <c:pt idx="16">
                  <c:v>8.2000000000000003E-2</c:v>
                </c:pt>
                <c:pt idx="17">
                  <c:v>0.183</c:v>
                </c:pt>
                <c:pt idx="18">
                  <c:v>0.12</c:v>
                </c:pt>
                <c:pt idx="19">
                  <c:v>0.14000000000000001</c:v>
                </c:pt>
                <c:pt idx="20">
                  <c:v>0.16900000000000001</c:v>
                </c:pt>
                <c:pt idx="21">
                  <c:v>0.159</c:v>
                </c:pt>
                <c:pt idx="22">
                  <c:v>0.16200000000000001</c:v>
                </c:pt>
                <c:pt idx="23">
                  <c:v>9.5000000000000001E-2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87-48FB-B32C-65ECE7DB2B15}"/>
            </c:ext>
          </c:extLst>
        </c:ser>
        <c:ser>
          <c:idx val="4"/>
          <c:order val="4"/>
          <c:tx>
            <c:strRef>
              <c:f>'freqs obs'!$H$42</c:f>
              <c:strCache>
                <c:ptCount val="1"/>
                <c:pt idx="0">
                  <c:v>Сильная индивидуалистическая ориентация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'freqs obs'!$C$43:$C$66</c:f>
              <c:strCache>
                <c:ptCount val="24"/>
                <c:pt idx="0">
                  <c:v>Косово</c:v>
                </c:pt>
                <c:pt idx="1">
                  <c:v>Словакия</c:v>
                </c:pt>
                <c:pt idx="2">
                  <c:v>Россия</c:v>
                </c:pt>
                <c:pt idx="3">
                  <c:v>Болгария</c:v>
                </c:pt>
                <c:pt idx="4">
                  <c:v>Чехия</c:v>
                </c:pt>
                <c:pt idx="5">
                  <c:v>Польша</c:v>
                </c:pt>
                <c:pt idx="6">
                  <c:v>Португалия</c:v>
                </c:pt>
                <c:pt idx="7">
                  <c:v>Венгрия</c:v>
                </c:pt>
                <c:pt idx="8">
                  <c:v>Израиль</c:v>
                </c:pt>
                <c:pt idx="9">
                  <c:v>Кипр</c:v>
                </c:pt>
                <c:pt idx="10">
                  <c:v>Словения</c:v>
                </c:pt>
                <c:pt idx="11">
                  <c:v>Ирландия</c:v>
                </c:pt>
                <c:pt idx="12">
                  <c:v>Эстония</c:v>
                </c:pt>
                <c:pt idx="13">
                  <c:v>Великобритания</c:v>
                </c:pt>
                <c:pt idx="14">
                  <c:v>Бельгия</c:v>
                </c:pt>
                <c:pt idx="15">
                  <c:v>Испаня</c:v>
                </c:pt>
                <c:pt idx="16">
                  <c:v>Нидерланды</c:v>
                </c:pt>
                <c:pt idx="17">
                  <c:v>Норвегия</c:v>
                </c:pt>
                <c:pt idx="18">
                  <c:v>Германия</c:v>
                </c:pt>
                <c:pt idx="19">
                  <c:v>Швейцария</c:v>
                </c:pt>
                <c:pt idx="20">
                  <c:v>Дания</c:v>
                </c:pt>
                <c:pt idx="21">
                  <c:v>Финляндия</c:v>
                </c:pt>
                <c:pt idx="22">
                  <c:v>Швеция</c:v>
                </c:pt>
                <c:pt idx="23">
                  <c:v>Исландия</c:v>
                </c:pt>
              </c:strCache>
            </c:strRef>
          </c:cat>
          <c:val>
            <c:numRef>
              <c:f>'freqs obs'!$H$43:$H$66</c:f>
              <c:numCache>
                <c:formatCode>0%</c:formatCode>
                <c:ptCount val="24"/>
                <c:pt idx="0">
                  <c:v>0.22700000000000001</c:v>
                </c:pt>
                <c:pt idx="1">
                  <c:v>0.159</c:v>
                </c:pt>
                <c:pt idx="2">
                  <c:v>0.255</c:v>
                </c:pt>
                <c:pt idx="3">
                  <c:v>0.189</c:v>
                </c:pt>
                <c:pt idx="4">
                  <c:v>0.224</c:v>
                </c:pt>
                <c:pt idx="5">
                  <c:v>0.128</c:v>
                </c:pt>
                <c:pt idx="6">
                  <c:v>0.11</c:v>
                </c:pt>
                <c:pt idx="7">
                  <c:v>0.246</c:v>
                </c:pt>
                <c:pt idx="8">
                  <c:v>0.309</c:v>
                </c:pt>
                <c:pt idx="9">
                  <c:v>0.216</c:v>
                </c:pt>
                <c:pt idx="10">
                  <c:v>0.13800000000000001</c:v>
                </c:pt>
                <c:pt idx="11">
                  <c:v>0.15</c:v>
                </c:pt>
                <c:pt idx="12">
                  <c:v>0.13300000000000001</c:v>
                </c:pt>
                <c:pt idx="13">
                  <c:v>0.13500000000000001</c:v>
                </c:pt>
                <c:pt idx="14">
                  <c:v>0.112</c:v>
                </c:pt>
                <c:pt idx="15">
                  <c:v>0.13300000000000001</c:v>
                </c:pt>
                <c:pt idx="16">
                  <c:v>7.3999999999999996E-2</c:v>
                </c:pt>
                <c:pt idx="17">
                  <c:v>0.14699999999999999</c:v>
                </c:pt>
                <c:pt idx="18">
                  <c:v>0.13500000000000001</c:v>
                </c:pt>
                <c:pt idx="19">
                  <c:v>0.17299999999999999</c:v>
                </c:pt>
                <c:pt idx="20">
                  <c:v>0.20300000000000001</c:v>
                </c:pt>
                <c:pt idx="21">
                  <c:v>9.9000000000000005E-2</c:v>
                </c:pt>
                <c:pt idx="22">
                  <c:v>0.13400000000000001</c:v>
                </c:pt>
                <c:pt idx="23">
                  <c:v>0.155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87-48FB-B32C-65ECE7DB2B1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9"/>
        <c:overlap val="100"/>
        <c:axId val="238876464"/>
        <c:axId val="238880776"/>
      </c:barChart>
      <c:catAx>
        <c:axId val="238876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80776"/>
        <c:crosses val="autoZero"/>
        <c:auto val="1"/>
        <c:lblAlgn val="ctr"/>
        <c:lblOffset val="100"/>
        <c:tickLblSkip val="1"/>
        <c:noMultiLvlLbl val="0"/>
      </c:catAx>
      <c:valAx>
        <c:axId val="238880776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23887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9271076622668539"/>
          <c:y val="0.12749621008401343"/>
          <c:w val="0.36574739751733931"/>
          <c:h val="0.608628142313842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361824126618461E-2"/>
          <c:y val="3.4307987989993953E-2"/>
          <c:w val="0.89961415391504718"/>
          <c:h val="0.566403515967089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freqs!$P$255</c:f>
              <c:strCache>
                <c:ptCount val="1"/>
                <c:pt idx="0">
                  <c:v>Сильная индивидуалистическая ориентация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E9-40DE-90E1-E5999E22A0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freqs!$AH$253:$AL$254</c:f>
              <c:strCache>
                <c:ptCount val="5"/>
                <c:pt idx="0">
                  <c:v>Северная </c:v>
                </c:pt>
                <c:pt idx="1">
                  <c:v>Западная</c:v>
                </c:pt>
                <c:pt idx="2">
                  <c:v>Средиземн.</c:v>
                </c:pt>
                <c:pt idx="3">
                  <c:v>Постсоц.</c:v>
                </c:pt>
                <c:pt idx="4">
                  <c:v>Россия</c:v>
                </c:pt>
              </c:strCache>
            </c:strRef>
          </c:cat>
          <c:val>
            <c:numRef>
              <c:f>freqs!$AH$255:$AL$255</c:f>
              <c:numCache>
                <c:formatCode>0%</c:formatCode>
                <c:ptCount val="5"/>
                <c:pt idx="0">
                  <c:v>0.14275000000000002</c:v>
                </c:pt>
                <c:pt idx="1">
                  <c:v>0.13933333333333334</c:v>
                </c:pt>
                <c:pt idx="2">
                  <c:v>0.17499999999999999</c:v>
                </c:pt>
                <c:pt idx="3">
                  <c:v>0.17214285714285715</c:v>
                </c:pt>
                <c:pt idx="4">
                  <c:v>0.254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E9-40DE-90E1-E5999E22A058}"/>
            </c:ext>
          </c:extLst>
        </c:ser>
        <c:ser>
          <c:idx val="1"/>
          <c:order val="1"/>
          <c:tx>
            <c:strRef>
              <c:f>freqs!$P$256</c:f>
              <c:strCache>
                <c:ptCount val="1"/>
                <c:pt idx="0">
                  <c:v>Слабая индивидуалистическая ориентация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E9-40DE-90E1-E5999E22A0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freqs!$AH$253:$AL$254</c:f>
              <c:strCache>
                <c:ptCount val="5"/>
                <c:pt idx="0">
                  <c:v>Северная </c:v>
                </c:pt>
                <c:pt idx="1">
                  <c:v>Западная</c:v>
                </c:pt>
                <c:pt idx="2">
                  <c:v>Средиземн.</c:v>
                </c:pt>
                <c:pt idx="3">
                  <c:v>Постсоц.</c:v>
                </c:pt>
                <c:pt idx="4">
                  <c:v>Россия</c:v>
                </c:pt>
              </c:strCache>
            </c:strRef>
          </c:cat>
          <c:val>
            <c:numRef>
              <c:f>freqs!$AH$256:$AL$256</c:f>
              <c:numCache>
                <c:formatCode>0%</c:formatCode>
                <c:ptCount val="5"/>
                <c:pt idx="0">
                  <c:v>0.17075000000000001</c:v>
                </c:pt>
                <c:pt idx="1">
                  <c:v>0.21433333333333329</c:v>
                </c:pt>
                <c:pt idx="2">
                  <c:v>0.217</c:v>
                </c:pt>
                <c:pt idx="3">
                  <c:v>0.24242857142857144</c:v>
                </c:pt>
                <c:pt idx="4">
                  <c:v>0.28699999999999998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E9-40DE-90E1-E5999E22A058}"/>
            </c:ext>
          </c:extLst>
        </c:ser>
        <c:ser>
          <c:idx val="2"/>
          <c:order val="2"/>
          <c:tx>
            <c:strRef>
              <c:f>freqs!$P$257</c:f>
              <c:strCache>
                <c:ptCount val="1"/>
                <c:pt idx="0">
                  <c:v>Слабая социальная ориентация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E9-40DE-90E1-E5999E22A0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freqs!$AH$253:$AL$254</c:f>
              <c:strCache>
                <c:ptCount val="5"/>
                <c:pt idx="0">
                  <c:v>Северная </c:v>
                </c:pt>
                <c:pt idx="1">
                  <c:v>Западная</c:v>
                </c:pt>
                <c:pt idx="2">
                  <c:v>Средиземн.</c:v>
                </c:pt>
                <c:pt idx="3">
                  <c:v>Постсоц.</c:v>
                </c:pt>
                <c:pt idx="4">
                  <c:v>Россия</c:v>
                </c:pt>
              </c:strCache>
            </c:strRef>
          </c:cat>
          <c:val>
            <c:numRef>
              <c:f>freqs!$AH$257:$AL$257</c:f>
              <c:numCache>
                <c:formatCode>0%</c:formatCode>
                <c:ptCount val="5"/>
                <c:pt idx="0">
                  <c:v>0.22649999999999998</c:v>
                </c:pt>
                <c:pt idx="1">
                  <c:v>0.27066666666666667</c:v>
                </c:pt>
                <c:pt idx="2">
                  <c:v>0.26625000000000004</c:v>
                </c:pt>
                <c:pt idx="3">
                  <c:v>0.33842857142857141</c:v>
                </c:pt>
                <c:pt idx="4">
                  <c:v>0.23100000000000001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E9-40DE-90E1-E5999E22A058}"/>
            </c:ext>
          </c:extLst>
        </c:ser>
        <c:ser>
          <c:idx val="3"/>
          <c:order val="3"/>
          <c:tx>
            <c:strRef>
              <c:f>freqs!$P$258</c:f>
              <c:strCache>
                <c:ptCount val="1"/>
                <c:pt idx="0">
                  <c:v>Сильная социальная ориентаиця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freqs!$AH$253:$AL$254</c:f>
              <c:strCache>
                <c:ptCount val="5"/>
                <c:pt idx="0">
                  <c:v>Северная </c:v>
                </c:pt>
                <c:pt idx="1">
                  <c:v>Западная</c:v>
                </c:pt>
                <c:pt idx="2">
                  <c:v>Средиземн.</c:v>
                </c:pt>
                <c:pt idx="3">
                  <c:v>Постсоц.</c:v>
                </c:pt>
                <c:pt idx="4">
                  <c:v>Россия</c:v>
                </c:pt>
              </c:strCache>
            </c:strRef>
          </c:cat>
          <c:val>
            <c:numRef>
              <c:f>freqs!$AH$258:$AL$258</c:f>
              <c:numCache>
                <c:formatCode>0%</c:formatCode>
                <c:ptCount val="5"/>
                <c:pt idx="0">
                  <c:v>0.11825000000000001</c:v>
                </c:pt>
                <c:pt idx="1">
                  <c:v>0.11783333333333335</c:v>
                </c:pt>
                <c:pt idx="2">
                  <c:v>0.20924999999999999</c:v>
                </c:pt>
                <c:pt idx="3">
                  <c:v>0.16857142857142857</c:v>
                </c:pt>
                <c:pt idx="4">
                  <c:v>0.20100000000000001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E9-40DE-90E1-E5999E22A058}"/>
            </c:ext>
          </c:extLst>
        </c:ser>
        <c:ser>
          <c:idx val="4"/>
          <c:order val="4"/>
          <c:tx>
            <c:strRef>
              <c:f>freqs!$P$259</c:f>
              <c:strCache>
                <c:ptCount val="1"/>
                <c:pt idx="0">
                  <c:v>Ценности Роста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E9-40DE-90E1-E5999E22A0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freqs!$AH$253:$AL$254</c:f>
              <c:strCache>
                <c:ptCount val="5"/>
                <c:pt idx="0">
                  <c:v>Северная </c:v>
                </c:pt>
                <c:pt idx="1">
                  <c:v>Западная</c:v>
                </c:pt>
                <c:pt idx="2">
                  <c:v>Средиземн.</c:v>
                </c:pt>
                <c:pt idx="3">
                  <c:v>Постсоц.</c:v>
                </c:pt>
                <c:pt idx="4">
                  <c:v>Россия</c:v>
                </c:pt>
              </c:strCache>
            </c:strRef>
          </c:cat>
          <c:val>
            <c:numRef>
              <c:f>freqs!$AH$259:$AL$259</c:f>
              <c:numCache>
                <c:formatCode>0%</c:formatCode>
                <c:ptCount val="5"/>
                <c:pt idx="0">
                  <c:v>0.34224999999999994</c:v>
                </c:pt>
                <c:pt idx="1">
                  <c:v>0.25799999999999995</c:v>
                </c:pt>
                <c:pt idx="2">
                  <c:v>0.13300000000000001</c:v>
                </c:pt>
                <c:pt idx="3">
                  <c:v>7.8428571428571417E-2</c:v>
                </c:pt>
                <c:pt idx="4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E9-40DE-90E1-E5999E22A05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5"/>
        <c:overlap val="100"/>
        <c:axId val="238877640"/>
        <c:axId val="238876856"/>
      </c:barChart>
      <c:catAx>
        <c:axId val="238877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76856"/>
        <c:crosses val="max"/>
        <c:auto val="1"/>
        <c:lblAlgn val="ctr"/>
        <c:lblOffset val="100"/>
        <c:noMultiLvlLbl val="0"/>
      </c:catAx>
      <c:valAx>
        <c:axId val="238876856"/>
        <c:scaling>
          <c:orientation val="maxMin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238877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99049666784924"/>
          <c:y val="0.72202621945619017"/>
          <c:w val="0.65201883469564037"/>
          <c:h val="0.25926033254926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361824126618461E-2"/>
          <c:y val="3.4307987989993953E-2"/>
          <c:w val="0.89961415391504718"/>
          <c:h val="0.495632009993147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freqs!$P$255</c:f>
              <c:strCache>
                <c:ptCount val="1"/>
                <c:pt idx="0">
                  <c:v>Сильная индивидуалистическая ориентация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D7-466A-8B17-3147C2C966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freqs!$AC$253:$AE$254</c:f>
              <c:multiLvlStrCache>
                <c:ptCount val="3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</c:lvl>
                <c:lvl>
                  <c:pt idx="0">
                    <c:v>Россия</c:v>
                  </c:pt>
                </c:lvl>
              </c:multiLvlStrCache>
            </c:multiLvlStrRef>
          </c:cat>
          <c:val>
            <c:numRef>
              <c:f>freqs!$AC$255:$AE$255</c:f>
              <c:numCache>
                <c:formatCode>0%</c:formatCode>
                <c:ptCount val="3"/>
                <c:pt idx="0">
                  <c:v>0.219</c:v>
                </c:pt>
                <c:pt idx="1">
                  <c:v>0.22900000000000001</c:v>
                </c:pt>
                <c:pt idx="2">
                  <c:v>0.254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D7-466A-8B17-3147C2C966A1}"/>
            </c:ext>
          </c:extLst>
        </c:ser>
        <c:ser>
          <c:idx val="1"/>
          <c:order val="1"/>
          <c:tx>
            <c:strRef>
              <c:f>freqs!$P$256</c:f>
              <c:strCache>
                <c:ptCount val="1"/>
                <c:pt idx="0">
                  <c:v>Слабая индивидуалистическая ориентация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28%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D7-466A-8B17-3147C2C966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freqs!$AC$253:$AE$254</c:f>
              <c:multiLvlStrCache>
                <c:ptCount val="3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</c:lvl>
                <c:lvl>
                  <c:pt idx="0">
                    <c:v>Россия</c:v>
                  </c:pt>
                </c:lvl>
              </c:multiLvlStrCache>
            </c:multiLvlStrRef>
          </c:cat>
          <c:val>
            <c:numRef>
              <c:f>freqs!$AC$256:$AE$256</c:f>
              <c:numCache>
                <c:formatCode>0%</c:formatCode>
                <c:ptCount val="3"/>
                <c:pt idx="0">
                  <c:v>0.249</c:v>
                </c:pt>
                <c:pt idx="1">
                  <c:v>0.28999999999999998</c:v>
                </c:pt>
                <c:pt idx="2">
                  <c:v>0.28699999999999998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D7-466A-8B17-3147C2C966A1}"/>
            </c:ext>
          </c:extLst>
        </c:ser>
        <c:ser>
          <c:idx val="2"/>
          <c:order val="2"/>
          <c:tx>
            <c:strRef>
              <c:f>freqs!$P$257</c:f>
              <c:strCache>
                <c:ptCount val="1"/>
                <c:pt idx="0">
                  <c:v>Слабая социальная ориентация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24%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D7-466A-8B17-3147C2C966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freqs!$AC$253:$AE$254</c:f>
              <c:multiLvlStrCache>
                <c:ptCount val="3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</c:lvl>
                <c:lvl>
                  <c:pt idx="0">
                    <c:v>Россия</c:v>
                  </c:pt>
                </c:lvl>
              </c:multiLvlStrCache>
            </c:multiLvlStrRef>
          </c:cat>
          <c:val>
            <c:numRef>
              <c:f>freqs!$AC$257:$AE$257</c:f>
              <c:numCache>
                <c:formatCode>0%</c:formatCode>
                <c:ptCount val="3"/>
                <c:pt idx="0">
                  <c:v>0.29899999999999999</c:v>
                </c:pt>
                <c:pt idx="1">
                  <c:v>0.28399999999999997</c:v>
                </c:pt>
                <c:pt idx="2">
                  <c:v>0.23100000000000001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D7-466A-8B17-3147C2C966A1}"/>
            </c:ext>
          </c:extLst>
        </c:ser>
        <c:ser>
          <c:idx val="3"/>
          <c:order val="3"/>
          <c:tx>
            <c:strRef>
              <c:f>freqs!$P$258</c:f>
              <c:strCache>
                <c:ptCount val="1"/>
                <c:pt idx="0">
                  <c:v>Сильная социальная ориентаиця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>
              <a:softEdge rad="0"/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freqs!$AC$253:$AE$254</c:f>
              <c:multiLvlStrCache>
                <c:ptCount val="3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</c:lvl>
                <c:lvl>
                  <c:pt idx="0">
                    <c:v>Россия</c:v>
                  </c:pt>
                </c:lvl>
              </c:multiLvlStrCache>
            </c:multiLvlStrRef>
          </c:cat>
          <c:val>
            <c:numRef>
              <c:f>freqs!$AC$258:$AE$258</c:f>
              <c:numCache>
                <c:formatCode>0%</c:formatCode>
                <c:ptCount val="3"/>
                <c:pt idx="0">
                  <c:v>0.20699999999999999</c:v>
                </c:pt>
                <c:pt idx="1">
                  <c:v>0.16900000000000001</c:v>
                </c:pt>
                <c:pt idx="2">
                  <c:v>0.20100000000000001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D7-466A-8B17-3147C2C966A1}"/>
            </c:ext>
          </c:extLst>
        </c:ser>
        <c:ser>
          <c:idx val="4"/>
          <c:order val="4"/>
          <c:tx>
            <c:strRef>
              <c:f>freqs!$P$259</c:f>
              <c:strCache>
                <c:ptCount val="1"/>
                <c:pt idx="0">
                  <c:v>Ценности Роста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D7-466A-8B17-3147C2C966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freqs!$AC$253:$AE$254</c:f>
              <c:multiLvlStrCache>
                <c:ptCount val="3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</c:lvl>
                <c:lvl>
                  <c:pt idx="0">
                    <c:v>Россия</c:v>
                  </c:pt>
                </c:lvl>
              </c:multiLvlStrCache>
            </c:multiLvlStrRef>
          </c:cat>
          <c:val>
            <c:numRef>
              <c:f>freqs!$AC$259:$AE$259</c:f>
              <c:numCache>
                <c:formatCode>0%</c:formatCode>
                <c:ptCount val="3"/>
                <c:pt idx="0">
                  <c:v>2.5999999999999999E-2</c:v>
                </c:pt>
                <c:pt idx="1">
                  <c:v>2.8000000000000001E-2</c:v>
                </c:pt>
                <c:pt idx="2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D7-466A-8B17-3147C2C966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5"/>
        <c:overlap val="100"/>
        <c:axId val="238881560"/>
        <c:axId val="238878816"/>
      </c:barChart>
      <c:catAx>
        <c:axId val="238881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78816"/>
        <c:crosses val="max"/>
        <c:auto val="1"/>
        <c:lblAlgn val="ctr"/>
        <c:lblOffset val="100"/>
        <c:noMultiLvlLbl val="0"/>
      </c:catAx>
      <c:valAx>
        <c:axId val="238878816"/>
        <c:scaling>
          <c:orientation val="maxMin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38881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198081497701817E-3"/>
          <c:y val="0.67390154948181946"/>
          <c:w val="0.99018019185022976"/>
          <c:h val="0.326098450518180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33344654321283"/>
          <c:y val="3.5341365461847386E-2"/>
          <c:w val="0.80895832836127779"/>
          <c:h val="0.77692901178050422"/>
        </c:manualLayout>
      </c:layout>
      <c:bubbleChart>
        <c:varyColors val="0"/>
        <c:ser>
          <c:idx val="1"/>
          <c:order val="0"/>
          <c:spPr>
            <a:solidFill>
              <a:schemeClr val="accent2">
                <a:alpha val="75000"/>
              </a:schemeClr>
            </a:solidFill>
            <a:ln w="2540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051-4F87-9423-AFC47B5EF04A}"/>
              </c:ext>
            </c:extLst>
          </c:dPt>
          <c:dPt>
            <c:idx val="1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051-4F87-9423-AFC47B5EF04A}"/>
              </c:ext>
            </c:extLst>
          </c:dPt>
          <c:dPt>
            <c:idx val="2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051-4F87-9423-AFC47B5EF04A}"/>
              </c:ext>
            </c:extLst>
          </c:dPt>
          <c:dPt>
            <c:idx val="3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051-4F87-9423-AFC47B5EF04A}"/>
              </c:ext>
            </c:extLst>
          </c:dPt>
          <c:dPt>
            <c:idx val="4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051-4F87-9423-AFC47B5EF04A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051-4F87-9423-AFC47B5EF04A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051-4F87-9423-AFC47B5EF04A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051-4F87-9423-AFC47B5EF04A}"/>
              </c:ext>
            </c:extLst>
          </c:dPt>
          <c:dPt>
            <c:idx val="8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051-4F87-9423-AFC47B5EF04A}"/>
              </c:ext>
            </c:extLst>
          </c:dPt>
          <c:dPt>
            <c:idx val="9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051-4F87-9423-AFC47B5EF04A}"/>
              </c:ext>
            </c:extLst>
          </c:dPt>
          <c:dPt>
            <c:idx val="10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051-4F87-9423-AFC47B5EF04A}"/>
              </c:ext>
            </c:extLst>
          </c:dPt>
          <c:dPt>
            <c:idx val="11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8051-4F87-9423-AFC47B5EF04A}"/>
              </c:ext>
            </c:extLst>
          </c:dPt>
          <c:dPt>
            <c:idx val="12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8051-4F87-9423-AFC47B5EF04A}"/>
              </c:ext>
            </c:extLst>
          </c:dPt>
          <c:dPt>
            <c:idx val="13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8051-4F87-9423-AFC47B5EF04A}"/>
              </c:ext>
            </c:extLst>
          </c:dPt>
          <c:dPt>
            <c:idx val="14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8051-4F87-9423-AFC47B5EF04A}"/>
              </c:ext>
            </c:extLst>
          </c:dPt>
          <c:xVal>
            <c:numRef>
              <c:f>maps!$E$99:$E$113</c:f>
              <c:numCache>
                <c:formatCode>General</c:formatCode>
                <c:ptCount val="15"/>
                <c:pt idx="0">
                  <c:v>0.4</c:v>
                </c:pt>
                <c:pt idx="1">
                  <c:v>-1.62</c:v>
                </c:pt>
                <c:pt idx="2">
                  <c:v>0.5</c:v>
                </c:pt>
                <c:pt idx="3">
                  <c:v>-1.95</c:v>
                </c:pt>
                <c:pt idx="4">
                  <c:v>-0.13</c:v>
                </c:pt>
                <c:pt idx="5">
                  <c:v>0.42</c:v>
                </c:pt>
                <c:pt idx="6">
                  <c:v>-1.51</c:v>
                </c:pt>
                <c:pt idx="7">
                  <c:v>0.41</c:v>
                </c:pt>
                <c:pt idx="8">
                  <c:v>-1.68</c:v>
                </c:pt>
                <c:pt idx="9">
                  <c:v>-0.12</c:v>
                </c:pt>
                <c:pt idx="10">
                  <c:v>0.4</c:v>
                </c:pt>
                <c:pt idx="11">
                  <c:v>-1.38</c:v>
                </c:pt>
                <c:pt idx="12">
                  <c:v>0.28999999999999998</c:v>
                </c:pt>
                <c:pt idx="13">
                  <c:v>-1.79</c:v>
                </c:pt>
                <c:pt idx="14">
                  <c:v>-0.13</c:v>
                </c:pt>
              </c:numCache>
            </c:numRef>
          </c:xVal>
          <c:yVal>
            <c:numRef>
              <c:f>maps!$F$99:$F$113</c:f>
              <c:numCache>
                <c:formatCode>General</c:formatCode>
                <c:ptCount val="15"/>
                <c:pt idx="0">
                  <c:v>1.64</c:v>
                </c:pt>
                <c:pt idx="1">
                  <c:v>1.06</c:v>
                </c:pt>
                <c:pt idx="2">
                  <c:v>-0.37</c:v>
                </c:pt>
                <c:pt idx="3">
                  <c:v>1.54</c:v>
                </c:pt>
                <c:pt idx="4">
                  <c:v>0.11</c:v>
                </c:pt>
                <c:pt idx="5">
                  <c:v>1.74</c:v>
                </c:pt>
                <c:pt idx="6">
                  <c:v>1.01</c:v>
                </c:pt>
                <c:pt idx="7">
                  <c:v>-0.39</c:v>
                </c:pt>
                <c:pt idx="8">
                  <c:v>1.54</c:v>
                </c:pt>
                <c:pt idx="9">
                  <c:v>7.0000000000000007E-2</c:v>
                </c:pt>
                <c:pt idx="10">
                  <c:v>1.75</c:v>
                </c:pt>
                <c:pt idx="11">
                  <c:v>0.93</c:v>
                </c:pt>
                <c:pt idx="12">
                  <c:v>-0.28000000000000003</c:v>
                </c:pt>
                <c:pt idx="13">
                  <c:v>1.44</c:v>
                </c:pt>
                <c:pt idx="14">
                  <c:v>7.0000000000000007E-2</c:v>
                </c:pt>
              </c:numCache>
            </c:numRef>
          </c:yVal>
          <c:bubbleSize>
            <c:numRef>
              <c:f>maps!$G$99:$G$113</c:f>
              <c:numCache>
                <c:formatCode>General</c:formatCode>
                <c:ptCount val="15"/>
                <c:pt idx="0">
                  <c:v>71</c:v>
                </c:pt>
                <c:pt idx="1">
                  <c:v>744</c:v>
                </c:pt>
                <c:pt idx="2">
                  <c:v>529</c:v>
                </c:pt>
                <c:pt idx="3">
                  <c:v>528</c:v>
                </c:pt>
                <c:pt idx="4">
                  <c:v>632</c:v>
                </c:pt>
                <c:pt idx="5">
                  <c:v>71</c:v>
                </c:pt>
                <c:pt idx="6">
                  <c:v>756</c:v>
                </c:pt>
                <c:pt idx="7">
                  <c:v>583</c:v>
                </c:pt>
                <c:pt idx="8">
                  <c:v>433</c:v>
                </c:pt>
                <c:pt idx="9">
                  <c:v>747</c:v>
                </c:pt>
                <c:pt idx="10">
                  <c:v>58</c:v>
                </c:pt>
                <c:pt idx="11">
                  <c:v>596</c:v>
                </c:pt>
                <c:pt idx="12">
                  <c:v>632</c:v>
                </c:pt>
                <c:pt idx="13">
                  <c:v>491</c:v>
                </c:pt>
                <c:pt idx="14">
                  <c:v>702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1E-8051-4F87-9423-AFC47B5EF0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70"/>
        <c:showNegBubbles val="0"/>
        <c:axId val="238877248"/>
        <c:axId val="238878424"/>
      </c:bubbleChart>
      <c:valAx>
        <c:axId val="23887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78424"/>
        <c:crossesAt val="-1"/>
        <c:crossBetween val="midCat"/>
      </c:valAx>
      <c:valAx>
        <c:axId val="238878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77248"/>
        <c:crossesAt val="-2.5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0.80301</cdr:x>
      <cdr:y>0.23009</cdr:y>
    </cdr:from>
    <cdr:to>
      <cdr:x>0.97697</cdr:x>
      <cdr:y>0.35814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64934" y="1193435"/>
          <a:ext cx="945625" cy="66417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784EA17D-A159-4D9B-94F3-818B7677B09C}" type="TxLink">
            <a:rPr lang="ru-RU" sz="1400" b="1" i="0" u="none" strike="noStrike">
              <a:solidFill>
                <a:srgbClr val="000000"/>
              </a:solidFill>
              <a:latin typeface="Calibri"/>
            </a:rPr>
            <a:pPr/>
            <a:t>Ценности Роста</a:t>
          </a:fld>
          <a:endParaRPr lang="en-US" sz="1400" b="1" dirty="0"/>
        </a:p>
      </cdr:txBody>
    </cdr:sp>
  </cdr:relSizeAnchor>
  <cdr:relSizeAnchor xmlns:cdr="http://schemas.openxmlformats.org/drawingml/2006/chartDrawing">
    <cdr:from>
      <cdr:x>0.34078</cdr:x>
      <cdr:y>0.07314</cdr:y>
    </cdr:from>
    <cdr:to>
      <cdr:x>0.68124</cdr:x>
      <cdr:y>0.19177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481529" y="299284"/>
          <a:ext cx="1480126" cy="48543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5BCCAC3F-8131-4E32-AF73-F671D488DF04}" type="TxLink">
            <a:rPr lang="ru-RU" sz="1400" b="1" i="0" u="none" strike="noStrike">
              <a:solidFill>
                <a:srgbClr val="000000"/>
              </a:solidFill>
              <a:latin typeface="Calibri"/>
            </a:rPr>
            <a:pPr/>
            <a:t>Сильная социальная ориентация</a:t>
          </a:fld>
          <a:endParaRPr lang="en-US" sz="1400" b="1"/>
        </a:p>
      </cdr:txBody>
    </cdr:sp>
  </cdr:relSizeAnchor>
  <cdr:relSizeAnchor xmlns:cdr="http://schemas.openxmlformats.org/drawingml/2006/chartDrawing">
    <cdr:from>
      <cdr:x>0.37727</cdr:x>
      <cdr:y>0.70544</cdr:y>
    </cdr:from>
    <cdr:to>
      <cdr:x>0.89792</cdr:x>
      <cdr:y>0.8232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050729" y="3658970"/>
          <a:ext cx="2830121" cy="6108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6B3B866E-ADA3-45F9-9E71-4ADBA6192E5D}" type="TxLink">
            <a:rPr lang="ru-RU" sz="1400" b="1" i="0" u="none" strike="noStrike">
              <a:solidFill>
                <a:srgbClr val="000000"/>
              </a:solidFill>
              <a:latin typeface="Calibri"/>
            </a:rPr>
            <a:pPr/>
            <a:t>Сильная индивидуалист. ориентация</a:t>
          </a:fld>
          <a:endParaRPr lang="en-US" sz="1400" b="1" dirty="0"/>
        </a:p>
      </cdr:txBody>
    </cdr:sp>
  </cdr:relSizeAnchor>
  <cdr:relSizeAnchor xmlns:cdr="http://schemas.openxmlformats.org/drawingml/2006/chartDrawing">
    <cdr:from>
      <cdr:x>0.21065</cdr:x>
      <cdr:y>0.56203</cdr:y>
    </cdr:from>
    <cdr:to>
      <cdr:x>0.59123</cdr:x>
      <cdr:y>0.66973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145022" y="2915136"/>
          <a:ext cx="2068736" cy="55862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26ECAEE8-72CA-4D3F-A8B8-DA42BCC23334}" type="TxLink">
            <a:rPr lang="ru-RU" sz="1400" b="1" i="0" u="none" strike="noStrike">
              <a:solidFill>
                <a:srgbClr val="000000"/>
              </a:solidFill>
              <a:latin typeface="Calibri"/>
            </a:rPr>
            <a:pPr/>
            <a:t>Слабая индивидуалист. ориентация</a:t>
          </a:fld>
          <a:endParaRPr lang="en-US" sz="1400" b="1" dirty="0"/>
        </a:p>
      </cdr:txBody>
    </cdr:sp>
  </cdr:relSizeAnchor>
  <cdr:relSizeAnchor xmlns:cdr="http://schemas.openxmlformats.org/drawingml/2006/chartDrawing">
    <cdr:from>
      <cdr:x>0.42385</cdr:x>
      <cdr:y>0.29103</cdr:y>
    </cdr:from>
    <cdr:to>
      <cdr:x>0.74076</cdr:x>
      <cdr:y>0.439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842647" y="1190893"/>
          <a:ext cx="1377744" cy="605491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0563C082-9B34-4A94-87D0-94DB0D577934}" type="TxLink">
            <a:rPr lang="ru-RU" sz="1400" b="1" i="0" u="none" strike="noStrike">
              <a:solidFill>
                <a:srgbClr val="000000"/>
              </a:solidFill>
              <a:latin typeface="Calibri"/>
            </a:rPr>
            <a:pPr/>
            <a:t>Слабая социальная ориентация</a:t>
          </a:fld>
          <a:endParaRPr lang="en-US" sz="1400" b="1" dirty="0"/>
        </a:p>
      </cdr:txBody>
    </cdr:sp>
  </cdr:relSizeAnchor>
  <cdr:relSizeAnchor xmlns:cdr="http://schemas.openxmlformats.org/drawingml/2006/chartDrawing">
    <cdr:from>
      <cdr:x>0.38229</cdr:x>
      <cdr:y>0.69157</cdr:y>
    </cdr:from>
    <cdr:to>
      <cdr:x>0.58229</cdr:x>
      <cdr:y>0.92289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47838" y="27336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0.13005</cdr:x>
      <cdr:y>0.84623</cdr:y>
    </cdr:from>
    <cdr:to>
      <cdr:x>0.94536</cdr:x>
      <cdr:y>0.92093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66738" y="3465952"/>
          <a:ext cx="3552825" cy="30594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fld id="{4918D2B2-7857-4C20-9F22-7B5836C794FF}" type="TxLink">
            <a:rPr lang="ru-RU" sz="1600" b="0" i="1" u="none" strike="noStrike">
              <a:solidFill>
                <a:srgbClr val="000000"/>
              </a:solidFill>
              <a:latin typeface="Calibri"/>
            </a:rPr>
            <a:pPr algn="ctr"/>
            <a:t>Сохранение - Открытость изменениям</a:t>
          </a:fld>
          <a:endParaRPr lang="en-US" sz="2800" b="1" i="1" dirty="0"/>
        </a:p>
      </cdr:txBody>
    </cdr:sp>
  </cdr:relSizeAnchor>
  <cdr:relSizeAnchor xmlns:cdr="http://schemas.openxmlformats.org/drawingml/2006/chartDrawing">
    <cdr:from>
      <cdr:x>0.02656</cdr:x>
      <cdr:y>0.00932</cdr:y>
    </cdr:from>
    <cdr:to>
      <cdr:x>0.09114</cdr:x>
      <cdr:y>0.85817</cdr:y>
    </cdr:to>
    <cdr:sp macro="" textlink="">
      <cdr:nvSpPr>
        <cdr:cNvPr id="12" name="TextBox 11"/>
        <cdr:cNvSpPr txBox="1"/>
      </cdr:nvSpPr>
      <cdr:spPr>
        <a:xfrm xmlns:a="http://schemas.openxmlformats.org/drawingml/2006/main" rot="16200000">
          <a:off x="-1881518" y="2074247"/>
          <a:ext cx="4402833" cy="35104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fld id="{2481A199-C7CD-48E4-8A61-08CD4B715FDF}" type="TxLink">
            <a:rPr lang="ru-RU" sz="1600" b="0" i="1" u="none" strike="noStrike">
              <a:solidFill>
                <a:srgbClr val="000000"/>
              </a:solidFill>
              <a:latin typeface="Calibri"/>
            </a:rPr>
            <a:pPr algn="ctr"/>
            <a:t>Самоутверждение - Забота о людях и природе</a:t>
          </a:fld>
          <a:endParaRPr lang="en-US" sz="2800" b="1" i="1" dirty="0"/>
        </a:p>
      </cdr:txBody>
    </cdr:sp>
  </cdr:relSizeAnchor>
  <cdr:relSizeAnchor xmlns:cdr="http://schemas.openxmlformats.org/drawingml/2006/chartDrawing">
    <cdr:from>
      <cdr:x>0.10925</cdr:x>
      <cdr:y>0.94079</cdr:y>
    </cdr:from>
    <cdr:to>
      <cdr:x>0.14634</cdr:x>
      <cdr:y>0.97962</cdr:y>
    </cdr:to>
    <cdr:sp macro="" textlink="">
      <cdr:nvSpPr>
        <cdr:cNvPr id="13" name="Oval 12"/>
        <cdr:cNvSpPr/>
      </cdr:nvSpPr>
      <cdr:spPr>
        <a:xfrm xmlns:a="http://schemas.openxmlformats.org/drawingml/2006/main">
          <a:off x="474951" y="3849703"/>
          <a:ext cx="161240" cy="15888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0.41526</cdr:x>
      <cdr:y>0.94079</cdr:y>
    </cdr:from>
    <cdr:to>
      <cdr:x>0.45235</cdr:x>
      <cdr:y>0.97962</cdr:y>
    </cdr:to>
    <cdr:sp macro="" textlink="">
      <cdr:nvSpPr>
        <cdr:cNvPr id="14" name="Oval 13"/>
        <cdr:cNvSpPr/>
      </cdr:nvSpPr>
      <cdr:spPr>
        <a:xfrm xmlns:a="http://schemas.openxmlformats.org/drawingml/2006/main">
          <a:off x="1805308" y="3849703"/>
          <a:ext cx="161240" cy="15888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0.69504</cdr:x>
      <cdr:y>0.94079</cdr:y>
    </cdr:from>
    <cdr:to>
      <cdr:x>0.73213</cdr:x>
      <cdr:y>0.97962</cdr:y>
    </cdr:to>
    <cdr:sp macro="" textlink="">
      <cdr:nvSpPr>
        <cdr:cNvPr id="15" name="Oval 14"/>
        <cdr:cNvSpPr/>
      </cdr:nvSpPr>
      <cdr:spPr>
        <a:xfrm xmlns:a="http://schemas.openxmlformats.org/drawingml/2006/main">
          <a:off x="3021633" y="3849703"/>
          <a:ext cx="161272" cy="158882"/>
        </a:xfrm>
        <a:prstGeom xmlns:a="http://schemas.openxmlformats.org/drawingml/2006/main" prst="ellipse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0.13817</cdr:x>
      <cdr:y>0.9324</cdr:y>
    </cdr:from>
    <cdr:to>
      <cdr:x>0.32896</cdr:x>
      <cdr:y>0.99414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751057" y="4836190"/>
          <a:ext cx="1037086" cy="32023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/>
            <a:t>Раунд</a:t>
          </a:r>
          <a:r>
            <a:rPr lang="en-US" sz="1400" b="1" dirty="0"/>
            <a:t> 4</a:t>
          </a:r>
        </a:p>
      </cdr:txBody>
    </cdr:sp>
  </cdr:relSizeAnchor>
  <cdr:relSizeAnchor xmlns:cdr="http://schemas.openxmlformats.org/drawingml/2006/chartDrawing">
    <cdr:from>
      <cdr:x>0.44418</cdr:x>
      <cdr:y>0.92776</cdr:y>
    </cdr:from>
    <cdr:to>
      <cdr:x>0.63497</cdr:x>
      <cdr:y>0.99414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414449" y="4812127"/>
          <a:ext cx="1037086" cy="34429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/>
            <a:t>Раунд</a:t>
          </a:r>
          <a:r>
            <a:rPr lang="en-US" sz="1400" b="1" dirty="0"/>
            <a:t> 5</a:t>
          </a:r>
        </a:p>
      </cdr:txBody>
    </cdr:sp>
  </cdr:relSizeAnchor>
  <cdr:relSizeAnchor xmlns:cdr="http://schemas.openxmlformats.org/drawingml/2006/chartDrawing">
    <cdr:from>
      <cdr:x>0.72478</cdr:x>
      <cdr:y>0.93008</cdr:y>
    </cdr:from>
    <cdr:to>
      <cdr:x>0.91557</cdr:x>
      <cdr:y>0.99593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939719" y="4824159"/>
          <a:ext cx="1037086" cy="34154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/>
            <a:t>Раунд</a:t>
          </a:r>
          <a:r>
            <a:rPr lang="en-US" sz="1400" b="1" dirty="0"/>
            <a:t> 6</a:t>
          </a:r>
        </a:p>
      </cdr:txBody>
    </cdr:sp>
  </cdr:relSizeAnchor>
  <cdr:relSizeAnchor xmlns:cdr="http://schemas.openxmlformats.org/drawingml/2006/chartDrawing">
    <cdr:from>
      <cdr:x>0.68762</cdr:x>
      <cdr:y>0.93146</cdr:y>
    </cdr:from>
    <cdr:to>
      <cdr:x>0.74393</cdr:x>
      <cdr:y>0.99642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989385" y="3811539"/>
          <a:ext cx="244808" cy="26579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0.75124</cdr:x>
      <cdr:y>0.14181</cdr:y>
    </cdr:from>
    <cdr:to>
      <cdr:x>1</cdr:x>
      <cdr:y>0.26986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91093" y="585420"/>
          <a:ext cx="1089787" cy="52861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784EA17D-A159-4D9B-94F3-818B7677B09C}" type="TxLink">
            <a:rPr lang="ru-RU" sz="1100" b="1" i="0" u="none" strike="noStrike">
              <a:solidFill>
                <a:srgbClr val="000000"/>
              </a:solidFill>
              <a:latin typeface="Calibri"/>
            </a:rPr>
            <a:pPr/>
            <a:t>Ценности Роста</a:t>
          </a:fld>
          <a:endParaRPr lang="en-US" sz="1400" b="1"/>
        </a:p>
      </cdr:txBody>
    </cdr:sp>
  </cdr:relSizeAnchor>
  <cdr:relSizeAnchor xmlns:cdr="http://schemas.openxmlformats.org/drawingml/2006/chartDrawing">
    <cdr:from>
      <cdr:x>0.37292</cdr:x>
      <cdr:y>0.07314</cdr:y>
    </cdr:from>
    <cdr:to>
      <cdr:x>0.71338</cdr:x>
      <cdr:y>0.19177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633721" y="301936"/>
          <a:ext cx="1491515" cy="489727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5BCCAC3F-8131-4E32-AF73-F671D488DF04}" type="TxLink">
            <a:rPr lang="ru-RU" sz="1100" b="1" i="0" u="none" strike="noStrike">
              <a:solidFill>
                <a:srgbClr val="000000"/>
              </a:solidFill>
              <a:latin typeface="Calibri"/>
            </a:rPr>
            <a:pPr/>
            <a:t>Сильная социальная ориентация</a:t>
          </a:fld>
          <a:endParaRPr lang="en-US" sz="1400" b="1"/>
        </a:p>
      </cdr:txBody>
    </cdr:sp>
  </cdr:relSizeAnchor>
  <cdr:relSizeAnchor xmlns:cdr="http://schemas.openxmlformats.org/drawingml/2006/chartDrawing">
    <cdr:from>
      <cdr:x>0.42452</cdr:x>
      <cdr:y>0.70632</cdr:y>
    </cdr:from>
    <cdr:to>
      <cdr:x>0.94517</cdr:x>
      <cdr:y>0.82408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859779" y="2915807"/>
          <a:ext cx="2280905" cy="486136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6B3B866E-ADA3-45F9-9E71-4ADBA6192E5D}" type="TxLink">
            <a:rPr lang="ru-RU" sz="1100" b="1" i="0" u="none" strike="noStrike">
              <a:solidFill>
                <a:srgbClr val="000000"/>
              </a:solidFill>
              <a:latin typeface="Calibri"/>
            </a:rPr>
            <a:pPr/>
            <a:t>Сильная индивидуалист. ориентация</a:t>
          </a:fld>
          <a:endParaRPr lang="en-US" sz="1400" b="1"/>
        </a:p>
      </cdr:txBody>
    </cdr:sp>
  </cdr:relSizeAnchor>
  <cdr:relSizeAnchor xmlns:cdr="http://schemas.openxmlformats.org/drawingml/2006/chartDrawing">
    <cdr:from>
      <cdr:x>0.25256</cdr:x>
      <cdr:y>0.50999</cdr:y>
    </cdr:from>
    <cdr:to>
      <cdr:x>0.63314</cdr:x>
      <cdr:y>0.61769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106448" y="2105333"/>
          <a:ext cx="1667275" cy="444606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26ECAEE8-72CA-4D3F-A8B8-DA42BCC23334}" type="TxLink">
            <a:rPr lang="ru-RU" sz="1100" b="1" i="0" u="none" strike="noStrike">
              <a:solidFill>
                <a:srgbClr val="000000"/>
              </a:solidFill>
              <a:latin typeface="Calibri"/>
            </a:rPr>
            <a:pPr/>
            <a:t>Слабая индивидуалист. ориентация</a:t>
          </a:fld>
          <a:endParaRPr lang="en-US" sz="1400" b="1"/>
        </a:p>
      </cdr:txBody>
    </cdr:sp>
  </cdr:relSizeAnchor>
  <cdr:relSizeAnchor xmlns:cdr="http://schemas.openxmlformats.org/drawingml/2006/chartDrawing">
    <cdr:from>
      <cdr:x>0.44843</cdr:x>
      <cdr:y>0.20074</cdr:y>
    </cdr:from>
    <cdr:to>
      <cdr:x>0.76534</cdr:x>
      <cdr:y>0.34871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964510" y="828710"/>
          <a:ext cx="1388345" cy="61084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0563C082-9B34-4A94-87D0-94DB0D577934}" type="TxLink">
            <a:rPr lang="ru-RU" sz="1100" b="1" i="0" u="none" strike="noStrike">
              <a:solidFill>
                <a:srgbClr val="000000"/>
              </a:solidFill>
              <a:latin typeface="Calibri"/>
            </a:rPr>
            <a:pPr/>
            <a:t>Слабая социальная ориентация</a:t>
          </a:fld>
          <a:endParaRPr lang="en-US" sz="1400" b="1"/>
        </a:p>
      </cdr:txBody>
    </cdr:sp>
  </cdr:relSizeAnchor>
  <cdr:relSizeAnchor xmlns:cdr="http://schemas.openxmlformats.org/drawingml/2006/chartDrawing">
    <cdr:from>
      <cdr:x>0.38229</cdr:x>
      <cdr:y>0.69157</cdr:y>
    </cdr:from>
    <cdr:to>
      <cdr:x>0.58229</cdr:x>
      <cdr:y>0.92289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47838" y="27336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0.13005</cdr:x>
      <cdr:y>0.84623</cdr:y>
    </cdr:from>
    <cdr:to>
      <cdr:x>0.94536</cdr:x>
      <cdr:y>0.92093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66738" y="3465952"/>
          <a:ext cx="3552825" cy="30594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fld id="{4918D2B2-7857-4C20-9F22-7B5836C794FF}" type="TxLink">
            <a:rPr lang="ru-RU" sz="1400" b="0" i="1" u="none" strike="noStrike">
              <a:solidFill>
                <a:srgbClr val="000000"/>
              </a:solidFill>
              <a:latin typeface="Calibri"/>
            </a:rPr>
            <a:pPr algn="ctr"/>
            <a:t>Сохранение - Открытость изменениям</a:t>
          </a:fld>
          <a:endParaRPr lang="en-US" sz="2400" b="1" i="1"/>
        </a:p>
      </cdr:txBody>
    </cdr:sp>
  </cdr:relSizeAnchor>
  <cdr:relSizeAnchor xmlns:cdr="http://schemas.openxmlformats.org/drawingml/2006/chartDrawing">
    <cdr:from>
      <cdr:x>0</cdr:x>
      <cdr:y>0.0186</cdr:y>
    </cdr:from>
    <cdr:to>
      <cdr:x>0.06458</cdr:x>
      <cdr:y>0.82791</cdr:y>
    </cdr:to>
    <cdr:sp macro="" textlink="">
      <cdr:nvSpPr>
        <cdr:cNvPr id="12" name="TextBox 11"/>
        <cdr:cNvSpPr txBox="1"/>
      </cdr:nvSpPr>
      <cdr:spPr>
        <a:xfrm xmlns:a="http://schemas.openxmlformats.org/drawingml/2006/main" rot="16200000">
          <a:off x="-1516633" y="1592833"/>
          <a:ext cx="3314700" cy="28143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fld id="{2481A199-C7CD-48E4-8A61-08CD4B715FDF}" type="TxLink">
            <a:rPr lang="ru-RU" sz="1200" b="0" i="1" u="none" strike="noStrike">
              <a:solidFill>
                <a:srgbClr val="000000"/>
              </a:solidFill>
              <a:latin typeface="Calibri"/>
            </a:rPr>
            <a:pPr algn="ctr"/>
            <a:t>Самоутверждение - Забота о людях и природе</a:t>
          </a:fld>
          <a:endParaRPr lang="en-US" sz="2000" b="1" i="1"/>
        </a:p>
      </cdr:txBody>
    </cdr:sp>
  </cdr:relSizeAnchor>
  <cdr:relSizeAnchor xmlns:cdr="http://schemas.openxmlformats.org/drawingml/2006/chartDrawing">
    <cdr:from>
      <cdr:x>0.10925</cdr:x>
      <cdr:y>0.94079</cdr:y>
    </cdr:from>
    <cdr:to>
      <cdr:x>0.14634</cdr:x>
      <cdr:y>0.97962</cdr:y>
    </cdr:to>
    <cdr:sp macro="" textlink="">
      <cdr:nvSpPr>
        <cdr:cNvPr id="13" name="Oval 12"/>
        <cdr:cNvSpPr/>
      </cdr:nvSpPr>
      <cdr:spPr>
        <a:xfrm xmlns:a="http://schemas.openxmlformats.org/drawingml/2006/main">
          <a:off x="474951" y="3849703"/>
          <a:ext cx="161240" cy="15888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0.41526</cdr:x>
      <cdr:y>0.94079</cdr:y>
    </cdr:from>
    <cdr:to>
      <cdr:x>0.45235</cdr:x>
      <cdr:y>0.97962</cdr:y>
    </cdr:to>
    <cdr:sp macro="" textlink="">
      <cdr:nvSpPr>
        <cdr:cNvPr id="14" name="Oval 13"/>
        <cdr:cNvSpPr/>
      </cdr:nvSpPr>
      <cdr:spPr>
        <a:xfrm xmlns:a="http://schemas.openxmlformats.org/drawingml/2006/main">
          <a:off x="1805308" y="3849703"/>
          <a:ext cx="161240" cy="15888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0.69504</cdr:x>
      <cdr:y>0.94079</cdr:y>
    </cdr:from>
    <cdr:to>
      <cdr:x>0.73213</cdr:x>
      <cdr:y>0.97962</cdr:y>
    </cdr:to>
    <cdr:sp macro="" textlink="">
      <cdr:nvSpPr>
        <cdr:cNvPr id="15" name="Oval 14"/>
        <cdr:cNvSpPr/>
      </cdr:nvSpPr>
      <cdr:spPr>
        <a:xfrm xmlns:a="http://schemas.openxmlformats.org/drawingml/2006/main">
          <a:off x="3021633" y="3849703"/>
          <a:ext cx="161272" cy="158882"/>
        </a:xfrm>
        <a:prstGeom xmlns:a="http://schemas.openxmlformats.org/drawingml/2006/main" prst="ellipse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0.13817</cdr:x>
      <cdr:y>0.91945</cdr:y>
    </cdr:from>
    <cdr:to>
      <cdr:x>0.32896</cdr:x>
      <cdr:y>0.99414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602085" y="3765818"/>
          <a:ext cx="831428" cy="305947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/>
            <a:t>Раунд</a:t>
          </a:r>
          <a:r>
            <a:rPr lang="en-US" sz="1400" b="1"/>
            <a:t> 4</a:t>
          </a:r>
        </a:p>
      </cdr:txBody>
    </cdr:sp>
  </cdr:relSizeAnchor>
  <cdr:relSizeAnchor xmlns:cdr="http://schemas.openxmlformats.org/drawingml/2006/chartDrawing">
    <cdr:from>
      <cdr:x>0.44418</cdr:x>
      <cdr:y>0.91945</cdr:y>
    </cdr:from>
    <cdr:to>
      <cdr:x>0.63497</cdr:x>
      <cdr:y>0.99414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1935585" y="3765818"/>
          <a:ext cx="831428" cy="305947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/>
            <a:t>Раунд</a:t>
          </a:r>
          <a:r>
            <a:rPr lang="en-US" sz="1400" b="1"/>
            <a:t> 5</a:t>
          </a:r>
        </a:p>
      </cdr:txBody>
    </cdr:sp>
  </cdr:relSizeAnchor>
  <cdr:relSizeAnchor xmlns:cdr="http://schemas.openxmlformats.org/drawingml/2006/chartDrawing">
    <cdr:from>
      <cdr:x>0.72478</cdr:x>
      <cdr:y>0.92124</cdr:y>
    </cdr:from>
    <cdr:to>
      <cdr:x>0.91557</cdr:x>
      <cdr:y>0.99593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150921" y="3769703"/>
          <a:ext cx="829446" cy="30563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/>
            <a:t>Раунд</a:t>
          </a:r>
          <a:r>
            <a:rPr lang="en-US" sz="1400" b="1"/>
            <a:t> 6</a:t>
          </a:r>
        </a:p>
      </cdr:txBody>
    </cdr:sp>
  </cdr:relSizeAnchor>
  <cdr:relSizeAnchor xmlns:cdr="http://schemas.openxmlformats.org/drawingml/2006/chartDrawing">
    <cdr:from>
      <cdr:x>0.68762</cdr:x>
      <cdr:y>0.93146</cdr:y>
    </cdr:from>
    <cdr:to>
      <cdr:x>0.74393</cdr:x>
      <cdr:y>0.99642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989385" y="3811539"/>
          <a:ext cx="244808" cy="265792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A1ACE-FE0F-4F43-AE46-828242E9F68F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702D7-79DC-4505-91F5-463BE4264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061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7C5E4-0450-4AC4-BB72-389EB4FAF45B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658D4-6BA5-40FD-8B45-82FF6477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52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561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E787E3B-2621-4692-B4EC-B27E038D6EFB}" type="slidenum">
              <a:rPr lang="ru-RU" altLang="ru-RU" sz="1200" smtClean="0">
                <a:solidFill>
                  <a:srgbClr val="000000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88890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228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658D4-6BA5-40FD-8B45-82FF6477020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840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658D4-6BA5-40FD-8B45-82FF6477020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42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4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8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94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9F55E-EE1D-4B18-B671-D8C87F1651F7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11F37-0E99-48E6-B96A-A804DC3E88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3102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7CA6D-94E5-4095-9ECC-B067E05414BB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29D7A-21AF-4C00-BA27-3C835A147C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3687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7A65C-52BB-4128-9C0C-BDEA1844FD0F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A28FD-779C-44A8-885F-E65CBCABCC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2918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AB5F-4ED0-4D71-BE49-B02771D0E9B1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A6BA-03B6-4B6D-812E-EA2559F53C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9660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BDFF0-6395-4F79-A68E-760A88D08736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D0264-DD8A-4EF3-A094-5D29BAA47B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1198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DBB4F-A903-4F8E-B8CD-E96E603F6428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1F982-D65B-446F-BD98-93E9CFF4A4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6547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EDD29-B5CA-48C7-866D-E54EBB6AF2CC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483AC-75DF-4179-8373-B90706AEA7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9310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A51B5-66EA-4738-87B4-C88F1566C744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A15C8-B938-432C-9E6F-548013B9E1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769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19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BE712-5070-4AAD-9D30-AA00FBD16918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BAC5F-E945-44F8-843E-F45BB8A419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4810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AEE8-C22F-4F58-AE70-13B950417227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49DDF-09E1-40D8-9884-2691E0E856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9910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3D87D-AB23-48BB-AC92-188AC2C35D96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0DB3-592E-4FC7-B719-F6E03040D0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9604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A014-9516-47FA-AE77-D80FA38A9DF3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C2B5A-45FD-4CC5-9F54-7580467979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14499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9F55E-EE1D-4B18-B671-D8C87F1651F7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11F37-0E99-48E6-B96A-A804DC3E88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9767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7CA6D-94E5-4095-9ECC-B067E05414BB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29D7A-21AF-4C00-BA27-3C835A147C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09284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7A65C-52BB-4128-9C0C-BDEA1844FD0F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A28FD-779C-44A8-885F-E65CBCABCC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01347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AB5F-4ED0-4D71-BE49-B02771D0E9B1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A6BA-03B6-4B6D-812E-EA2559F53C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84733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BDFF0-6395-4F79-A68E-760A88D08736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D0264-DD8A-4EF3-A094-5D29BAA47B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27654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DBB4F-A903-4F8E-B8CD-E96E603F6428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1F982-D65B-446F-BD98-93E9CFF4A4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368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586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EDD29-B5CA-48C7-866D-E54EBB6AF2CC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483AC-75DF-4179-8373-B90706AEA7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55919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A51B5-66EA-4738-87B4-C88F1566C744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A15C8-B938-432C-9E6F-548013B9E1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99626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BE712-5070-4AAD-9D30-AA00FBD16918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BAC5F-E945-44F8-843E-F45BB8A419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36488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AEE8-C22F-4F58-AE70-13B950417227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49DDF-09E1-40D8-9884-2691E0E856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31521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3D87D-AB23-48BB-AC92-188AC2C35D96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0DB3-592E-4FC7-B719-F6E03040D0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80344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A014-9516-47FA-AE77-D80FA38A9DF3}" type="datetimeFigureOut">
              <a:rPr lang="ru-RU"/>
              <a:pPr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C2B5A-45FD-4CC5-9F54-7580467979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170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6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1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6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5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6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4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36058-7683-4997-A69C-3857733EC5C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3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  <a:endParaRPr lang="ru-RU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  <a:endParaRPr lang="ru-RU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F77BB1-17A0-4BD3-B2B6-E36A92C3F767}" type="datetimeFigureOut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EDFF86-5020-4868-9E9D-E552902F10BE}" type="slidenum">
              <a:rPr lang="ru-RU" altLang="ru-RU" smtClean="0">
                <a:ea typeface="ＭＳ Ｐゴシック" panose="020B0600070205080204" pitchFamily="34" charset="-128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5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  <a:endParaRPr lang="ru-RU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  <a:endParaRPr lang="ru-RU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F77BB1-17A0-4BD3-B2B6-E36A92C3F767}" type="datetimeFigureOut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EDFF86-5020-4868-9E9D-E552902F10BE}" type="slidenum">
              <a:rPr lang="ru-RU" altLang="ru-RU" smtClean="0">
                <a:ea typeface="ＭＳ Ｐゴシック" panose="020B0600070205080204" pitchFamily="34" charset="-128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69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apers.ssrn.com/sol3/results.cfm" TargetMode="External"/><Relationship Id="rId2" Type="http://schemas.openxmlformats.org/officeDocument/2006/relationships/hyperlink" Target="http://papers.ssrn.com/sol3/papers.cfm?abstract_id=2011004" TargetMode="Externa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/>
              <a:t>ЕВРОПЕЙСКАЯ ЦЕННОСТНАЯ ТИПОЛОГИЯ И БАЗОВЫЕ ЦЕННОСТИ РОССИЯН*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179" y="3602037"/>
            <a:ext cx="7170821" cy="2594225"/>
          </a:xfrm>
          <a:noFill/>
        </p:spPr>
        <p:txBody>
          <a:bodyPr>
            <a:normAutofit/>
          </a:bodyPr>
          <a:lstStyle/>
          <a:p>
            <a:pPr algn="l"/>
            <a:r>
              <a:rPr lang="ru-RU" b="1" dirty="0"/>
              <a:t>В.С. </a:t>
            </a:r>
            <a:r>
              <a:rPr lang="ru-RU" b="1" dirty="0" err="1"/>
              <a:t>Магун</a:t>
            </a:r>
            <a:r>
              <a:rPr lang="ru-RU" b="1" dirty="0"/>
              <a:t>, </a:t>
            </a:r>
            <a:r>
              <a:rPr lang="ru-RU" b="1" dirty="0" err="1"/>
              <a:t>М.Г.Руднев</a:t>
            </a:r>
            <a:r>
              <a:rPr lang="ru-RU" b="1" dirty="0"/>
              <a:t> (НИУ ВШЭ, ИС РАН)</a:t>
            </a:r>
          </a:p>
          <a:p>
            <a:pPr algn="l"/>
            <a:endParaRPr lang="ru-RU" dirty="0"/>
          </a:p>
          <a:p>
            <a:endParaRPr lang="ru-RU" dirty="0"/>
          </a:p>
          <a:p>
            <a:r>
              <a:rPr lang="ru-RU" b="1" dirty="0"/>
              <a:t>Москва, 2015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30179" y="6288336"/>
            <a:ext cx="8313821" cy="300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400" dirty="0"/>
              <a:t>*Исследование выполнено при  поддержке Программы фундаментальных исследований НИУ ВШЭ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18302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Типология европейцев по ценностям Шварца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3158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Получена с помощью</a:t>
            </a:r>
            <a:r>
              <a:rPr lang="en-US" dirty="0"/>
              <a:t> </a:t>
            </a:r>
            <a:r>
              <a:rPr lang="ru-RU" dirty="0" err="1"/>
              <a:t>Конфирматорного</a:t>
            </a:r>
            <a:r>
              <a:rPr lang="ru-RU" dirty="0"/>
              <a:t> анализа латентных классов [</a:t>
            </a:r>
            <a:r>
              <a:rPr lang="en-US" dirty="0"/>
              <a:t>McCutcheon</a:t>
            </a:r>
            <a:r>
              <a:rPr lang="ru-RU" dirty="0"/>
              <a:t>, 1987; </a:t>
            </a:r>
            <a:r>
              <a:rPr lang="en-US" dirty="0"/>
              <a:t>Finch &amp; </a:t>
            </a:r>
            <a:r>
              <a:rPr lang="en-US" dirty="0" err="1"/>
              <a:t>Bronk</a:t>
            </a:r>
            <a:r>
              <a:rPr lang="en-US" dirty="0"/>
              <a:t>, 2011</a:t>
            </a:r>
            <a:r>
              <a:rPr lang="ru-RU" dirty="0"/>
              <a:t>]</a:t>
            </a:r>
            <a:r>
              <a:rPr lang="en-US" dirty="0"/>
              <a:t> </a:t>
            </a:r>
          </a:p>
          <a:p>
            <a:pPr algn="just"/>
            <a:r>
              <a:rPr lang="ru-RU" dirty="0"/>
              <a:t>Использовались «сырые» оценки ценностных портретов с коррекцией на стиль ответов (</a:t>
            </a:r>
            <a:r>
              <a:rPr lang="en-US" dirty="0"/>
              <a:t>random intercept</a:t>
            </a:r>
            <a:r>
              <a:rPr lang="ru-RU" dirty="0"/>
              <a:t>/методический фактор)</a:t>
            </a:r>
          </a:p>
          <a:p>
            <a:pPr algn="just"/>
            <a:r>
              <a:rPr lang="ru-RU" dirty="0"/>
              <a:t>Для определения меры сходства типологий, полученных в трех разных раундах, номер раунда введен в качестве предиктора по отношению к параметрам типологии.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Введение различных ограничений показало, что типология, содержащая 5 классов, является устойчивой в трех раундах </a:t>
            </a:r>
            <a:r>
              <a:rPr lang="en-US" dirty="0"/>
              <a:t>ESS – </a:t>
            </a:r>
            <a:r>
              <a:rPr lang="ru-RU" dirty="0"/>
              <a:t>на уровне </a:t>
            </a:r>
            <a:r>
              <a:rPr lang="en-US" i="1" dirty="0"/>
              <a:t>partial invariance </a:t>
            </a:r>
            <a:r>
              <a:rPr lang="ru-RU" i="1" dirty="0"/>
              <a:t>(частичной инвариантности). </a:t>
            </a:r>
          </a:p>
          <a:p>
            <a:pPr marL="269875" indent="0" algn="just">
              <a:lnSpc>
                <a:spcPct val="170000"/>
              </a:lnSpc>
              <a:buNone/>
            </a:pPr>
            <a:r>
              <a:rPr lang="ru-RU" sz="2300" b="1" u="sng" dirty="0"/>
              <a:t>ЭТО ЗНАЧИТ, ЧТО 5 ЦЕННОСТНЫХ КЛАССОВ, ВЫДЕЛЕННЫЕ В РАЗЛИЧНЫХ РАУНДАХ, ДОСТАТОЧНО ПОХОЖИ, ЧТОБЫ ИХ МОЖНО БЫЛО КОРРЕКТНО СРАВНИВАТЬ. </a:t>
            </a:r>
          </a:p>
          <a:p>
            <a:pPr algn="just"/>
            <a:r>
              <a:rPr lang="ru-RU" dirty="0"/>
              <a:t>Детали процедуры – </a:t>
            </a:r>
            <a:r>
              <a:rPr lang="en-US" dirty="0"/>
              <a:t>[</a:t>
            </a:r>
            <a:r>
              <a:rPr lang="en-US" dirty="0" err="1"/>
              <a:t>Rudnev</a:t>
            </a:r>
            <a:r>
              <a:rPr lang="en-US" dirty="0"/>
              <a:t>, Magun, Schmidt, 2014]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460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05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Описание ценностных классов с помощью двух ценностных осей Шварца – комбинация типологического подхода и подхода, ориентированного на переменные</a:t>
            </a:r>
            <a:endParaRPr lang="en-US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4984148"/>
              </p:ext>
            </p:extLst>
          </p:nvPr>
        </p:nvGraphicFramePr>
        <p:xfrm>
          <a:off x="1747107" y="1552578"/>
          <a:ext cx="5435745" cy="518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2304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Теория ценностей </a:t>
            </a:r>
            <a:r>
              <a:rPr lang="ru-RU" sz="2400" b="1" dirty="0" err="1"/>
              <a:t>Ш.Шварца</a:t>
            </a:r>
            <a:r>
              <a:rPr lang="ru-RU" sz="2400" b="1" dirty="0"/>
              <a:t> – подход, ориентированный на группировку переменных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248" y="2157984"/>
            <a:ext cx="5688140" cy="432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1500" y="1690689"/>
            <a:ext cx="3276600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cs typeface="Arial" panose="020B0604020202020204" pitchFamily="34" charset="0"/>
              </a:rPr>
              <a:t>Две интегральных ценностных переменных (= два предпочтения)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1.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Предпочтение «Сохранение -</a:t>
            </a: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Открытость изменениям»: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cs typeface="Arial" panose="020B0604020202020204" pitchFamily="34" charset="0"/>
              </a:rPr>
              <a:t>Безопасность, Традиция и </a:t>
            </a:r>
            <a:r>
              <a:rPr lang="ru-RU" sz="1600" dirty="0" err="1">
                <a:solidFill>
                  <a:srgbClr val="FF0000"/>
                </a:solidFill>
                <a:cs typeface="Arial" panose="020B0604020202020204" pitchFamily="34" charset="0"/>
              </a:rPr>
              <a:t>Конформность</a:t>
            </a:r>
            <a:endParaRPr lang="en-US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VS</a:t>
            </a:r>
            <a:endParaRPr lang="ru-RU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Самостоятельность, Риск-Новизна и Гедонизм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b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2.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Предпочтение «Самоутверждение - Забота о людях и природе»: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cs typeface="Arial" panose="020B0604020202020204" pitchFamily="34" charset="0"/>
              </a:rPr>
              <a:t>Личный успех, материальный достаток и  власть</a:t>
            </a:r>
            <a:endParaRPr lang="en-US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VS </a:t>
            </a:r>
            <a:endParaRPr lang="ru-RU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Забота о людях, толерантность, равенство, сохранение природы</a:t>
            </a:r>
          </a:p>
        </p:txBody>
      </p:sp>
    </p:spTree>
    <p:extLst>
      <p:ext uri="{BB962C8B-B14F-4D97-AF65-F5344CB8AC3E}">
        <p14:creationId xmlns:p14="http://schemas.microsoft.com/office/powerpoint/2010/main" val="741801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Размеры ценностных классов (по раундам </a:t>
            </a:r>
            <a:r>
              <a:rPr lang="en-US" b="1" dirty="0"/>
              <a:t>ESS)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055943"/>
              </p:ext>
            </p:extLst>
          </p:nvPr>
        </p:nvGraphicFramePr>
        <p:xfrm>
          <a:off x="864446" y="2202191"/>
          <a:ext cx="7291137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9558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b="1" dirty="0"/>
              <a:t>Корреляции </a:t>
            </a:r>
            <a:r>
              <a:rPr lang="ru-RU" sz="2700" b="1" dirty="0" err="1"/>
              <a:t>страновых</a:t>
            </a:r>
            <a:r>
              <a:rPr lang="ru-RU" sz="2700" b="1" dirty="0"/>
              <a:t> долей ценностных классов с  валовым национальным доходом на душу населения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705334"/>
              </p:ext>
            </p:extLst>
          </p:nvPr>
        </p:nvGraphicFramePr>
        <p:xfrm>
          <a:off x="69449" y="1921396"/>
          <a:ext cx="8993339" cy="2592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4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9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9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9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97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04964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Ценности Роста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Сильная социальная ориентация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Слабая социальная ориентация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Слабая индивид. ориентация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Сильная индивид. ориентация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0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2008</a:t>
                      </a:r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 г.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0.91*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-0.48*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-0.39*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-0.38*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-0.46*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0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2010</a:t>
                      </a:r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 г.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0.86*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-0.43*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-0.49*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-0.48*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2012</a:t>
                      </a:r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 г.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0.81*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-0.51*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-0.46*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-0.27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-0.27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44429" y="4699884"/>
            <a:ext cx="7777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* </a:t>
            </a:r>
            <a:r>
              <a:rPr lang="ru-RU" sz="1600" dirty="0"/>
              <a:t>Значимы на уровне </a:t>
            </a:r>
            <a:r>
              <a:rPr lang="en-US" sz="1600" dirty="0"/>
              <a:t>p&lt; 0.05</a:t>
            </a:r>
            <a:r>
              <a:rPr lang="ru-RU" sz="1600" dirty="0"/>
              <a:t>. </a:t>
            </a:r>
          </a:p>
          <a:p>
            <a:r>
              <a:rPr lang="ru-RU" sz="1600" dirty="0"/>
              <a:t>Норвегия исключена. </a:t>
            </a:r>
          </a:p>
          <a:p>
            <a:r>
              <a:rPr lang="ru-RU" sz="1600" dirty="0"/>
              <a:t>Используется показатель ВНД на душу населения, измеренный с помощью метода Атласа в текущих международных долларах [</a:t>
            </a:r>
            <a:r>
              <a:rPr lang="en-US" sz="1600" dirty="0"/>
              <a:t>World Bank Database</a:t>
            </a:r>
            <a:r>
              <a:rPr lang="ru-RU" sz="1600" dirty="0"/>
              <a:t>, 2008].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43657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2426"/>
            <a:ext cx="7886700" cy="1338264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dirty="0">
                <a:ea typeface="ＭＳ Ｐゴシック" panose="020B0600070205080204" pitchFamily="34" charset="-128"/>
              </a:rPr>
              <a:t>КАК, С ТОЧКИ ЗРЕНИЯ ЦЕННОСТНЫХ ТИПОВ, УСТРОЕНА РОССИЯ И ДРУГИЕ ЕВРОПЕЙСКИЕ СТРАНЫ</a:t>
            </a:r>
            <a:endParaRPr 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990714"/>
              </p:ext>
            </p:extLst>
          </p:nvPr>
        </p:nvGraphicFramePr>
        <p:xfrm>
          <a:off x="436145" y="1504709"/>
          <a:ext cx="7978650" cy="546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48300" y="6176963"/>
            <a:ext cx="360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Данные 6 раунда, 2012 г., по единой (инвариантной) для трех раундов типологии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628650" y="5934075"/>
            <a:ext cx="4457700" cy="2428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30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2400" b="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Как, с точки зрения ценностных типов, устроены основные группы европейских стран и Россия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18488"/>
              </p:ext>
            </p:extLst>
          </p:nvPr>
        </p:nvGraphicFramePr>
        <p:xfrm>
          <a:off x="850196" y="1690689"/>
          <a:ext cx="6531912" cy="448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76186" y="6176963"/>
            <a:ext cx="42725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/>
              <a:t>Данные 6 раунда, 2012 г., по единой         инвариантной) для трех раундов типологии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6043961" y="1690689"/>
            <a:ext cx="1204564" cy="31035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85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latin typeface="+mn-lt"/>
              </a:rPr>
              <a:t>Российская ценностная структура на протяжении трех раундов </a:t>
            </a:r>
            <a:r>
              <a:rPr lang="en-US" sz="2400" b="1" dirty="0">
                <a:latin typeface="+mn-lt"/>
              </a:rPr>
              <a:t>ESS</a:t>
            </a:r>
            <a:r>
              <a:rPr lang="ru-RU" sz="2400" b="1" dirty="0">
                <a:latin typeface="+mn-lt"/>
              </a:rPr>
              <a:t>, 2008-2012гг.</a:t>
            </a:r>
            <a:endParaRPr lang="en-US" sz="2400" b="1" dirty="0">
              <a:latin typeface="+mn-lt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209486"/>
              </p:ext>
            </p:extLst>
          </p:nvPr>
        </p:nvGraphicFramePr>
        <p:xfrm>
          <a:off x="419099" y="1690689"/>
          <a:ext cx="3713209" cy="448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51803"/>
              </p:ext>
            </p:extLst>
          </p:nvPr>
        </p:nvGraphicFramePr>
        <p:xfrm>
          <a:off x="4581525" y="1690689"/>
          <a:ext cx="4380880" cy="4128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Left Brace 5"/>
          <p:cNvSpPr/>
          <p:nvPr/>
        </p:nvSpPr>
        <p:spPr>
          <a:xfrm>
            <a:off x="542924" y="1859280"/>
            <a:ext cx="219075" cy="941070"/>
          </a:xfrm>
          <a:prstGeom prst="leftBrace">
            <a:avLst>
              <a:gd name="adj1" fmla="val 78643"/>
              <a:gd name="adj2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542924" y="2951161"/>
            <a:ext cx="219075" cy="958850"/>
          </a:xfrm>
          <a:prstGeom prst="leftBrace">
            <a:avLst>
              <a:gd name="adj1" fmla="val 36904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6673" y="2152650"/>
            <a:ext cx="69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45%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673" y="3245920"/>
            <a:ext cx="69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51%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flipH="1">
            <a:off x="3933824" y="3055936"/>
            <a:ext cx="200026" cy="958850"/>
          </a:xfrm>
          <a:prstGeom prst="leftBrace">
            <a:avLst>
              <a:gd name="adj1" fmla="val 36904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flipH="1">
            <a:off x="3986212" y="1859279"/>
            <a:ext cx="147638" cy="1091881"/>
          </a:xfrm>
          <a:prstGeom prst="leftBrace">
            <a:avLst>
              <a:gd name="adj1" fmla="val 78643"/>
              <a:gd name="adj2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060031" y="2220553"/>
            <a:ext cx="69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54%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60030" y="3312434"/>
            <a:ext cx="69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44%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116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3" cstate="print"/>
          <a:srcRect l="28484" t="44373" r="67597" b="37254"/>
          <a:stretch>
            <a:fillRect/>
          </a:stretch>
        </p:blipFill>
        <p:spPr bwMode="auto">
          <a:xfrm>
            <a:off x="6235727" y="2219317"/>
            <a:ext cx="507209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0" h="0"/>
            <a:contourClr>
              <a:srgbClr val="FFFFFF"/>
            </a:contourClr>
          </a:sp3d>
        </p:spPr>
      </p:pic>
      <p:sp>
        <p:nvSpPr>
          <p:cNvPr id="30723" name="TextBox 7"/>
          <p:cNvSpPr txBox="1">
            <a:spLocks noChangeArrowheads="1"/>
          </p:cNvSpPr>
          <p:nvPr/>
        </p:nvSpPr>
        <p:spPr bwMode="auto">
          <a:xfrm>
            <a:off x="7200900" y="4406900"/>
            <a:ext cx="197961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>
                <a:latin typeface="+mn-lt"/>
              </a:rPr>
              <a:t>Западная Европа</a:t>
            </a:r>
            <a:endParaRPr lang="en-US" altLang="en-US" sz="1400" dirty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>
                <a:latin typeface="+mn-lt"/>
              </a:rPr>
              <a:t>Скандинавия</a:t>
            </a:r>
            <a:endParaRPr lang="en-US" altLang="en-US" sz="1400" dirty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>
                <a:latin typeface="+mn-lt"/>
              </a:rPr>
              <a:t>Средиземноморье</a:t>
            </a:r>
            <a:endParaRPr lang="en-US" altLang="en-US" sz="1400" dirty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>
                <a:latin typeface="+mn-lt"/>
              </a:rPr>
              <a:t>Посткоммунистическая Восточная и Центральная Европа</a:t>
            </a:r>
          </a:p>
        </p:txBody>
      </p:sp>
      <p:pic>
        <p:nvPicPr>
          <p:cNvPr id="8196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" t="584" r="1025" b="1205"/>
          <a:stretch>
            <a:fillRect/>
          </a:stretch>
        </p:blipFill>
        <p:spPr bwMode="auto">
          <a:xfrm>
            <a:off x="0" y="0"/>
            <a:ext cx="6840538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5292725" y="6381750"/>
            <a:ext cx="3851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ru-RU" altLang="en-US" sz="1200" b="1"/>
              <a:t>Европейское социальное исследование</a:t>
            </a:r>
            <a:r>
              <a:rPr lang="en-US" altLang="en-US" sz="1200" b="1"/>
              <a:t>,</a:t>
            </a:r>
            <a:r>
              <a:rPr lang="ru-RU" altLang="en-US" sz="1200" b="1"/>
              <a:t> </a:t>
            </a:r>
            <a:r>
              <a:rPr lang="en-US" altLang="en-US" sz="1200" b="1"/>
              <a:t>20</a:t>
            </a:r>
            <a:r>
              <a:rPr lang="ru-RU" altLang="en-US" sz="1200" b="1"/>
              <a:t>12</a:t>
            </a:r>
          </a:p>
        </p:txBody>
      </p:sp>
      <p:sp>
        <p:nvSpPr>
          <p:cNvPr id="3" name="Oval 2"/>
          <p:cNvSpPr/>
          <p:nvPr/>
        </p:nvSpPr>
        <p:spPr>
          <a:xfrm>
            <a:off x="7019925" y="4521200"/>
            <a:ext cx="180975" cy="17938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19925" y="4786313"/>
            <a:ext cx="180975" cy="179387"/>
          </a:xfrm>
          <a:prstGeom prst="ellipse">
            <a:avLst/>
          </a:prstGeom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9925" y="5051425"/>
            <a:ext cx="180975" cy="179388"/>
          </a:xfrm>
          <a:prstGeom prst="ellipse">
            <a:avLst/>
          </a:prstGeom>
          <a:solidFill>
            <a:srgbClr val="FFC000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19925" y="5316538"/>
            <a:ext cx="180975" cy="179387"/>
          </a:xfrm>
          <a:prstGeom prst="ellipse">
            <a:avLst/>
          </a:prstGeom>
          <a:solidFill>
            <a:srgbClr val="FF0000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44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4124"/>
            <a:ext cx="7886700" cy="949568"/>
          </a:xfrm>
        </p:spPr>
        <p:txBody>
          <a:bodyPr/>
          <a:lstStyle/>
          <a:p>
            <a:pPr algn="ctr"/>
            <a:r>
              <a:rPr lang="ru-RU" sz="4000" b="1" dirty="0"/>
              <a:t>Выводы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13692"/>
            <a:ext cx="7886700" cy="5615353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arenR"/>
            </a:pPr>
            <a:endParaRPr lang="ru-RU" sz="2100" dirty="0"/>
          </a:p>
          <a:p>
            <a:pPr marL="514350" indent="-514350" algn="just">
              <a:buFont typeface="+mj-lt"/>
              <a:buAutoNum type="arabicParenR"/>
            </a:pPr>
            <a:r>
              <a:rPr lang="ru-RU" sz="2200" dirty="0"/>
              <a:t>Как и другие европейские страны, население России является ценностно разнородным, в его составе имеются все ценностные типы, присутствующие в других европейских странах. </a:t>
            </a:r>
          </a:p>
          <a:p>
            <a:pPr marL="0" indent="0" algn="just">
              <a:buNone/>
            </a:pPr>
            <a:r>
              <a:rPr lang="ru-RU" sz="2200" u="sng" dirty="0"/>
              <a:t>Типологический анализ дополнил анализ переменных:</a:t>
            </a:r>
            <a:r>
              <a:rPr lang="ru-RU" sz="2200" dirty="0"/>
              <a:t> </a:t>
            </a:r>
          </a:p>
          <a:p>
            <a:pPr marL="531813" indent="-531813" algn="just">
              <a:buNone/>
            </a:pPr>
            <a:r>
              <a:rPr lang="ru-RU" sz="2200" dirty="0"/>
              <a:t>2)</a:t>
            </a:r>
            <a:r>
              <a:rPr lang="en-US" sz="2200" dirty="0"/>
              <a:t> </a:t>
            </a:r>
            <a:r>
              <a:rPr lang="ru-RU" sz="2200" dirty="0"/>
              <a:t> В России все же присутствует заметная доля людей с высокими значениями по каждой из ценностных осей – классы Сильной индивидуалистической и Сильной социальной ориентации.</a:t>
            </a:r>
          </a:p>
          <a:p>
            <a:pPr marL="531813" indent="-531813" algn="just">
              <a:buNone/>
            </a:pPr>
            <a:r>
              <a:rPr lang="ru-RU" sz="2200" dirty="0"/>
              <a:t>3) Наиболее резко Россию отличает от Западно- и североевропейских стран почти полное отсутствие класса ценностей Роста, соединяющего высокие значения </a:t>
            </a:r>
            <a:r>
              <a:rPr lang="ru-RU" sz="2200" u="sng" dirty="0"/>
              <a:t>одновременно</a:t>
            </a:r>
            <a:r>
              <a:rPr lang="ru-RU" sz="2200" dirty="0"/>
              <a:t> по обеим осям. Эта особенность сближает Россию с постсоциалистическими и средиземноморскими странами, близкими к ней по уровню экономического развития.</a:t>
            </a:r>
          </a:p>
          <a:p>
            <a:pPr marL="0" indent="0" algn="just">
              <a:buNone/>
            </a:pPr>
            <a:endParaRPr lang="ru-RU" sz="2200" dirty="0"/>
          </a:p>
          <a:p>
            <a:pPr marL="1228725" indent="-514350" algn="just">
              <a:buFont typeface="+mj-lt"/>
              <a:buAutoNum type="arabicParenR"/>
              <a:tabLst>
                <a:tab pos="714375" algn="l"/>
              </a:tabLst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49843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dirty="0">
                <a:ea typeface="ＭＳ Ｐゴシック" panose="020B0600070205080204" pitchFamily="34" charset="-128"/>
              </a:rPr>
              <a:t>ЗАДАЧИ ДОКЛАДА</a:t>
            </a:r>
            <a:endParaRPr lang="ru-RU" altLang="ru-RU" sz="4000" dirty="0">
              <a:ea typeface="ＭＳ Ｐゴシック" panose="020B0600070205080204" pitchFamily="34" charset="-128"/>
            </a:endParaRPr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88338" cy="4699000"/>
          </a:xfrm>
        </p:spPr>
        <p:txBody>
          <a:bodyPr/>
          <a:lstStyle/>
          <a:p>
            <a:pPr marL="609600" indent="-609600" eaLnBrk="1" hangingPunct="1">
              <a:spcBef>
                <a:spcPts val="1200"/>
              </a:spcBef>
              <a:buFont typeface="Arial" panose="020B0604020202020204" pitchFamily="34" charset="0"/>
              <a:buAutoNum type="arabicParenR"/>
            </a:pPr>
            <a:endParaRPr lang="ru-RU" altLang="ru-RU" dirty="0">
              <a:ea typeface="ＭＳ Ｐゴシック" panose="020B0600070205080204" pitchFamily="34" charset="-128"/>
            </a:endParaRPr>
          </a:p>
          <a:p>
            <a:pPr marL="0" indent="0" algn="just" eaLnBrk="1" hangingPunct="1">
              <a:spcBef>
                <a:spcPts val="1200"/>
              </a:spcBef>
              <a:buNone/>
            </a:pPr>
            <a:r>
              <a:rPr lang="ru-RU" altLang="ru-RU" dirty="0">
                <a:ea typeface="ＭＳ Ｐゴシック" panose="020B0600070205080204" pitchFamily="34" charset="-128"/>
              </a:rPr>
              <a:t>	1) Описать сходство и различия России с другими европейскими странами на языке ценностных типов (</a:t>
            </a:r>
            <a:r>
              <a:rPr lang="en-US" altLang="ru-RU" dirty="0">
                <a:ea typeface="ＭＳ Ｐゴシック" panose="020B0600070205080204" pitchFamily="34" charset="-128"/>
              </a:rPr>
              <a:t>person-centered approach)</a:t>
            </a:r>
            <a:endParaRPr lang="ru-RU" altLang="ru-RU" dirty="0">
              <a:ea typeface="ＭＳ Ｐゴシック" panose="020B0600070205080204" pitchFamily="34" charset="-128"/>
            </a:endParaRPr>
          </a:p>
          <a:p>
            <a:pPr marL="0" indent="0" algn="just" eaLnBrk="1" hangingPunct="1">
              <a:spcBef>
                <a:spcPts val="1200"/>
              </a:spcBef>
              <a:buNone/>
            </a:pPr>
            <a:r>
              <a:rPr lang="ru-RU" altLang="ru-RU" dirty="0">
                <a:ea typeface="ＭＳ Ｐゴシック" panose="020B0600070205080204" pitchFamily="34" charset="-128"/>
              </a:rPr>
              <a:t>	2) Показать, что дает типологический подход дополнительно к подходу, ориентированному на переменные</a:t>
            </a:r>
            <a:r>
              <a:rPr lang="en-US" altLang="ru-RU" dirty="0">
                <a:ea typeface="ＭＳ Ｐゴシック" panose="020B0600070205080204" pitchFamily="34" charset="-128"/>
              </a:rPr>
              <a:t> (variable-centered approach)</a:t>
            </a:r>
            <a:endParaRPr lang="en-US" altLang="ru-RU" dirty="0">
              <a:solidFill>
                <a:srgbClr val="FF33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477838" y="3702050"/>
            <a:ext cx="808037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20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608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ea typeface="ＭＳ Ｐゴシック" panose="020B0600070205080204" pitchFamily="34" charset="-128"/>
              </a:rPr>
              <a:t>ПУБЛИКАЦИИ</a:t>
            </a:r>
          </a:p>
        </p:txBody>
      </p:sp>
      <p:sp>
        <p:nvSpPr>
          <p:cNvPr id="128003" name="Rectangle 3"/>
          <p:cNvSpPr>
            <a:spLocks noGrp="1"/>
          </p:cNvSpPr>
          <p:nvPr>
            <p:ph type="body" idx="1"/>
          </p:nvPr>
        </p:nvSpPr>
        <p:spPr>
          <a:xfrm>
            <a:off x="209550" y="1268413"/>
            <a:ext cx="8731250" cy="4843462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None/>
            </a:pPr>
            <a:r>
              <a:rPr lang="en-US" altLang="ru-RU" sz="2800">
                <a:ea typeface="ＭＳ Ｐゴシック" panose="020B0600070205080204" pitchFamily="34" charset="-128"/>
              </a:rPr>
              <a:t>1) </a:t>
            </a:r>
            <a:r>
              <a:rPr lang="ru-RU" altLang="ru-RU" sz="2800">
                <a:ea typeface="ＭＳ Ｐゴシック" panose="020B0600070205080204" pitchFamily="34" charset="-128"/>
              </a:rPr>
              <a:t>Vladimir Magun</a:t>
            </a:r>
            <a:r>
              <a:rPr lang="en-US" altLang="ru-RU" sz="2800">
                <a:ea typeface="ＭＳ Ｐゴシック" panose="020B0600070205080204" pitchFamily="34" charset="-128"/>
              </a:rPr>
              <a:t>, </a:t>
            </a:r>
            <a:r>
              <a:rPr lang="ru-RU" altLang="ru-RU" sz="2800">
                <a:ea typeface="ＭＳ Ｐゴシック" panose="020B0600070205080204" pitchFamily="34" charset="-128"/>
              </a:rPr>
              <a:t>Maksim Rudnev</a:t>
            </a:r>
            <a:r>
              <a:rPr lang="en-US" altLang="ru-RU" sz="2800">
                <a:ea typeface="ＭＳ Ｐゴシック" panose="020B0600070205080204" pitchFamily="34" charset="-128"/>
              </a:rPr>
              <a:t>, </a:t>
            </a:r>
            <a:r>
              <a:rPr lang="ru-RU" altLang="ru-RU" sz="2800">
                <a:ea typeface="ＭＳ Ｐゴシック" panose="020B0600070205080204" pitchFamily="34" charset="-128"/>
              </a:rPr>
              <a:t> and Peter Schmidt</a:t>
            </a:r>
            <a:r>
              <a:rPr lang="en-US" altLang="ru-RU" sz="2800">
                <a:ea typeface="ＭＳ Ｐゴシック" panose="020B0600070205080204" pitchFamily="34" charset="-128"/>
              </a:rPr>
              <a:t>.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en-US" altLang="ru-RU" sz="2800">
                <a:ea typeface="ＭＳ Ｐゴシック" panose="020B0600070205080204" pitchFamily="34" charset="-128"/>
              </a:rPr>
              <a:t>	</a:t>
            </a:r>
            <a:r>
              <a:rPr lang="ru-RU" altLang="ru-RU" sz="2800">
                <a:ea typeface="ＭＳ Ｐゴシック" panose="020B0600070205080204" pitchFamily="34" charset="-128"/>
                <a:hlinkClick r:id="rId2"/>
              </a:rPr>
              <a:t>Within and Between-Country Value Diversity in Europe: Latent Class Analysis</a:t>
            </a:r>
            <a:r>
              <a:rPr lang="en-US" altLang="ru-RU" sz="2800">
                <a:ea typeface="ＭＳ Ｐゴシック" panose="020B0600070205080204" pitchFamily="34" charset="-128"/>
                <a:hlinkClick r:id="rId2"/>
              </a:rPr>
              <a:t>. </a:t>
            </a:r>
            <a:r>
              <a:rPr lang="ru-RU" altLang="ru-RU" sz="2800">
                <a:ea typeface="ＭＳ Ｐゴシック" panose="020B0600070205080204" pitchFamily="34" charset="-128"/>
                <a:hlinkClick r:id="rId2"/>
              </a:rPr>
              <a:t>Higher School of Economics Research Paper No. WP BRP 06/SOC/2012</a:t>
            </a:r>
            <a:br>
              <a:rPr lang="ru-RU" altLang="ru-RU" sz="2800" i="1">
                <a:ea typeface="ＭＳ Ｐゴシック" panose="020B0600070205080204" pitchFamily="34" charset="-128"/>
                <a:hlinkClick r:id="rId2"/>
              </a:rPr>
            </a:br>
            <a:r>
              <a:rPr lang="ru-RU" altLang="ru-RU" sz="2800">
                <a:ea typeface="ＭＳ Ｐゴシック" panose="020B0600070205080204" pitchFamily="34" charset="-128"/>
                <a:hlinkClick r:id="rId3"/>
              </a:rPr>
              <a:t>http://papers.ssrn.com/sol3/results.cfm</a:t>
            </a:r>
            <a:r>
              <a:rPr lang="ru-RU" altLang="ru-RU" sz="2800">
                <a:ea typeface="ＭＳ Ｐゴシック" panose="020B0600070205080204" pitchFamily="34" charset="-128"/>
              </a:rPr>
              <a:t> </a:t>
            </a:r>
            <a:endParaRPr lang="en-US" altLang="ru-RU" sz="2800">
              <a:ea typeface="ＭＳ Ｐゴシック" panose="020B0600070205080204" pitchFamily="34" charset="-128"/>
            </a:endParaRP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en-US" altLang="ru-RU" sz="2800">
                <a:ea typeface="ＭＳ Ｐゴシック" panose="020B0600070205080204" pitchFamily="34" charset="-128"/>
              </a:rPr>
              <a:t>2) </a:t>
            </a:r>
            <a:r>
              <a:rPr lang="ru-RU" altLang="ru-RU" sz="2800">
                <a:ea typeface="ＭＳ Ｐゴシック" panose="020B0600070205080204" pitchFamily="34" charset="-128"/>
              </a:rPr>
              <a:t>Maksim Rudnev</a:t>
            </a:r>
            <a:r>
              <a:rPr lang="en-US" altLang="ru-RU" sz="2800">
                <a:ea typeface="ＭＳ Ｐゴシック" panose="020B0600070205080204" pitchFamily="34" charset="-128"/>
              </a:rPr>
              <a:t>, </a:t>
            </a:r>
            <a:r>
              <a:rPr lang="ru-RU" altLang="ru-RU" sz="2800">
                <a:ea typeface="ＭＳ Ｐゴシック" panose="020B0600070205080204" pitchFamily="34" charset="-128"/>
              </a:rPr>
              <a:t>Vladimir Magun and Peter Schmidt</a:t>
            </a:r>
            <a:r>
              <a:rPr lang="en-US" altLang="ru-RU" sz="2800">
                <a:ea typeface="ＭＳ Ｐゴシック" panose="020B0600070205080204" pitchFamily="34" charset="-128"/>
              </a:rPr>
              <a:t>.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en-US" altLang="ru-RU" sz="2800">
                <a:ea typeface="ＭＳ Ｐゴシック" panose="020B0600070205080204" pitchFamily="34" charset="-128"/>
              </a:rPr>
              <a:t>      </a:t>
            </a:r>
            <a:r>
              <a:rPr lang="ru-RU" altLang="ru-RU" sz="2800">
                <a:ea typeface="ＭＳ Ｐゴシック" panose="020B0600070205080204" pitchFamily="34" charset="-128"/>
              </a:rPr>
              <a:t>The Stability Of The Value Typology Of Europeans: Testing Invariance With Confirmatory Latent Class Analysis</a:t>
            </a:r>
            <a:r>
              <a:rPr lang="en-US" altLang="ru-RU" sz="2800">
                <a:ea typeface="ＭＳ Ｐゴシック" panose="020B0600070205080204" pitchFamily="34" charset="-128"/>
              </a:rPr>
              <a:t>. </a:t>
            </a:r>
            <a:r>
              <a:rPr lang="ru-RU" altLang="ru-RU" sz="2800">
                <a:ea typeface="ＭＳ Ｐゴシック" panose="020B0600070205080204" pitchFamily="34" charset="-128"/>
              </a:rPr>
              <a:t>Higher School of Economics </a:t>
            </a:r>
            <a:r>
              <a:rPr lang="ru-RU" altLang="ru-RU" sz="2800">
                <a:ea typeface="ＭＳ Ｐゴシック" panose="020B0600070205080204" pitchFamily="34" charset="-128"/>
                <a:hlinkClick r:id="rId2"/>
              </a:rPr>
              <a:t>Research Paper No. WP BRP</a:t>
            </a:r>
            <a:r>
              <a:rPr lang="ru-RU" altLang="ru-RU" sz="2800">
                <a:ea typeface="ＭＳ Ｐゴシック" panose="020B0600070205080204" pitchFamily="34" charset="-128"/>
              </a:rPr>
              <a:t>. </a:t>
            </a:r>
            <a:r>
              <a:rPr lang="en-US" altLang="ru-RU" sz="2800">
                <a:ea typeface="ＭＳ Ｐゴシック" panose="020B0600070205080204" pitchFamily="34" charset="-128"/>
              </a:rPr>
              <a:t>51</a:t>
            </a:r>
            <a:r>
              <a:rPr lang="ru-RU" altLang="ru-RU" sz="2800">
                <a:ea typeface="ＭＳ Ｐゴシック" panose="020B0600070205080204" pitchFamily="34" charset="-128"/>
                <a:hlinkClick r:id="rId2"/>
              </a:rPr>
              <a:t>/SOC/201</a:t>
            </a:r>
            <a:r>
              <a:rPr lang="en-US" altLang="ru-RU" sz="2800">
                <a:ea typeface="ＭＳ Ｐゴシック" panose="020B0600070205080204" pitchFamily="34" charset="-128"/>
                <a:hlinkClick r:id="rId2"/>
              </a:rPr>
              <a:t>4</a:t>
            </a:r>
            <a:r>
              <a:rPr lang="ru-RU" altLang="ru-RU" sz="2800">
                <a:ea typeface="ＭＳ Ｐゴシック" panose="020B0600070205080204" pitchFamily="34" charset="-128"/>
              </a:rPr>
              <a:t> </a:t>
            </a:r>
          </a:p>
          <a:p>
            <a:pPr marL="609600" indent="-609600">
              <a:buFont typeface="Arial" panose="020B0604020202020204" pitchFamily="34" charset="0"/>
              <a:buAutoNum type="arabicParenR"/>
            </a:pPr>
            <a:endParaRPr lang="ru-RU" altLang="ru-RU" sz="28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1594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777" y="2530811"/>
            <a:ext cx="7886700" cy="1325563"/>
          </a:xfrm>
        </p:spPr>
        <p:txBody>
          <a:bodyPr/>
          <a:lstStyle/>
          <a:p>
            <a:pPr algn="ctr"/>
            <a:r>
              <a:rPr lang="ru-RU" b="1" dirty="0"/>
              <a:t>Спасибо за внимание!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961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en-US" sz="4000" b="1" dirty="0"/>
              <a:t>I. </a:t>
            </a:r>
            <a:r>
              <a:rPr lang="ru-RU" sz="4000" b="1" dirty="0"/>
              <a:t>В </a:t>
            </a:r>
            <a:r>
              <a:rPr lang="ru-RU" sz="4000" b="1" dirty="0" err="1"/>
              <a:t>В</a:t>
            </a:r>
            <a:r>
              <a:rPr lang="ru-RU" sz="4000" b="1" dirty="0"/>
              <a:t> Е Д Е Н И Е</a:t>
            </a:r>
          </a:p>
        </p:txBody>
      </p:sp>
    </p:spTree>
    <p:extLst>
      <p:ext uri="{BB962C8B-B14F-4D97-AF65-F5344CB8AC3E}">
        <p14:creationId xmlns:p14="http://schemas.microsoft.com/office/powerpoint/2010/main" val="194261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Теория ценностей </a:t>
            </a:r>
            <a:r>
              <a:rPr lang="ru-RU" sz="2400" b="1" dirty="0" err="1"/>
              <a:t>Ш.Шварца</a:t>
            </a:r>
            <a:r>
              <a:rPr lang="ru-RU" sz="2400" b="1" dirty="0"/>
              <a:t> – подход, ориентированный на группировку переменных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248" y="2157984"/>
            <a:ext cx="5688140" cy="432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1500" y="1690689"/>
            <a:ext cx="3276600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cs typeface="Arial" panose="020B0604020202020204" pitchFamily="34" charset="0"/>
              </a:rPr>
              <a:t>Две интегральных ценностных переменных (= два предпочтения)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1.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Предпочтение «Сохранение -</a:t>
            </a: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Открытость изменениям»: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cs typeface="Arial" panose="020B0604020202020204" pitchFamily="34" charset="0"/>
              </a:rPr>
              <a:t>Безопасность, Традиция и </a:t>
            </a:r>
            <a:r>
              <a:rPr lang="ru-RU" sz="1600" dirty="0" err="1">
                <a:solidFill>
                  <a:srgbClr val="FF0000"/>
                </a:solidFill>
                <a:cs typeface="Arial" panose="020B0604020202020204" pitchFamily="34" charset="0"/>
              </a:rPr>
              <a:t>Конформность</a:t>
            </a:r>
            <a:endParaRPr lang="en-US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VS</a:t>
            </a:r>
            <a:endParaRPr lang="ru-RU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Самостоятельность, Риск-Новизна и Гедонизм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b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2.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Предпочтение «Самоутверждение - Забота о людях и природе»: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cs typeface="Arial" panose="020B0604020202020204" pitchFamily="34" charset="0"/>
              </a:rPr>
              <a:t>Личный успех, материальный достаток и  власть</a:t>
            </a:r>
            <a:endParaRPr lang="en-US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VS </a:t>
            </a:r>
            <a:endParaRPr lang="ru-RU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Забота о людях, толерантность, равенство, сохранение природы</a:t>
            </a:r>
          </a:p>
        </p:txBody>
      </p:sp>
    </p:spTree>
    <p:extLst>
      <p:ext uri="{BB962C8B-B14F-4D97-AF65-F5344CB8AC3E}">
        <p14:creationId xmlns:p14="http://schemas.microsoft.com/office/powerpoint/2010/main" val="1449349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3" cstate="print"/>
          <a:srcRect l="28484" t="44373" r="67597" b="37254"/>
          <a:stretch>
            <a:fillRect/>
          </a:stretch>
        </p:blipFill>
        <p:spPr bwMode="auto">
          <a:xfrm>
            <a:off x="6235727" y="2219317"/>
            <a:ext cx="507209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0" h="0"/>
            <a:contourClr>
              <a:srgbClr val="FFFFFF"/>
            </a:contourClr>
          </a:sp3d>
        </p:spPr>
      </p:pic>
      <p:sp>
        <p:nvSpPr>
          <p:cNvPr id="30723" name="TextBox 7"/>
          <p:cNvSpPr txBox="1">
            <a:spLocks noChangeArrowheads="1"/>
          </p:cNvSpPr>
          <p:nvPr/>
        </p:nvSpPr>
        <p:spPr bwMode="auto">
          <a:xfrm>
            <a:off x="7200900" y="4406900"/>
            <a:ext cx="197961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>
                <a:latin typeface="+mn-lt"/>
              </a:rPr>
              <a:t>Западная Европа</a:t>
            </a:r>
            <a:endParaRPr lang="en-US" altLang="en-US" sz="1400" dirty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>
                <a:latin typeface="+mn-lt"/>
              </a:rPr>
              <a:t>Скандинавия</a:t>
            </a:r>
            <a:endParaRPr lang="en-US" altLang="en-US" sz="1400" dirty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>
                <a:latin typeface="+mn-lt"/>
              </a:rPr>
              <a:t>Средиземноморье</a:t>
            </a:r>
            <a:endParaRPr lang="en-US" altLang="en-US" sz="1400" dirty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>
                <a:latin typeface="+mn-lt"/>
              </a:rPr>
              <a:t>Посткоммунистическая Восточная и Центральная Европа</a:t>
            </a:r>
          </a:p>
        </p:txBody>
      </p:sp>
      <p:pic>
        <p:nvPicPr>
          <p:cNvPr id="8196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" t="584" r="1025" b="1205"/>
          <a:stretch>
            <a:fillRect/>
          </a:stretch>
        </p:blipFill>
        <p:spPr bwMode="auto">
          <a:xfrm>
            <a:off x="164654" y="508656"/>
            <a:ext cx="6768581" cy="634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5405377" y="6022975"/>
            <a:ext cx="37386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ru-RU" altLang="en-US" sz="1200" b="1" dirty="0"/>
              <a:t>Европейское социальное исследование</a:t>
            </a:r>
            <a:r>
              <a:rPr lang="en-US" altLang="en-US" sz="1200" b="1" dirty="0"/>
              <a:t>,</a:t>
            </a:r>
            <a:r>
              <a:rPr lang="ru-RU" altLang="en-US" sz="1200" b="1" dirty="0"/>
              <a:t> </a:t>
            </a:r>
            <a:r>
              <a:rPr lang="en-US" altLang="en-US" sz="1200" b="1" dirty="0"/>
              <a:t>20</a:t>
            </a:r>
            <a:r>
              <a:rPr lang="ru-RU" altLang="en-US" sz="1200" b="1" dirty="0"/>
              <a:t>12</a:t>
            </a:r>
          </a:p>
        </p:txBody>
      </p:sp>
      <p:sp>
        <p:nvSpPr>
          <p:cNvPr id="3" name="Oval 2"/>
          <p:cNvSpPr/>
          <p:nvPr/>
        </p:nvSpPr>
        <p:spPr>
          <a:xfrm>
            <a:off x="7019925" y="4521200"/>
            <a:ext cx="180975" cy="17938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19925" y="4786313"/>
            <a:ext cx="180975" cy="179387"/>
          </a:xfrm>
          <a:prstGeom prst="ellipse">
            <a:avLst/>
          </a:prstGeom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9925" y="5051425"/>
            <a:ext cx="180975" cy="179388"/>
          </a:xfrm>
          <a:prstGeom prst="ellipse">
            <a:avLst/>
          </a:prstGeom>
          <a:solidFill>
            <a:srgbClr val="FFC000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19925" y="5316538"/>
            <a:ext cx="180975" cy="179387"/>
          </a:xfrm>
          <a:prstGeom prst="ellipse">
            <a:avLst/>
          </a:prstGeom>
          <a:solidFill>
            <a:srgbClr val="FF0000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69574"/>
            <a:ext cx="7958759" cy="606287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latin typeface="+mn-lt"/>
              </a:rPr>
              <a:t>Для </a:t>
            </a:r>
            <a:r>
              <a:rPr lang="ru-RU" altLang="ru-RU" sz="2000" b="1" u="sng" dirty="0">
                <a:latin typeface="+mn-lt"/>
              </a:rPr>
              <a:t>среднего россиянина </a:t>
            </a:r>
            <a:r>
              <a:rPr lang="ru-RU" altLang="ru-RU" sz="2000" b="1" dirty="0">
                <a:latin typeface="+mn-lt"/>
              </a:rPr>
              <a:t>крайне значимы ценности Самоутверждения и высоко значимы ценности Сохранения</a:t>
            </a:r>
            <a:endParaRPr lang="ru-RU" sz="2000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8649" y="675861"/>
            <a:ext cx="8422753" cy="551659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56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en-US" sz="4000" b="1" dirty="0"/>
              <a:t>II. </a:t>
            </a:r>
            <a:r>
              <a:rPr lang="ru-RU" sz="4000" b="1" dirty="0"/>
              <a:t>ДАННЫЕ  И  ПОКАЗАТЕЛИ</a:t>
            </a:r>
          </a:p>
        </p:txBody>
      </p:sp>
    </p:spTree>
    <p:extLst>
      <p:ext uri="{BB962C8B-B14F-4D97-AF65-F5344CB8AC3E}">
        <p14:creationId xmlns:p14="http://schemas.microsoft.com/office/powerpoint/2010/main" val="87191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Данные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     Данные 4, 5 и 6-ого раундов Европейского социального исследования (</a:t>
            </a:r>
            <a:r>
              <a:rPr lang="en-US" dirty="0"/>
              <a:t>ESS</a:t>
            </a:r>
            <a:r>
              <a:rPr lang="ru-RU" dirty="0"/>
              <a:t>), собранные  в 2008, 2010 и 2012 гг.</a:t>
            </a:r>
          </a:p>
          <a:p>
            <a:pPr marL="0" indent="0" algn="just">
              <a:buNone/>
            </a:pPr>
            <a:r>
              <a:rPr lang="ru-RU" dirty="0"/>
              <a:t>     </a:t>
            </a:r>
            <a:r>
              <a:rPr lang="en-US" dirty="0"/>
              <a:t>155</a:t>
            </a:r>
            <a:r>
              <a:rPr lang="ru-RU" dirty="0"/>
              <a:t>.</a:t>
            </a:r>
            <a:r>
              <a:rPr lang="en-US" dirty="0"/>
              <a:t>467 </a:t>
            </a:r>
            <a:r>
              <a:rPr lang="ru-RU" dirty="0"/>
              <a:t>респондентов из 32 стран, 1,6% пропущенных значений.</a:t>
            </a:r>
          </a:p>
          <a:p>
            <a:pPr marL="0" indent="0" algn="just">
              <a:buNone/>
            </a:pPr>
            <a:r>
              <a:rPr lang="ru-RU" dirty="0"/>
              <a:t>     Взвешены с целью коррекции дизайна выборки </a:t>
            </a:r>
            <a:r>
              <a:rPr lang="en-US" dirty="0"/>
              <a:t>(design weight) </a:t>
            </a:r>
            <a:r>
              <a:rPr lang="ru-RU" dirty="0"/>
              <a:t>и учета доли населения страны в населении Европы (</a:t>
            </a:r>
            <a:r>
              <a:rPr lang="en-US" dirty="0"/>
              <a:t>population weight)</a:t>
            </a:r>
            <a:r>
              <a:rPr lang="ru-RU" dirty="0"/>
              <a:t>.</a:t>
            </a:r>
          </a:p>
          <a:p>
            <a:pPr marL="0" indent="0" algn="just">
              <a:lnSpc>
                <a:spcPts val="2100"/>
              </a:lnSpc>
              <a:buNone/>
            </a:pPr>
            <a:r>
              <a:rPr lang="ru-RU" dirty="0"/>
              <a:t>     </a:t>
            </a:r>
          </a:p>
          <a:p>
            <a:pPr marL="0" indent="0" algn="just">
              <a:lnSpc>
                <a:spcPts val="2100"/>
              </a:lnSpc>
              <a:buNone/>
            </a:pPr>
            <a:r>
              <a:rPr lang="ru-RU" dirty="0"/>
              <a:t>    Портретный ценностный опросник Ш. Шварца:</a:t>
            </a:r>
          </a:p>
          <a:p>
            <a:pPr marL="457200" lvl="1" indent="0" algn="just">
              <a:lnSpc>
                <a:spcPts val="2100"/>
              </a:lnSpc>
              <a:buNone/>
            </a:pPr>
            <a:r>
              <a:rPr lang="ru-RU" dirty="0"/>
              <a:t>21 ценностный портрет, который нужно оценить по 6-балльной шкале от 1 – «совсем не похож на меня» до 6 – «очень похож на меня».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0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8715375" cy="852487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ru-RU" altLang="ru-RU" dirty="0"/>
            </a:br>
            <a:r>
              <a:rPr lang="ru-RU" altLang="ru-RU" sz="2800" b="1" dirty="0"/>
              <a:t>Ценностные показатели измерены Портретным вопросником Шварца</a:t>
            </a:r>
            <a:r>
              <a:rPr lang="ru-RU" altLang="ru-RU" b="1" dirty="0"/>
              <a:t> </a:t>
            </a:r>
            <a:br>
              <a:rPr lang="ru-RU" altLang="ru-RU" b="1" dirty="0"/>
            </a:br>
            <a:endParaRPr lang="ru-RU" altLang="ru-RU" b="1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1196975"/>
            <a:ext cx="8820150" cy="1511300"/>
          </a:xfrm>
        </p:spPr>
        <p:txBody>
          <a:bodyPr>
            <a:normAutofit lnSpcReduction="10000"/>
          </a:bodyPr>
          <a:lstStyle/>
          <a:p>
            <a:pPr marL="365125" indent="-90488" algn="just" eaLnBrk="1" hangingPunct="1">
              <a:lnSpc>
                <a:spcPct val="90000"/>
              </a:lnSpc>
              <a:buFontTx/>
              <a:buNone/>
            </a:pPr>
            <a:r>
              <a:rPr lang="ru-RU" altLang="ru-RU" sz="1900" b="1" u="sng" dirty="0"/>
              <a:t>Пример:</a:t>
            </a:r>
            <a:r>
              <a:rPr lang="ru-RU" altLang="ru-RU" sz="1900" dirty="0"/>
              <a:t> Для измерения того, насколько важна для респондента ценность БЕЗОПАСНОСТИ, ему предъявлялись следующие два портрета воображаемых людей, и он должен был оценить степень своего сходства с этими людьми:</a:t>
            </a:r>
          </a:p>
          <a:p>
            <a:pPr marL="365125" indent="-90488" eaLnBrk="1" hangingPunct="1">
              <a:lnSpc>
                <a:spcPct val="90000"/>
              </a:lnSpc>
              <a:buFontTx/>
              <a:buNone/>
            </a:pPr>
            <a:endParaRPr lang="ru-RU" altLang="ru-RU" sz="1900" b="1" i="1" dirty="0"/>
          </a:p>
          <a:p>
            <a:pPr marL="365125" indent="-90488" eaLnBrk="1" hangingPunct="1">
              <a:lnSpc>
                <a:spcPct val="90000"/>
              </a:lnSpc>
              <a:buFontTx/>
              <a:buNone/>
            </a:pPr>
            <a:r>
              <a:rPr lang="ru-RU" altLang="ru-RU" sz="1900" b="1" i="1" dirty="0"/>
              <a:t>Насколько каждый из этих людей похож или не похож на Вас?</a:t>
            </a:r>
          </a:p>
        </p:txBody>
      </p:sp>
      <p:graphicFrame>
        <p:nvGraphicFramePr>
          <p:cNvPr id="107585" name="Group 65"/>
          <p:cNvGraphicFramePr>
            <a:graphicFrameLocks noGrp="1"/>
          </p:cNvGraphicFramePr>
          <p:nvPr/>
        </p:nvGraphicFramePr>
        <p:xfrm>
          <a:off x="142875" y="2708275"/>
          <a:ext cx="8750302" cy="39608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29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6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2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очень похож на меня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похож на меня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довольно похож на меня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немного похож на меня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не похож на меня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совсем не  похож на меня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Для него  важно жить в безопасном окружении. Он  избегает всего, что может угрожать его  безопасности 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баллов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баллов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балла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балла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балла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балл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4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Для него важно, чтобы государство обеспечивало его  безопасность во всех отношениях. Он хочет, чтобы государство было сильным и могло защитить своих граждан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баллов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 баллов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балла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 балла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 балла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балл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43170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en-US" sz="4000" b="1" dirty="0"/>
              <a:t>III. </a:t>
            </a:r>
            <a:r>
              <a:rPr lang="ru-RU" sz="4000" b="1" dirty="0"/>
              <a:t>Р Е З У Л Ь Т А Т Ы</a:t>
            </a:r>
          </a:p>
        </p:txBody>
      </p:sp>
    </p:spTree>
    <p:extLst>
      <p:ext uri="{BB962C8B-B14F-4D97-AF65-F5344CB8AC3E}">
        <p14:creationId xmlns:p14="http://schemas.microsoft.com/office/powerpoint/2010/main" val="1451397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3780</TotalTime>
  <Words>922</Words>
  <Application>Microsoft Office PowerPoint</Application>
  <PresentationFormat>Экран (4:3)</PresentationFormat>
  <Paragraphs>187</Paragraphs>
  <Slides>21</Slides>
  <Notes>5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ＭＳ Ｐゴシック</vt:lpstr>
      <vt:lpstr>Arial</vt:lpstr>
      <vt:lpstr>Calibri</vt:lpstr>
      <vt:lpstr>Calibri Light</vt:lpstr>
      <vt:lpstr>Office Theme</vt:lpstr>
      <vt:lpstr>1_Office Theme</vt:lpstr>
      <vt:lpstr>4_Office Theme</vt:lpstr>
      <vt:lpstr>ЕВРОПЕЙСКАЯ ЦЕННОСТНАЯ ТИПОЛОГИЯ И БАЗОВЫЕ ЦЕННОСТИ РОССИЯН*</vt:lpstr>
      <vt:lpstr>ЗАДАЧИ ДОКЛАДА</vt:lpstr>
      <vt:lpstr>Презентация PowerPoint</vt:lpstr>
      <vt:lpstr>Теория ценностей Ш.Шварца – подход, ориентированный на группировку переменных</vt:lpstr>
      <vt:lpstr>Для среднего россиянина крайне значимы ценности Самоутверждения и высоко значимы ценности Сохранения</vt:lpstr>
      <vt:lpstr>Презентация PowerPoint</vt:lpstr>
      <vt:lpstr>Данные</vt:lpstr>
      <vt:lpstr> Ценностные показатели измерены Портретным вопросником Шварца  </vt:lpstr>
      <vt:lpstr>Презентация PowerPoint</vt:lpstr>
      <vt:lpstr>Типология европейцев по ценностям Шварца</vt:lpstr>
      <vt:lpstr>Описание ценностных классов с помощью двух ценностных осей Шварца – комбинация типологического подхода и подхода, ориентированного на переменные</vt:lpstr>
      <vt:lpstr>Теория ценностей Ш.Шварца – подход, ориентированный на группировку переменных</vt:lpstr>
      <vt:lpstr>Размеры ценностных классов (по раундам ESS)</vt:lpstr>
      <vt:lpstr>Корреляции страновых долей ценностных классов с  валовым национальным доходом на душу населения</vt:lpstr>
      <vt:lpstr>КАК, С ТОЧКИ ЗРЕНИЯ ЦЕННОСТНЫХ ТИПОВ, УСТРОЕНА РОССИЯ И ДРУГИЕ ЕВРОПЕЙСКИЕ СТРАНЫ</vt:lpstr>
      <vt:lpstr>Как, с точки зрения ценностных типов, устроены основные группы европейских стран и Россия</vt:lpstr>
      <vt:lpstr>Российская ценностная структура на протяжении трех раундов ESS, 2008-2012гг.</vt:lpstr>
      <vt:lpstr>Презентация PowerPoint</vt:lpstr>
      <vt:lpstr>Выводы</vt:lpstr>
      <vt:lpstr>ПУБЛИКАЦИИ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Rudnev</dc:creator>
  <cp:lastModifiedBy>Vladimir Magun</cp:lastModifiedBy>
  <cp:revision>118</cp:revision>
  <dcterms:created xsi:type="dcterms:W3CDTF">2015-04-03T10:18:25Z</dcterms:created>
  <dcterms:modified xsi:type="dcterms:W3CDTF">2016-04-08T11:22:12Z</dcterms:modified>
</cp:coreProperties>
</file>