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5" r:id="rId3"/>
    <p:sldId id="294" r:id="rId4"/>
    <p:sldId id="295" r:id="rId5"/>
    <p:sldId id="304" r:id="rId6"/>
    <p:sldId id="286" r:id="rId7"/>
    <p:sldId id="280" r:id="rId8"/>
    <p:sldId id="287" r:id="rId9"/>
    <p:sldId id="305" r:id="rId10"/>
    <p:sldId id="288" r:id="rId11"/>
    <p:sldId id="289" r:id="rId12"/>
    <p:sldId id="290" r:id="rId13"/>
    <p:sldId id="308" r:id="rId14"/>
    <p:sldId id="299" r:id="rId15"/>
    <p:sldId id="300" r:id="rId16"/>
    <p:sldId id="292" r:id="rId17"/>
    <p:sldId id="306" r:id="rId18"/>
    <p:sldId id="309" r:id="rId19"/>
    <p:sldId id="293" r:id="rId20"/>
    <p:sldId id="301" r:id="rId21"/>
    <p:sldId id="296" r:id="rId22"/>
    <p:sldId id="302" r:id="rId23"/>
    <p:sldId id="297" r:id="rId24"/>
    <p:sldId id="298" r:id="rId25"/>
    <p:sldId id="307" r:id="rId26"/>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162" y="6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0845E237-769E-484D-AEB6-49C252C8120E}"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272C1B-1F38-46D2-A919-15CA07D212C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4729FB-5548-4F62-8AF2-2F343925DC6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EB1DEC-205A-4CAF-9AFB-6B348B79E5F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883D65DF-51FD-4A39-BB5E-6067EF4732A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B03B9D0-BDA3-4409-9A77-88AF865D94D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37492C6-957D-4C20-8BE2-9BAF9933D09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71EC6DC-B115-4FB4-83DF-D57073AE444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5E95226-0C38-4829-BB58-327F19C7AB9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6C569D-45A0-44D2-BF1F-2029E7D9F5C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4D5C71A-87B1-4D54-8D4D-FE352925D23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962EE70-09FA-48FD-83E7-E7A414458F6E}"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Document_Microsoft_Office_Word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r>
              <a:rPr lang="en-GB" dirty="0" smtClean="0"/>
              <a:t>THE STIGLITZ-SEN-FITOUSSI Report.</a:t>
            </a:r>
            <a:br>
              <a:rPr lang="en-GB" dirty="0" smtClean="0"/>
            </a:br>
            <a:r>
              <a:rPr lang="en-GB" dirty="0" smtClean="0"/>
              <a:t>Towards a statistical revolution ?</a:t>
            </a:r>
            <a:endParaRPr lang="en-GB" dirty="0"/>
          </a:p>
        </p:txBody>
      </p:sp>
      <p:sp>
        <p:nvSpPr>
          <p:cNvPr id="2051" name="Rectangle 3"/>
          <p:cNvSpPr>
            <a:spLocks noGrp="1" noChangeArrowheads="1"/>
          </p:cNvSpPr>
          <p:nvPr>
            <p:ph type="subTitle" idx="1"/>
          </p:nvPr>
        </p:nvSpPr>
        <p:spPr/>
        <p:txBody>
          <a:bodyPr>
            <a:normAutofit fontScale="92500" lnSpcReduction="10000"/>
          </a:bodyPr>
          <a:lstStyle/>
          <a:p>
            <a:pPr>
              <a:lnSpc>
                <a:spcPct val="80000"/>
              </a:lnSpc>
            </a:pPr>
            <a:r>
              <a:rPr lang="en-GB" sz="2800" dirty="0"/>
              <a:t>Frédéric </a:t>
            </a:r>
            <a:r>
              <a:rPr lang="en-GB" sz="2800" dirty="0" smtClean="0"/>
              <a:t>Lebaron</a:t>
            </a:r>
          </a:p>
          <a:p>
            <a:pPr>
              <a:lnSpc>
                <a:spcPct val="80000"/>
              </a:lnSpc>
            </a:pPr>
            <a:r>
              <a:rPr lang="en-GB" dirty="0" smtClean="0"/>
              <a:t>(CURAPP UPJV-CNRS)</a:t>
            </a:r>
            <a:endParaRPr lang="en-GB" sz="2800" dirty="0"/>
          </a:p>
          <a:p>
            <a:pPr>
              <a:lnSpc>
                <a:spcPct val="80000"/>
              </a:lnSpc>
            </a:pPr>
            <a:r>
              <a:rPr lang="en-GB" dirty="0" smtClean="0"/>
              <a:t>Seminar at the Higher School of Economics</a:t>
            </a:r>
          </a:p>
          <a:p>
            <a:pPr>
              <a:lnSpc>
                <a:spcPct val="80000"/>
              </a:lnSpc>
            </a:pPr>
            <a:r>
              <a:rPr lang="en-GB" sz="2800" dirty="0" smtClean="0"/>
              <a:t>26 October 2010</a:t>
            </a:r>
            <a:endParaRPr lang="en-GB" sz="28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 </a:t>
            </a:r>
            <a:r>
              <a:rPr lang="en-GB" dirty="0" smtClean="0"/>
              <a:t>A revolution in national accounts ?</a:t>
            </a:r>
            <a:endParaRPr lang="en-GB" dirty="0"/>
          </a:p>
        </p:txBody>
      </p:sp>
      <p:sp>
        <p:nvSpPr>
          <p:cNvPr id="3" name="Espace réservé du contenu 2"/>
          <p:cNvSpPr>
            <a:spLocks noGrp="1"/>
          </p:cNvSpPr>
          <p:nvPr>
            <p:ph idx="1"/>
          </p:nvPr>
        </p:nvSpPr>
        <p:spPr/>
        <p:txBody>
          <a:bodyPr>
            <a:normAutofit fontScale="77500" lnSpcReduction="20000"/>
          </a:bodyPr>
          <a:lstStyle/>
          <a:p>
            <a:r>
              <a:rPr lang="en-GB" dirty="0" smtClean="0"/>
              <a:t>Leads to clear recommendations: </a:t>
            </a:r>
          </a:p>
          <a:p>
            <a:pPr>
              <a:buFont typeface="Symbol"/>
              <a:buChar char="Þ"/>
            </a:pPr>
            <a:r>
              <a:rPr lang="en-GB" dirty="0" smtClean="0"/>
              <a:t>Adopt a household, consumption and income-centred approach of national accounts;</a:t>
            </a:r>
          </a:p>
          <a:p>
            <a:pPr>
              <a:buFont typeface="Symbol"/>
              <a:buChar char="Þ"/>
            </a:pPr>
            <a:r>
              <a:rPr lang="en-GB" dirty="0" smtClean="0"/>
              <a:t>Consider wealth and not only income (balance sheets of nations).</a:t>
            </a:r>
          </a:p>
          <a:p>
            <a:pPr>
              <a:buFont typeface="Symbol"/>
              <a:buChar char="Þ"/>
            </a:pPr>
            <a:r>
              <a:rPr lang="en-GB" dirty="0" smtClean="0"/>
              <a:t>Prefer the median to the mean as a statistical summary for a distribution, and use more dispersion (inequality) indexes.</a:t>
            </a:r>
          </a:p>
          <a:p>
            <a:pPr>
              <a:buFont typeface="Symbol"/>
              <a:buChar char="Þ"/>
            </a:pPr>
            <a:r>
              <a:rPr lang="en-GB" dirty="0" smtClean="0"/>
              <a:t>For non-market services, at least a neutrality principle as regards the juridical status (public or private) of production units;</a:t>
            </a:r>
          </a:p>
          <a:p>
            <a:pPr>
              <a:buFont typeface="Symbol"/>
              <a:buChar char="Þ"/>
            </a:pPr>
            <a:r>
              <a:rPr lang="en-GB" dirty="0" smtClean="0"/>
              <a:t>Concretely, complement the use of GDP with other national accounts avalaible indicators like Net Domestic Product (depreciation of equipments) ; Net Disposable Income ; Adjusted Net Disposable Income (adding imputations).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dirty="0" smtClean="0"/>
              <a:t>1. A revolution in national accounts ?</a:t>
            </a:r>
            <a:endParaRPr lang="en-GB" dirty="0"/>
          </a:p>
        </p:txBody>
      </p:sp>
      <p:sp>
        <p:nvSpPr>
          <p:cNvPr id="3" name="Espace réservé du contenu 2"/>
          <p:cNvSpPr>
            <a:spLocks noGrp="1"/>
          </p:cNvSpPr>
          <p:nvPr>
            <p:ph idx="1"/>
          </p:nvPr>
        </p:nvSpPr>
        <p:spPr/>
        <p:txBody>
          <a:bodyPr>
            <a:normAutofit fontScale="92500" lnSpcReduction="20000"/>
          </a:bodyPr>
          <a:lstStyle/>
          <a:p>
            <a:r>
              <a:rPr lang="en-GB" dirty="0" smtClean="0"/>
              <a:t>Debates and reactions (in France): </a:t>
            </a:r>
          </a:p>
          <a:p>
            <a:pPr>
              <a:buFont typeface="Symbol"/>
              <a:buChar char="Þ"/>
            </a:pPr>
            <a:r>
              <a:rPr lang="en-GB" dirty="0" smtClean="0"/>
              <a:t>Support of the GDP as a relevant measure of market conjonctural activity (among Neoliberal, Keynesian or Marxist economists) and strong inertia of practices (see recent McKinsey report </a:t>
            </a:r>
            <a:r>
              <a:rPr lang="en-US" i="1" dirty="0" smtClean="0"/>
              <a:t>Beyond austerity: A path to economic growth and renewal in Europe</a:t>
            </a:r>
            <a:r>
              <a:rPr lang="en-GB" dirty="0" smtClean="0"/>
              <a:t>);</a:t>
            </a:r>
          </a:p>
          <a:p>
            <a:pPr>
              <a:buFont typeface="Symbol"/>
              <a:buChar char="Þ"/>
            </a:pPr>
            <a:r>
              <a:rPr lang="en-GB" dirty="0" smtClean="0"/>
              <a:t>Complex and highly conventional practical consequences (like the development of“imputations”, i.e. fictive prices in the absence of evaluation by the market);</a:t>
            </a:r>
          </a:p>
          <a:p>
            <a:pPr>
              <a:buFont typeface="Symbol"/>
              <a:buChar char="Þ"/>
            </a:pPr>
            <a:r>
              <a:rPr lang="en-GB" dirty="0" smtClean="0"/>
              <a:t>Limited consequences of the changes (e.g. for international rankings);</a:t>
            </a:r>
          </a:p>
          <a:p>
            <a:pPr>
              <a:buFont typeface="Symbol"/>
              <a:buChar char="Þ"/>
            </a:pPr>
            <a:endParaRPr lang="fr-FR" dirty="0" smtClean="0"/>
          </a:p>
          <a:p>
            <a:pPr>
              <a:buFont typeface="Symbol"/>
              <a:buChar char="Þ"/>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t>2. </a:t>
            </a:r>
            <a:r>
              <a:rPr lang="en-GB" sz="3600" dirty="0" smtClean="0"/>
              <a:t>How to grasp the multidimensionality of “quality of life” and well-being ?</a:t>
            </a:r>
            <a:endParaRPr lang="fr-FR" sz="3600" dirty="0"/>
          </a:p>
        </p:txBody>
      </p:sp>
      <p:sp>
        <p:nvSpPr>
          <p:cNvPr id="3" name="Espace réservé du contenu 2"/>
          <p:cNvSpPr>
            <a:spLocks noGrp="1"/>
          </p:cNvSpPr>
          <p:nvPr>
            <p:ph idx="1"/>
          </p:nvPr>
        </p:nvSpPr>
        <p:spPr/>
        <p:txBody>
          <a:bodyPr>
            <a:normAutofit lnSpcReduction="10000"/>
          </a:bodyPr>
          <a:lstStyle/>
          <a:p>
            <a:r>
              <a:rPr lang="en-GB" dirty="0" smtClean="0"/>
              <a:t>Quality of life: non monetary dimensions of social progress. Multiplicity of dimensions.</a:t>
            </a:r>
          </a:p>
          <a:p>
            <a:r>
              <a:rPr lang="en-GB" dirty="0" smtClean="0"/>
              <a:t>Three main theoretical frameworks: subjective well-being (post-utilitarian) / capabilities (objective bases of freedom) / equitable allocation (combine various subjective weights).</a:t>
            </a:r>
          </a:p>
          <a:p>
            <a:r>
              <a:rPr lang="en-GB" dirty="0" smtClean="0"/>
              <a:t>Subjective and objective dimensions of the quality of life: which indicators are the most appropriate ? The answer of the CMPEPS is: both sorts.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pic>
        <p:nvPicPr>
          <p:cNvPr id="4" name="Espace réservé du contenu 3"/>
          <p:cNvPicPr>
            <a:picLocks noGrp="1"/>
          </p:cNvPicPr>
          <p:nvPr>
            <p:ph idx="1"/>
          </p:nvPr>
        </p:nvPicPr>
        <p:blipFill>
          <a:blip r:embed="rId2"/>
          <a:srcRect/>
          <a:stretch>
            <a:fillRect/>
          </a:stretch>
        </p:blipFill>
        <p:spPr bwMode="auto">
          <a:xfrm>
            <a:off x="1000100" y="357166"/>
            <a:ext cx="4714908" cy="850112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t>2. </a:t>
            </a:r>
            <a:r>
              <a:rPr lang="en-GB" sz="3600" dirty="0" smtClean="0"/>
              <a:t>How to grasp the multidimensionality of “quality of life” and well-being ?</a:t>
            </a:r>
            <a:endParaRPr lang="en-GB" sz="3600" dirty="0"/>
          </a:p>
        </p:txBody>
      </p:sp>
      <p:sp>
        <p:nvSpPr>
          <p:cNvPr id="3" name="Espace réservé du contenu 2"/>
          <p:cNvSpPr>
            <a:spLocks noGrp="1"/>
          </p:cNvSpPr>
          <p:nvPr>
            <p:ph idx="1"/>
          </p:nvPr>
        </p:nvSpPr>
        <p:spPr/>
        <p:txBody>
          <a:bodyPr>
            <a:normAutofit lnSpcReduction="10000"/>
          </a:bodyPr>
          <a:lstStyle/>
          <a:p>
            <a:r>
              <a:rPr lang="en-GB" dirty="0" smtClean="0"/>
              <a:t>Combine various indicators of living conditions (other than income-wealth-consumption):</a:t>
            </a:r>
          </a:p>
          <a:p>
            <a:pPr>
              <a:buFont typeface="Symbol"/>
              <a:buChar char="Þ"/>
            </a:pPr>
            <a:r>
              <a:rPr lang="en-GB" dirty="0" smtClean="0"/>
              <a:t>Health : demographic indicators, self declared health. The most solid data.</a:t>
            </a:r>
          </a:p>
          <a:p>
            <a:pPr>
              <a:buFont typeface="Symbol"/>
              <a:buChar char="Þ"/>
            </a:pPr>
            <a:r>
              <a:rPr lang="en-GB" dirty="0" smtClean="0"/>
              <a:t>Education (human capital, but also its specific impact on quality of life): school enrolment, evaluation of the competences (PISA-style).</a:t>
            </a:r>
          </a:p>
          <a:p>
            <a:pPr>
              <a:buFont typeface="Symbol"/>
              <a:buChar char="Þ"/>
            </a:pPr>
            <a:r>
              <a:rPr lang="en-GB" dirty="0" smtClean="0"/>
              <a:t>Personal activities (including work, leisure, travel, etc.): time-budgets, time uses and perception.</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t>2. </a:t>
            </a:r>
            <a:r>
              <a:rPr lang="en-GB" sz="3600" dirty="0" smtClean="0"/>
              <a:t>How to grasp the multidimensionality of “quality of life” and well-being ?</a:t>
            </a:r>
            <a:endParaRPr lang="en-GB" sz="3600" dirty="0"/>
          </a:p>
        </p:txBody>
      </p:sp>
      <p:sp>
        <p:nvSpPr>
          <p:cNvPr id="3" name="Espace réservé du contenu 2"/>
          <p:cNvSpPr>
            <a:spLocks noGrp="1"/>
          </p:cNvSpPr>
          <p:nvPr>
            <p:ph idx="1"/>
          </p:nvPr>
        </p:nvSpPr>
        <p:spPr/>
        <p:txBody>
          <a:bodyPr>
            <a:normAutofit lnSpcReduction="10000"/>
          </a:bodyPr>
          <a:lstStyle/>
          <a:p>
            <a:pPr>
              <a:buFont typeface="Symbol"/>
              <a:buChar char="Þ"/>
            </a:pPr>
            <a:r>
              <a:rPr lang="en-GB" dirty="0" smtClean="0"/>
              <a:t>Political representation and governance: free, fair, regular elections, etc. Codings.</a:t>
            </a:r>
          </a:p>
          <a:p>
            <a:pPr>
              <a:buFont typeface="Symbol"/>
              <a:buChar char="Þ"/>
            </a:pPr>
            <a:r>
              <a:rPr lang="en-GB" dirty="0" smtClean="0"/>
              <a:t>Social ties : membership to organizations, altruist behaviour... Still very discussed indicators.</a:t>
            </a:r>
          </a:p>
          <a:p>
            <a:pPr>
              <a:buFont typeface="Symbol"/>
              <a:buChar char="Þ"/>
            </a:pPr>
            <a:r>
              <a:rPr lang="en-GB" dirty="0" smtClean="0"/>
              <a:t>Environmental conditions: air, water pollution, catastrophies which directly impact actual well-being.</a:t>
            </a:r>
          </a:p>
          <a:p>
            <a:pPr>
              <a:buFont typeface="Symbol"/>
              <a:buChar char="Þ"/>
            </a:pPr>
            <a:r>
              <a:rPr lang="en-GB" dirty="0" smtClean="0"/>
              <a:t>Security (physical and economic) : victimation surveys, employment protections, social safetynet.</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t>2. </a:t>
            </a:r>
            <a:r>
              <a:rPr lang="en-GB" sz="3600" dirty="0" smtClean="0"/>
              <a:t>How to grasp the multidimensionality of “quality of life” and well-being ?</a:t>
            </a:r>
            <a:endParaRPr lang="fr-FR" sz="3600" dirty="0"/>
          </a:p>
        </p:txBody>
      </p:sp>
      <p:sp>
        <p:nvSpPr>
          <p:cNvPr id="3" name="Espace réservé du contenu 2"/>
          <p:cNvSpPr>
            <a:spLocks noGrp="1"/>
          </p:cNvSpPr>
          <p:nvPr>
            <p:ph idx="1"/>
          </p:nvPr>
        </p:nvSpPr>
        <p:spPr/>
        <p:txBody>
          <a:bodyPr>
            <a:normAutofit/>
          </a:bodyPr>
          <a:lstStyle/>
          <a:p>
            <a:r>
              <a:rPr lang="en-GB" dirty="0" smtClean="0"/>
              <a:t>Conventions are as important as in national accounts, but the consensus is still far weaker. Competing indicators for each dimension. </a:t>
            </a:r>
          </a:p>
          <a:p>
            <a:r>
              <a:rPr lang="en-GB" dirty="0" smtClean="0"/>
              <a:t>Absence of standardization of statistical information for most of them (accross nations and time).</a:t>
            </a:r>
          </a:p>
          <a:p>
            <a:r>
              <a:rPr lang="en-GB" dirty="0" smtClean="0"/>
              <a:t>How to hierarchize or weight the different dimensions of well-being ?</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t>2. </a:t>
            </a:r>
            <a:r>
              <a:rPr lang="en-GB" sz="3600" dirty="0" smtClean="0"/>
              <a:t>How to grasp the multidimensionality of “quality of life” and well-being ?</a:t>
            </a:r>
            <a:endParaRPr lang="en-GB" sz="3600" dirty="0"/>
          </a:p>
        </p:txBody>
      </p:sp>
      <p:sp>
        <p:nvSpPr>
          <p:cNvPr id="3" name="Espace réservé du contenu 2"/>
          <p:cNvSpPr>
            <a:spLocks noGrp="1"/>
          </p:cNvSpPr>
          <p:nvPr>
            <p:ph idx="1"/>
          </p:nvPr>
        </p:nvSpPr>
        <p:spPr/>
        <p:txBody>
          <a:bodyPr/>
          <a:lstStyle/>
          <a:p>
            <a:r>
              <a:rPr lang="en-GB" dirty="0" smtClean="0"/>
              <a:t>The question of agregation and synthetic indicators: a critical point of view of the commission. Again, how to weight the dimensions ?</a:t>
            </a:r>
          </a:p>
          <a:p>
            <a:r>
              <a:rPr lang="en-GB" dirty="0" smtClean="0"/>
              <a:t>The need for more subjective indicators (“U-index”, Kahneman, Krueger).</a:t>
            </a:r>
          </a:p>
          <a:p>
            <a:r>
              <a:rPr lang="en-GB" dirty="0" smtClean="0"/>
              <a:t>The importance of dispersion measures and not only means. Inequalities for each dimension.</a:t>
            </a:r>
          </a:p>
          <a:p>
            <a:r>
              <a:rPr lang="en-GB" dirty="0" smtClean="0"/>
              <a:t>A set of moderate recommendations. Need for new survey data.</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pic>
        <p:nvPicPr>
          <p:cNvPr id="4" name="Espace réservé du contenu 3"/>
          <p:cNvPicPr>
            <a:picLocks noGrp="1"/>
          </p:cNvPicPr>
          <p:nvPr>
            <p:ph idx="1"/>
          </p:nvPr>
        </p:nvPicPr>
        <p:blipFill>
          <a:blip r:embed="rId2"/>
          <a:srcRect/>
          <a:stretch>
            <a:fillRect/>
          </a:stretch>
        </p:blipFill>
        <p:spPr bwMode="auto">
          <a:xfrm>
            <a:off x="1785918" y="571480"/>
            <a:ext cx="4364864" cy="7786742"/>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t>3. </a:t>
            </a:r>
            <a:r>
              <a:rPr lang="en-GB" sz="3600" dirty="0" smtClean="0"/>
              <a:t>How to integrate environmental degradation in our common measures ?</a:t>
            </a:r>
            <a:endParaRPr lang="fr-FR" sz="3600" dirty="0"/>
          </a:p>
        </p:txBody>
      </p:sp>
      <p:sp>
        <p:nvSpPr>
          <p:cNvPr id="3" name="Espace réservé du contenu 2"/>
          <p:cNvSpPr>
            <a:spLocks noGrp="1"/>
          </p:cNvSpPr>
          <p:nvPr>
            <p:ph idx="1"/>
          </p:nvPr>
        </p:nvSpPr>
        <p:spPr/>
        <p:txBody>
          <a:bodyPr>
            <a:normAutofit fontScale="85000" lnSpcReduction="10000"/>
          </a:bodyPr>
          <a:lstStyle/>
          <a:p>
            <a:r>
              <a:rPr lang="en-GB" dirty="0" smtClean="0"/>
              <a:t>The need to distinguish between instantaneous well-being and its « durability » or sustainability. Diminishing or vanishing physical or human resources may condemn future well-being.</a:t>
            </a:r>
          </a:p>
          <a:p>
            <a:r>
              <a:rPr lang="en-GB" dirty="0" smtClean="0"/>
              <a:t>Dashboards or composite indexes ? Limited number at least.</a:t>
            </a:r>
          </a:p>
          <a:p>
            <a:r>
              <a:rPr lang="en-GB" dirty="0" smtClean="0"/>
              <a:t>Monetary or physical indexes ? A remaining stake.</a:t>
            </a:r>
          </a:p>
          <a:p>
            <a:r>
              <a:rPr lang="en-GB" dirty="0" smtClean="0"/>
              <a:t>Instanteneous measures and the well-being of future generations are two different things: flows and stocks. Some « green » indices (green GDP, adjusted GDP...) do not define sustainability. Need for projections and in monetary indexes, for prices. Sometimes very artificial (e.g. In case of depletion of some resources).</a:t>
            </a:r>
          </a:p>
          <a:p>
            <a:endParaRPr lang="en-GB"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fr-FR" sz="4000" dirty="0"/>
              <a:t>Introduction</a:t>
            </a:r>
          </a:p>
        </p:txBody>
      </p:sp>
      <p:sp>
        <p:nvSpPr>
          <p:cNvPr id="35843" name="Rectangle 3"/>
          <p:cNvSpPr>
            <a:spLocks noGrp="1" noChangeArrowheads="1"/>
          </p:cNvSpPr>
          <p:nvPr>
            <p:ph idx="1"/>
          </p:nvPr>
        </p:nvSpPr>
        <p:spPr/>
        <p:txBody>
          <a:bodyPr>
            <a:normAutofit fontScale="92500" lnSpcReduction="10000"/>
          </a:bodyPr>
          <a:lstStyle/>
          <a:p>
            <a:r>
              <a:rPr lang="en-GB" dirty="0" smtClean="0"/>
              <a:t>What is the “Commission on the measurement of economic performance and social progress” ? A commission composed of 25 high-level international researchers (inc. 5 “Nobel economists”, OECD and UNDP experts) appointed in February 2008 by the French president : propose new ways of measuring economic performance and wealth, social progress, environmental destructions.</a:t>
            </a:r>
          </a:p>
          <a:p>
            <a:r>
              <a:rPr lang="en-GB" dirty="0" smtClean="0"/>
              <a:t>Website of the Commission: http://www.stiglitz-sen-fitoussi.fr/en/index.htm</a:t>
            </a:r>
          </a:p>
          <a:p>
            <a:r>
              <a:rPr lang="en-GB" dirty="0" smtClean="0"/>
              <a:t>Two books published in French in november 2009.</a:t>
            </a:r>
          </a:p>
          <a:p>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t>3. </a:t>
            </a:r>
            <a:r>
              <a:rPr lang="en-GB" sz="3600" dirty="0" smtClean="0"/>
              <a:t>How to integrate environmental degradation in our common measures ?</a:t>
            </a:r>
            <a:endParaRPr lang="en-GB" sz="3600" dirty="0"/>
          </a:p>
        </p:txBody>
      </p:sp>
      <p:sp>
        <p:nvSpPr>
          <p:cNvPr id="3" name="Espace réservé du contenu 2"/>
          <p:cNvSpPr>
            <a:spLocks noGrp="1"/>
          </p:cNvSpPr>
          <p:nvPr>
            <p:ph idx="1"/>
          </p:nvPr>
        </p:nvSpPr>
        <p:spPr/>
        <p:txBody>
          <a:bodyPr>
            <a:normAutofit fontScale="92500"/>
          </a:bodyPr>
          <a:lstStyle/>
          <a:p>
            <a:r>
              <a:rPr lang="en-GB" dirty="0" smtClean="0"/>
              <a:t>Need for indexes of overconsumption and underinvestment =&gt; Net Adjusted Saving (WB, Arrow), Environmental Footprint (WWF, etc.).</a:t>
            </a:r>
          </a:p>
          <a:p>
            <a:r>
              <a:rPr lang="en-GB" dirty="0" smtClean="0"/>
              <a:t>How to construct a unique index of sustainability ? Use of fictive prices for all sorts of capital (economic, human, physical), define a “level” of sustainability (national / international), monetary or not: highly conventional hypotheses.</a:t>
            </a:r>
          </a:p>
          <a:p>
            <a:r>
              <a:rPr lang="en-GB" dirty="0" smtClean="0"/>
              <a:t>A very technical and not consensual program. A large research-field for economists and statisticians.</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dirty="0" smtClean="0"/>
              <a:t>4. Institutional consequences of the report.</a:t>
            </a:r>
            <a:endParaRPr lang="fr-FR" dirty="0"/>
          </a:p>
        </p:txBody>
      </p:sp>
      <p:sp>
        <p:nvSpPr>
          <p:cNvPr id="3" name="Espace réservé du contenu 2"/>
          <p:cNvSpPr>
            <a:spLocks noGrp="1"/>
          </p:cNvSpPr>
          <p:nvPr>
            <p:ph idx="1"/>
          </p:nvPr>
        </p:nvSpPr>
        <p:spPr/>
        <p:txBody>
          <a:bodyPr>
            <a:normAutofit fontScale="92500"/>
          </a:bodyPr>
          <a:lstStyle/>
          <a:p>
            <a:r>
              <a:rPr lang="en-GB" dirty="0" smtClean="0"/>
              <a:t>A strong impulse for public statistics: INSEE, Eurostat, OECD. Changes are slowly under way.</a:t>
            </a:r>
          </a:p>
          <a:p>
            <a:r>
              <a:rPr lang="en-GB" dirty="0" smtClean="0"/>
              <a:t>Relative marginalization of NGOs and independent research institutes from the public debate. Domination of economic experts.</a:t>
            </a:r>
          </a:p>
          <a:p>
            <a:r>
              <a:rPr lang="en-GB" dirty="0" smtClean="0"/>
              <a:t>The monetary estimation of environmental degradation is now officialized (Nagoya </a:t>
            </a:r>
            <a:r>
              <a:rPr lang="en-GB" smtClean="0"/>
              <a:t>UN confer.</a:t>
            </a:r>
            <a:endParaRPr lang="en-GB" dirty="0" smtClean="0"/>
          </a:p>
          <a:p>
            <a:r>
              <a:rPr lang="en-GB" dirty="0" smtClean="0"/>
              <a:t>Towards a general debate on public policy indicators ? Would imply a democratic mobilization of citizens.</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t 1"/>
          <p:cNvGraphicFramePr>
            <a:graphicFrameLocks noChangeAspect="1"/>
          </p:cNvGraphicFramePr>
          <p:nvPr/>
        </p:nvGraphicFramePr>
        <p:xfrm>
          <a:off x="2357422" y="185714"/>
          <a:ext cx="4714908" cy="6672286"/>
        </p:xfrm>
        <a:graphic>
          <a:graphicData uri="http://schemas.openxmlformats.org/presentationml/2006/ole">
            <p:oleObj spid="_x0000_s1027" name="Acrobat Document" r:id="rId3" imgW="5667122" imgH="8019915" progId="AcroExch.Document.7">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dirty="0" smtClean="0"/>
              <a:t>5. The space of reactions: a cognitive shift ?</a:t>
            </a:r>
            <a:endParaRPr lang="en-GB" dirty="0"/>
          </a:p>
        </p:txBody>
      </p:sp>
      <p:sp>
        <p:nvSpPr>
          <p:cNvPr id="3" name="Espace réservé du contenu 2"/>
          <p:cNvSpPr>
            <a:spLocks noGrp="1"/>
          </p:cNvSpPr>
          <p:nvPr>
            <p:ph idx="1"/>
          </p:nvPr>
        </p:nvSpPr>
        <p:spPr/>
        <p:txBody>
          <a:bodyPr>
            <a:normAutofit fontScale="92500"/>
          </a:bodyPr>
          <a:lstStyle/>
          <a:p>
            <a:r>
              <a:rPr lang="en-GB" dirty="0" smtClean="0"/>
              <a:t>A ponctual mediatic and political stake: no strong opposition, but a politicized reception in France.</a:t>
            </a:r>
          </a:p>
          <a:p>
            <a:r>
              <a:rPr lang="en-GB" dirty="0" smtClean="0"/>
              <a:t>Economic experts and the report: critical support among the French promotors of new indicators of wealth (like Jean Gadrey, “anti-growth” economist) ; few enthusiasm or even silence among leading economists (out of OFCE and INSEE) ; no strong rejection in general.</a:t>
            </a:r>
          </a:p>
          <a:p>
            <a:r>
              <a:rPr lang="en-GB" dirty="0" smtClean="0"/>
              <a:t>“Profane” reactions: politicized and often skeptical, sometimes enthusiastic. Role of the citizens ?</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Conclusion</a:t>
            </a:r>
            <a:endParaRPr lang="en-GB" dirty="0"/>
          </a:p>
        </p:txBody>
      </p:sp>
      <p:sp>
        <p:nvSpPr>
          <p:cNvPr id="3" name="Espace réservé du contenu 2"/>
          <p:cNvSpPr>
            <a:spLocks noGrp="1"/>
          </p:cNvSpPr>
          <p:nvPr>
            <p:ph idx="1"/>
          </p:nvPr>
        </p:nvSpPr>
        <p:spPr/>
        <p:txBody>
          <a:bodyPr>
            <a:normAutofit fontScale="92500"/>
          </a:bodyPr>
          <a:lstStyle/>
          <a:p>
            <a:r>
              <a:rPr lang="en-GB" dirty="0" smtClean="0"/>
              <a:t>A challenging report, which should be largely debated in all the countries and followed by “new practices” in socioeconomic statistics.</a:t>
            </a:r>
          </a:p>
          <a:p>
            <a:r>
              <a:rPr lang="en-GB" dirty="0" smtClean="0"/>
              <a:t>Implies heavy public investments in survey research and methodology, in times of “austerity”, domination of budget constraints and purely “accounting” criteria of performance. A paradoxical situation.</a:t>
            </a:r>
          </a:p>
          <a:p>
            <a:r>
              <a:rPr lang="en-GB" dirty="0" smtClean="0"/>
              <a:t>Could lead in the mid-term to new public policies, more clearly focused on social and environmental objectives and less on market-based performance.</a:t>
            </a:r>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p:txBody>
          <a:bodyPr>
            <a:normAutofit/>
          </a:bodyPr>
          <a:lstStyle/>
          <a:p>
            <a:r>
              <a:rPr lang="en-GB" sz="4800" dirty="0" smtClean="0"/>
              <a:t>Thanks for your attention !</a:t>
            </a:r>
            <a:endParaRPr lang="en-GB" sz="4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t>Introduction</a:t>
            </a:r>
            <a:endParaRPr lang="fr-FR" sz="4000" dirty="0"/>
          </a:p>
        </p:txBody>
      </p:sp>
      <p:sp>
        <p:nvSpPr>
          <p:cNvPr id="3" name="Espace réservé du contenu 2"/>
          <p:cNvSpPr>
            <a:spLocks noGrp="1"/>
          </p:cNvSpPr>
          <p:nvPr>
            <p:ph idx="1"/>
          </p:nvPr>
        </p:nvSpPr>
        <p:spPr/>
        <p:txBody>
          <a:bodyPr>
            <a:normAutofit lnSpcReduction="10000"/>
          </a:bodyPr>
          <a:lstStyle/>
          <a:p>
            <a:r>
              <a:rPr lang="en-GB" dirty="0" smtClean="0"/>
              <a:t>A strong scientific, political and mediatic event in September 2009:</a:t>
            </a:r>
          </a:p>
          <a:p>
            <a:pPr>
              <a:buNone/>
            </a:pPr>
            <a:r>
              <a:rPr lang="en-GB" dirty="0" smtClean="0"/>
              <a:t>	“</a:t>
            </a:r>
            <a:r>
              <a:rPr lang="en-GB" i="1" dirty="0" smtClean="0"/>
              <a:t>My deep conviction is that if we don’t change the measure of our performance, we won’t change our behaviour. (...) We have to change the criteria of our social organizations and public policies. (...). Behind the religion of figure (...), there is also the religion of the never failing market. If the market had an answer to everything, we would see it, if he was never failing, it would be known.</a:t>
            </a:r>
            <a:r>
              <a:rPr lang="en-GB" dirty="0" smtClean="0"/>
              <a:t>” (Nicolas Sarkozy, preface, p.21).</a:t>
            </a:r>
          </a:p>
          <a:p>
            <a:pPr>
              <a:buNone/>
            </a:pP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t>Introduction</a:t>
            </a:r>
            <a:endParaRPr lang="fr-FR" sz="4000" dirty="0"/>
          </a:p>
        </p:txBody>
      </p:sp>
      <p:sp>
        <p:nvSpPr>
          <p:cNvPr id="3" name="Espace réservé du contenu 2"/>
          <p:cNvSpPr>
            <a:spLocks noGrp="1"/>
          </p:cNvSpPr>
          <p:nvPr>
            <p:ph idx="1"/>
          </p:nvPr>
        </p:nvSpPr>
        <p:spPr/>
        <p:txBody>
          <a:bodyPr>
            <a:normAutofit/>
          </a:bodyPr>
          <a:lstStyle/>
          <a:p>
            <a:r>
              <a:rPr lang="en-GB" sz="2800" dirty="0" smtClean="0"/>
              <a:t>The measurement of performance and well-being </a:t>
            </a:r>
            <a:r>
              <a:rPr lang="en-GB" dirty="0" smtClean="0"/>
              <a:t>is </a:t>
            </a:r>
            <a:r>
              <a:rPr lang="en-GB" sz="2800" dirty="0" smtClean="0"/>
              <a:t>challenged in times of crisis: more than a coincidence. Vanishing faith in current evaluation  of performance (especially when it is based on market value).</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fr-FR" dirty="0"/>
          </a:p>
        </p:txBody>
      </p:sp>
      <p:graphicFrame>
        <p:nvGraphicFramePr>
          <p:cNvPr id="14341" name="Object 5"/>
          <p:cNvGraphicFramePr>
            <a:graphicFrameLocks noChangeAspect="1"/>
          </p:cNvGraphicFramePr>
          <p:nvPr/>
        </p:nvGraphicFramePr>
        <p:xfrm>
          <a:off x="1000100" y="3922698"/>
          <a:ext cx="5795978" cy="2935302"/>
        </p:xfrm>
        <a:graphic>
          <a:graphicData uri="http://schemas.openxmlformats.org/presentationml/2006/ole">
            <p:oleObj spid="_x0000_s14341" name="Document" r:id="rId3" imgW="8199430" imgH="4178621" progId="Word.Document.12">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Introduction</a:t>
            </a:r>
            <a:endParaRPr lang="en-GB" dirty="0"/>
          </a:p>
        </p:txBody>
      </p:sp>
      <p:sp>
        <p:nvSpPr>
          <p:cNvPr id="3" name="Espace réservé du contenu 2"/>
          <p:cNvSpPr>
            <a:spLocks noGrp="1"/>
          </p:cNvSpPr>
          <p:nvPr>
            <p:ph idx="1"/>
          </p:nvPr>
        </p:nvSpPr>
        <p:spPr/>
        <p:txBody>
          <a:bodyPr>
            <a:normAutofit fontScale="92500"/>
          </a:bodyPr>
          <a:lstStyle/>
          <a:p>
            <a:r>
              <a:rPr lang="en-GB" dirty="0" smtClean="0"/>
              <a:t>The consecration of a long-term process towards the legitimization of new indicators of whealth, happiness, social health, quality of life, etc.</a:t>
            </a:r>
          </a:p>
          <a:p>
            <a:r>
              <a:rPr lang="en-GB" dirty="0" smtClean="0"/>
              <a:t>Various labels and indicators have flourished since the 1990s: “Human development” (UNDP), “social capital”, “quality of growth” (World Bank), “social indicators” (OECD), “social health”, “economic well-being”, “barometer of inequalities and pauverty” (RAI, France), etc.</a:t>
            </a:r>
          </a:p>
          <a:p>
            <a:r>
              <a:rPr lang="en-GB" dirty="0" smtClean="0"/>
              <a:t>A variety of initiatives, institutions, groups, experts, disciplines.</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sz="4400" dirty="0" smtClean="0"/>
              <a:t>A few research questions</a:t>
            </a:r>
            <a:endParaRPr lang="en-GB" dirty="0"/>
          </a:p>
        </p:txBody>
      </p:sp>
      <p:sp>
        <p:nvSpPr>
          <p:cNvPr id="3" name="Espace réservé du contenu 2"/>
          <p:cNvSpPr>
            <a:spLocks noGrp="1"/>
          </p:cNvSpPr>
          <p:nvPr>
            <p:ph idx="1"/>
          </p:nvPr>
        </p:nvSpPr>
        <p:spPr/>
        <p:txBody>
          <a:bodyPr>
            <a:normAutofit/>
          </a:bodyPr>
          <a:lstStyle/>
          <a:p>
            <a:r>
              <a:rPr lang="en-GB" dirty="0" smtClean="0"/>
              <a:t>Will this report represent an important shift in the history of socioeconomic statistics ?</a:t>
            </a:r>
          </a:p>
          <a:p>
            <a:r>
              <a:rPr lang="en-GB" dirty="0" smtClean="0"/>
              <a:t>What kind of changes can it impulse, first in socioeconomic statistics, but also in social organizations and in the field of public policies as claimed by the French President ?</a:t>
            </a:r>
          </a:p>
          <a:p>
            <a:r>
              <a:rPr lang="en-GB" dirty="0" smtClean="0"/>
              <a:t>What were (are) the reception and the first followings of the report in France and more largely (Europe, OECD, World) ?</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fr-FR" dirty="0" smtClean="0"/>
              <a:t>Organisation of the talk</a:t>
            </a:r>
            <a:endParaRPr lang="fr-FR" dirty="0"/>
          </a:p>
        </p:txBody>
      </p:sp>
      <p:sp>
        <p:nvSpPr>
          <p:cNvPr id="30723" name="Rectangle 3"/>
          <p:cNvSpPr>
            <a:spLocks noGrp="1" noChangeArrowheads="1"/>
          </p:cNvSpPr>
          <p:nvPr>
            <p:ph idx="1"/>
          </p:nvPr>
        </p:nvSpPr>
        <p:spPr/>
        <p:txBody>
          <a:bodyPr>
            <a:normAutofit/>
          </a:bodyPr>
          <a:lstStyle/>
          <a:p>
            <a:pPr>
              <a:buFontTx/>
              <a:buNone/>
            </a:pPr>
            <a:r>
              <a:rPr lang="fr-FR" dirty="0"/>
              <a:t>1. </a:t>
            </a:r>
            <a:r>
              <a:rPr lang="en-GB" dirty="0" smtClean="0"/>
              <a:t>A revolution in national accounts production and diffusion ? Classical and new critiques of GDP, alternative measurements.</a:t>
            </a:r>
            <a:endParaRPr lang="en-GB" dirty="0"/>
          </a:p>
          <a:p>
            <a:pPr>
              <a:buFontTx/>
              <a:buNone/>
            </a:pPr>
            <a:r>
              <a:rPr lang="en-GB" dirty="0"/>
              <a:t>2. </a:t>
            </a:r>
            <a:r>
              <a:rPr lang="en-GB" dirty="0" smtClean="0"/>
              <a:t>How to grasp the </a:t>
            </a:r>
            <a:r>
              <a:rPr lang="en-GB" i="1" dirty="0"/>
              <a:t>multidimensionality</a:t>
            </a:r>
            <a:r>
              <a:rPr lang="en-GB" dirty="0"/>
              <a:t> </a:t>
            </a:r>
            <a:r>
              <a:rPr lang="en-GB" dirty="0" smtClean="0"/>
              <a:t>of “quality of life” and “well-being” ? Theoretical and methodological debates.</a:t>
            </a:r>
            <a:endParaRPr lang="en-GB" dirty="0"/>
          </a:p>
          <a:p>
            <a:pPr>
              <a:buFontTx/>
              <a:buNone/>
            </a:pPr>
            <a:r>
              <a:rPr lang="en-GB" dirty="0"/>
              <a:t>3. </a:t>
            </a:r>
            <a:r>
              <a:rPr lang="en-GB" dirty="0" smtClean="0"/>
              <a:t>How to integrate environmental degradation in usual measurements ? </a:t>
            </a:r>
            <a:endParaRPr lang="en-GB" i="1" dirty="0"/>
          </a:p>
          <a:p>
            <a:pPr>
              <a:buFontTx/>
              <a:buNone/>
            </a:pPr>
            <a:r>
              <a:rPr lang="en-GB" dirty="0"/>
              <a:t>4. </a:t>
            </a:r>
            <a:r>
              <a:rPr lang="en-GB" dirty="0" smtClean="0"/>
              <a:t>Some first consequences of the report.</a:t>
            </a:r>
            <a:endParaRPr lang="en-GB" dirty="0"/>
          </a:p>
          <a:p>
            <a:pPr>
              <a:buFontTx/>
              <a:buNone/>
            </a:pPr>
            <a:r>
              <a:rPr lang="en-GB" dirty="0"/>
              <a:t>5. </a:t>
            </a:r>
            <a:r>
              <a:rPr lang="en-GB" dirty="0" smtClean="0"/>
              <a:t>A cognitive shift ?</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dirty="0" smtClean="0"/>
              <a:t>1. A revolution in national accounts ?</a:t>
            </a:r>
            <a:endParaRPr lang="en-GB" dirty="0"/>
          </a:p>
        </p:txBody>
      </p:sp>
      <p:sp>
        <p:nvSpPr>
          <p:cNvPr id="3" name="Espace réservé du contenu 2"/>
          <p:cNvSpPr>
            <a:spLocks noGrp="1"/>
          </p:cNvSpPr>
          <p:nvPr>
            <p:ph idx="1"/>
          </p:nvPr>
        </p:nvSpPr>
        <p:spPr/>
        <p:txBody>
          <a:bodyPr>
            <a:normAutofit/>
          </a:bodyPr>
          <a:lstStyle/>
          <a:p>
            <a:r>
              <a:rPr lang="en-GB" dirty="0" smtClean="0"/>
              <a:t>A synthesis of some largely debated critiques of GDP since the 1970s (Tobin, Nordhaus and many others):</a:t>
            </a:r>
          </a:p>
          <a:p>
            <a:pPr>
              <a:buNone/>
            </a:pPr>
            <a:r>
              <a:rPr lang="en-GB" dirty="0" smtClean="0"/>
              <a:t>=    market-centred (e.g. non-market public services badly evaluated on the basis of their costs and not their outputs) ;</a:t>
            </a:r>
          </a:p>
          <a:p>
            <a:pPr>
              <a:buFont typeface="Symbol"/>
              <a:buChar char="Þ"/>
            </a:pPr>
            <a:r>
              <a:rPr lang="en-GB" dirty="0" smtClean="0"/>
              <a:t>includes “defensive” expenditures (like prisons, restauration of the environment, etc.) which should not be taken as positive contributions to value  ; </a:t>
            </a:r>
          </a:p>
          <a:p>
            <a:pPr>
              <a:buFont typeface="Symbol"/>
              <a:buChar char="Þ"/>
            </a:pPr>
            <a:endParaRPr lang="en-GB" dirty="0" smtClean="0"/>
          </a:p>
          <a:p>
            <a:pPr>
              <a:buFont typeface="Symbol"/>
              <a:buChar char="Þ"/>
            </a:pP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dirty="0" smtClean="0"/>
              <a:t>1. A revolution in national accounts ?</a:t>
            </a:r>
            <a:endParaRPr lang="en-GB" dirty="0"/>
          </a:p>
        </p:txBody>
      </p:sp>
      <p:sp>
        <p:nvSpPr>
          <p:cNvPr id="3" name="Espace réservé du contenu 2"/>
          <p:cNvSpPr>
            <a:spLocks noGrp="1"/>
          </p:cNvSpPr>
          <p:nvPr>
            <p:ph idx="1"/>
          </p:nvPr>
        </p:nvSpPr>
        <p:spPr/>
        <p:txBody>
          <a:bodyPr/>
          <a:lstStyle/>
          <a:p>
            <a:pPr>
              <a:buFont typeface="Symbol"/>
              <a:buChar char="Þ"/>
            </a:pPr>
            <a:r>
              <a:rPr lang="en-GB" dirty="0" smtClean="0"/>
              <a:t>includes profits made by foreign firms reinvested abroad and diverges with net income ;</a:t>
            </a:r>
          </a:p>
          <a:p>
            <a:pPr>
              <a:buFont typeface="Symbol"/>
              <a:buChar char="Þ"/>
            </a:pPr>
            <a:r>
              <a:rPr lang="en-GB" dirty="0" smtClean="0"/>
              <a:t>Does not include a large part of household production (cf. the feminist critique, sometimes evaluated around one third of GDP) ;</a:t>
            </a:r>
          </a:p>
          <a:p>
            <a:pPr>
              <a:buFont typeface="Symbol"/>
              <a:buChar char="Þ"/>
            </a:pPr>
            <a:r>
              <a:rPr lang="en-GB" dirty="0" smtClean="0"/>
              <a:t>Does not include the depreciation of equipments (“gross” not “net” measure).</a:t>
            </a:r>
          </a:p>
          <a:p>
            <a:pPr>
              <a:buFont typeface="Symbol"/>
              <a:buChar char="Þ"/>
            </a:pPr>
            <a:r>
              <a:rPr lang="en-GB" dirty="0" smtClean="0"/>
              <a:t>Does not show the variations of the stock of wealth. A flow measurement.</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848</TotalTime>
  <Words>1541</Words>
  <Application>Microsoft Office PowerPoint</Application>
  <PresentationFormat>Affichage à l'écran (4:3)</PresentationFormat>
  <Paragraphs>101</Paragraphs>
  <Slides>25</Slides>
  <Notes>0</Notes>
  <HiddenSlides>0</HiddenSlides>
  <MMClips>0</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25</vt:i4>
      </vt:variant>
    </vt:vector>
  </HeadingPairs>
  <TitlesOfParts>
    <vt:vector size="28" baseType="lpstr">
      <vt:lpstr>Apex</vt:lpstr>
      <vt:lpstr>Document</vt:lpstr>
      <vt:lpstr>Acrobat Document</vt:lpstr>
      <vt:lpstr>THE STIGLITZ-SEN-FITOUSSI Report. Towards a statistical revolution ?</vt:lpstr>
      <vt:lpstr>Introduction</vt:lpstr>
      <vt:lpstr>Introduction</vt:lpstr>
      <vt:lpstr>Introduction</vt:lpstr>
      <vt:lpstr>Introduction</vt:lpstr>
      <vt:lpstr>A few research questions</vt:lpstr>
      <vt:lpstr>Organisation of the talk</vt:lpstr>
      <vt:lpstr>1. A revolution in national accounts ?</vt:lpstr>
      <vt:lpstr>1. A revolution in national accounts ?</vt:lpstr>
      <vt:lpstr>1. A revolution in national accounts ?</vt:lpstr>
      <vt:lpstr>1. A revolution in national accounts ?</vt:lpstr>
      <vt:lpstr>2. How to grasp the multidimensionality of “quality of life” and well-being ?</vt:lpstr>
      <vt:lpstr>Diapositive 13</vt:lpstr>
      <vt:lpstr>2. How to grasp the multidimensionality of “quality of life” and well-being ?</vt:lpstr>
      <vt:lpstr>2. How to grasp the multidimensionality of “quality of life” and well-being ?</vt:lpstr>
      <vt:lpstr>2. How to grasp the multidimensionality of “quality of life” and well-being ?</vt:lpstr>
      <vt:lpstr>2. How to grasp the multidimensionality of “quality of life” and well-being ?</vt:lpstr>
      <vt:lpstr>Diapositive 18</vt:lpstr>
      <vt:lpstr>3. How to integrate environmental degradation in our common measures ?</vt:lpstr>
      <vt:lpstr>3. How to integrate environmental degradation in our common measures ?</vt:lpstr>
      <vt:lpstr>4. Institutional consequences of the report.</vt:lpstr>
      <vt:lpstr>Diapositive 22</vt:lpstr>
      <vt:lpstr>5. The space of reactions: a cognitive shift ?</vt:lpstr>
      <vt:lpstr>Conclusion</vt:lpstr>
      <vt:lpstr>Diapositive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Bourdieu’s geometric modelling of data</dc:title>
  <dc:creator>User</dc:creator>
  <cp:lastModifiedBy>User</cp:lastModifiedBy>
  <cp:revision>70</cp:revision>
  <dcterms:created xsi:type="dcterms:W3CDTF">2007-06-21T08:23:58Z</dcterms:created>
  <dcterms:modified xsi:type="dcterms:W3CDTF">2010-10-27T10:30:13Z</dcterms:modified>
</cp:coreProperties>
</file>