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8" r:id="rId2"/>
    <p:sldId id="257" r:id="rId3"/>
    <p:sldId id="285" r:id="rId4"/>
    <p:sldId id="286" r:id="rId5"/>
    <p:sldId id="262" r:id="rId6"/>
    <p:sldId id="295" r:id="rId7"/>
    <p:sldId id="294" r:id="rId8"/>
    <p:sldId id="263" r:id="rId9"/>
    <p:sldId id="296" r:id="rId10"/>
    <p:sldId id="297" r:id="rId11"/>
    <p:sldId id="289" r:id="rId12"/>
    <p:sldId id="283" r:id="rId13"/>
    <p:sldId id="281" r:id="rId14"/>
    <p:sldId id="282" r:id="rId15"/>
    <p:sldId id="265" r:id="rId16"/>
    <p:sldId id="268" r:id="rId17"/>
    <p:sldId id="291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5D95BD-21A8-4CB6-9111-21A588CF7F3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1D5760-0028-44E6-90B2-79DD8996E0E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dirty="0"/>
        </a:p>
      </dgm:t>
    </dgm:pt>
    <dgm:pt modelId="{5F180C59-AFE1-4049-B365-0825024D244B}" type="parTrans" cxnId="{6E55BD3F-3A93-4200-BD09-0628F39BA5A1}">
      <dgm:prSet/>
      <dgm:spPr/>
      <dgm:t>
        <a:bodyPr/>
        <a:lstStyle/>
        <a:p>
          <a:endParaRPr lang="ru-RU"/>
        </a:p>
      </dgm:t>
    </dgm:pt>
    <dgm:pt modelId="{AC712166-5451-4B9F-A0BF-F367A88790FE}" type="sibTrans" cxnId="{6E55BD3F-3A93-4200-BD09-0628F39BA5A1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89497B9-083E-41E1-9535-4E3D0089511A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0"/>
          <a:endParaRPr lang="ru-RU" dirty="0"/>
        </a:p>
      </dgm:t>
    </dgm:pt>
    <dgm:pt modelId="{AB935BAB-C4FB-400F-925B-1F6952A47E23}" type="parTrans" cxnId="{3E8DE94C-4195-4867-91B5-A299F4A63EC3}">
      <dgm:prSet/>
      <dgm:spPr/>
      <dgm:t>
        <a:bodyPr/>
        <a:lstStyle/>
        <a:p>
          <a:endParaRPr lang="ru-RU"/>
        </a:p>
      </dgm:t>
    </dgm:pt>
    <dgm:pt modelId="{FD24753E-6959-4C45-8F8E-9687DF4EA172}" type="sibTrans" cxnId="{3E8DE94C-4195-4867-91B5-A299F4A63EC3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8351D4-5DCD-4AA5-ADDA-36F126243961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0"/>
          <a:endParaRPr lang="ru-RU" dirty="0"/>
        </a:p>
      </dgm:t>
    </dgm:pt>
    <dgm:pt modelId="{DCAB0B69-95A1-45BB-BCFB-14A0A92F0925}" type="parTrans" cxnId="{D254B2EE-E605-44D0-B941-06FCCE584E7F}">
      <dgm:prSet/>
      <dgm:spPr/>
      <dgm:t>
        <a:bodyPr/>
        <a:lstStyle/>
        <a:p>
          <a:endParaRPr lang="ru-RU"/>
        </a:p>
      </dgm:t>
    </dgm:pt>
    <dgm:pt modelId="{83389CFA-6B0A-4897-B358-9E99A96E3DB9}" type="sibTrans" cxnId="{D254B2EE-E605-44D0-B941-06FCCE584E7F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DDF459-AEE4-4938-9B83-0C942223D498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pPr rtl="0"/>
          <a:endParaRPr lang="ru-RU" dirty="0"/>
        </a:p>
      </dgm:t>
    </dgm:pt>
    <dgm:pt modelId="{BBB949A2-3EE0-4267-AD0D-5CBA3719F0A2}" type="parTrans" cxnId="{BB5FE458-E3A8-4322-9B4D-10A6C45EDCC7}">
      <dgm:prSet/>
      <dgm:spPr/>
      <dgm:t>
        <a:bodyPr/>
        <a:lstStyle/>
        <a:p>
          <a:endParaRPr lang="ru-RU"/>
        </a:p>
      </dgm:t>
    </dgm:pt>
    <dgm:pt modelId="{DF441080-C495-4FFC-87F6-AE56CDD86878}" type="sibTrans" cxnId="{BB5FE458-E3A8-4322-9B4D-10A6C45EDCC7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2ED587F-EED0-4271-BA2E-4E4DBFE0D829}" type="pres">
      <dgm:prSet presAssocID="{D35D95BD-21A8-4CB6-9111-21A588CF7F3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6630230-6813-40EE-8E5F-ACCCE6D9B3C6}" type="pres">
      <dgm:prSet presAssocID="{FC1D5760-0028-44E6-90B2-79DD8996E0E2}" presName="composite" presStyleCnt="0"/>
      <dgm:spPr/>
    </dgm:pt>
    <dgm:pt modelId="{FA9D6180-B1A4-4EC1-BFC1-C2C6461DDAC7}" type="pres">
      <dgm:prSet presAssocID="{FC1D5760-0028-44E6-90B2-79DD8996E0E2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D1D46-E245-40C8-BFA4-A01D71115B6A}" type="pres">
      <dgm:prSet presAssocID="{FC1D5760-0028-44E6-90B2-79DD8996E0E2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22C5091-5D7C-4778-B2FD-09810C2C4065}" type="pres">
      <dgm:prSet presAssocID="{FC1D5760-0028-44E6-90B2-79DD8996E0E2}" presName="BalanceSpacing" presStyleCnt="0"/>
      <dgm:spPr/>
    </dgm:pt>
    <dgm:pt modelId="{9236B253-203F-4A37-AC25-8E124E5086C9}" type="pres">
      <dgm:prSet presAssocID="{FC1D5760-0028-44E6-90B2-79DD8996E0E2}" presName="BalanceSpacing1" presStyleCnt="0"/>
      <dgm:spPr/>
    </dgm:pt>
    <dgm:pt modelId="{73801F9F-538D-46A8-826D-7438F18BC6CB}" type="pres">
      <dgm:prSet presAssocID="{AC712166-5451-4B9F-A0BF-F367A88790FE}" presName="Accent1Text" presStyleLbl="node1" presStyleIdx="1" presStyleCnt="8"/>
      <dgm:spPr/>
      <dgm:t>
        <a:bodyPr/>
        <a:lstStyle/>
        <a:p>
          <a:endParaRPr lang="ru-RU"/>
        </a:p>
      </dgm:t>
    </dgm:pt>
    <dgm:pt modelId="{80ADB813-655D-48E6-A539-EE871A505D7B}" type="pres">
      <dgm:prSet presAssocID="{AC712166-5451-4B9F-A0BF-F367A88790FE}" presName="spaceBetweenRectangles" presStyleCnt="0"/>
      <dgm:spPr/>
    </dgm:pt>
    <dgm:pt modelId="{471CA6C7-ECF8-4410-90E9-893477ED3786}" type="pres">
      <dgm:prSet presAssocID="{189497B9-083E-41E1-9535-4E3D0089511A}" presName="composite" presStyleCnt="0"/>
      <dgm:spPr/>
    </dgm:pt>
    <dgm:pt modelId="{B1D492AD-1BCF-417C-A5AF-F98AED499864}" type="pres">
      <dgm:prSet presAssocID="{189497B9-083E-41E1-9535-4E3D0089511A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15990-AEB3-4BBE-AE91-0D363B7614AD}" type="pres">
      <dgm:prSet presAssocID="{189497B9-083E-41E1-9535-4E3D0089511A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9EC94A7-F5AF-4B06-B6ED-D54B9BC9D015}" type="pres">
      <dgm:prSet presAssocID="{189497B9-083E-41E1-9535-4E3D0089511A}" presName="BalanceSpacing" presStyleCnt="0"/>
      <dgm:spPr/>
    </dgm:pt>
    <dgm:pt modelId="{4231A6C0-1639-4A32-9E67-7F4AF33A0274}" type="pres">
      <dgm:prSet presAssocID="{189497B9-083E-41E1-9535-4E3D0089511A}" presName="BalanceSpacing1" presStyleCnt="0"/>
      <dgm:spPr/>
    </dgm:pt>
    <dgm:pt modelId="{5AEABEBD-79A3-440D-B25A-EA44E428A98B}" type="pres">
      <dgm:prSet presAssocID="{FD24753E-6959-4C45-8F8E-9687DF4EA172}" presName="Accent1Text" presStyleLbl="node1" presStyleIdx="3" presStyleCnt="8"/>
      <dgm:spPr/>
      <dgm:t>
        <a:bodyPr/>
        <a:lstStyle/>
        <a:p>
          <a:endParaRPr lang="ru-RU"/>
        </a:p>
      </dgm:t>
    </dgm:pt>
    <dgm:pt modelId="{9133E147-A5A5-44FE-B29C-A465A969C5CA}" type="pres">
      <dgm:prSet presAssocID="{FD24753E-6959-4C45-8F8E-9687DF4EA172}" presName="spaceBetweenRectangles" presStyleCnt="0"/>
      <dgm:spPr/>
    </dgm:pt>
    <dgm:pt modelId="{7F63AB7B-CB7C-4E9B-85A6-FEE45845A9F3}" type="pres">
      <dgm:prSet presAssocID="{FD8351D4-5DCD-4AA5-ADDA-36F126243961}" presName="composite" presStyleCnt="0"/>
      <dgm:spPr/>
    </dgm:pt>
    <dgm:pt modelId="{11884173-8D1B-4D1A-AE48-780DCB7BF403}" type="pres">
      <dgm:prSet presAssocID="{FD8351D4-5DCD-4AA5-ADDA-36F126243961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38FC3-B393-49E4-A715-AF04AC50E3BE}" type="pres">
      <dgm:prSet presAssocID="{FD8351D4-5DCD-4AA5-ADDA-36F12624396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43B73CD-E5E2-4912-BCD3-D2C0BF8AD52E}" type="pres">
      <dgm:prSet presAssocID="{FD8351D4-5DCD-4AA5-ADDA-36F126243961}" presName="BalanceSpacing" presStyleCnt="0"/>
      <dgm:spPr/>
    </dgm:pt>
    <dgm:pt modelId="{B428F5D4-3BC7-441E-846E-5B6449D0AA89}" type="pres">
      <dgm:prSet presAssocID="{FD8351D4-5DCD-4AA5-ADDA-36F126243961}" presName="BalanceSpacing1" presStyleCnt="0"/>
      <dgm:spPr/>
    </dgm:pt>
    <dgm:pt modelId="{8A5886E0-BB41-4786-8A99-9B9002893FFD}" type="pres">
      <dgm:prSet presAssocID="{83389CFA-6B0A-4897-B358-9E99A96E3DB9}" presName="Accent1Text" presStyleLbl="node1" presStyleIdx="5" presStyleCnt="8"/>
      <dgm:spPr/>
      <dgm:t>
        <a:bodyPr/>
        <a:lstStyle/>
        <a:p>
          <a:endParaRPr lang="ru-RU"/>
        </a:p>
      </dgm:t>
    </dgm:pt>
    <dgm:pt modelId="{2EE9BA9D-EB61-400C-8F53-C6BF50B58FC0}" type="pres">
      <dgm:prSet presAssocID="{83389CFA-6B0A-4897-B358-9E99A96E3DB9}" presName="spaceBetweenRectangles" presStyleCnt="0"/>
      <dgm:spPr/>
    </dgm:pt>
    <dgm:pt modelId="{00DC5403-4ACD-4756-A6E9-4B5BE725AED1}" type="pres">
      <dgm:prSet presAssocID="{82DDF459-AEE4-4938-9B83-0C942223D498}" presName="composite" presStyleCnt="0"/>
      <dgm:spPr/>
    </dgm:pt>
    <dgm:pt modelId="{70554517-69BB-4BCB-9944-5D8BC7FA15F7}" type="pres">
      <dgm:prSet presAssocID="{82DDF459-AEE4-4938-9B83-0C942223D498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9F36C-7132-44B7-A17C-40BD4C3453CE}" type="pres">
      <dgm:prSet presAssocID="{82DDF459-AEE4-4938-9B83-0C942223D49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7592030-A029-4F27-A9DA-336F4C0E68C9}" type="pres">
      <dgm:prSet presAssocID="{82DDF459-AEE4-4938-9B83-0C942223D498}" presName="BalanceSpacing" presStyleCnt="0"/>
      <dgm:spPr/>
    </dgm:pt>
    <dgm:pt modelId="{B7F50926-779A-4A26-9508-00D0F9433FEB}" type="pres">
      <dgm:prSet presAssocID="{82DDF459-AEE4-4938-9B83-0C942223D498}" presName="BalanceSpacing1" presStyleCnt="0"/>
      <dgm:spPr/>
    </dgm:pt>
    <dgm:pt modelId="{6F63CBB3-B444-48EC-B2F5-5197B516F4D7}" type="pres">
      <dgm:prSet presAssocID="{DF441080-C495-4FFC-87F6-AE56CDD86878}" presName="Accent1Text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BB5FE458-E3A8-4322-9B4D-10A6C45EDCC7}" srcId="{D35D95BD-21A8-4CB6-9111-21A588CF7F38}" destId="{82DDF459-AEE4-4938-9B83-0C942223D498}" srcOrd="3" destOrd="0" parTransId="{BBB949A2-3EE0-4267-AD0D-5CBA3719F0A2}" sibTransId="{DF441080-C495-4FFC-87F6-AE56CDD86878}"/>
    <dgm:cxn modelId="{11DD96F1-6A5E-4382-A5B3-AE3FFA2A0CFD}" type="presOf" srcId="{D35D95BD-21A8-4CB6-9111-21A588CF7F38}" destId="{F2ED587F-EED0-4271-BA2E-4E4DBFE0D829}" srcOrd="0" destOrd="0" presId="urn:microsoft.com/office/officeart/2008/layout/AlternatingHexagons"/>
    <dgm:cxn modelId="{3CF91650-F76F-4B6C-836A-08F80AE3A121}" type="presOf" srcId="{189497B9-083E-41E1-9535-4E3D0089511A}" destId="{B1D492AD-1BCF-417C-A5AF-F98AED499864}" srcOrd="0" destOrd="0" presId="urn:microsoft.com/office/officeart/2008/layout/AlternatingHexagons"/>
    <dgm:cxn modelId="{EEC51C47-D251-4AE8-9FC2-84975FBC8EEC}" type="presOf" srcId="{82DDF459-AEE4-4938-9B83-0C942223D498}" destId="{70554517-69BB-4BCB-9944-5D8BC7FA15F7}" srcOrd="0" destOrd="0" presId="urn:microsoft.com/office/officeart/2008/layout/AlternatingHexagons"/>
    <dgm:cxn modelId="{4DDCF5F6-8963-406F-9CA8-00B22E3CF88A}" type="presOf" srcId="{FC1D5760-0028-44E6-90B2-79DD8996E0E2}" destId="{FA9D6180-B1A4-4EC1-BFC1-C2C6461DDAC7}" srcOrd="0" destOrd="0" presId="urn:microsoft.com/office/officeart/2008/layout/AlternatingHexagons"/>
    <dgm:cxn modelId="{D254B2EE-E605-44D0-B941-06FCCE584E7F}" srcId="{D35D95BD-21A8-4CB6-9111-21A588CF7F38}" destId="{FD8351D4-5DCD-4AA5-ADDA-36F126243961}" srcOrd="2" destOrd="0" parTransId="{DCAB0B69-95A1-45BB-BCFB-14A0A92F0925}" sibTransId="{83389CFA-6B0A-4897-B358-9E99A96E3DB9}"/>
    <dgm:cxn modelId="{D95DECA5-F9A5-4149-9417-EE1D01E97F88}" type="presOf" srcId="{AC712166-5451-4B9F-A0BF-F367A88790FE}" destId="{73801F9F-538D-46A8-826D-7438F18BC6CB}" srcOrd="0" destOrd="0" presId="urn:microsoft.com/office/officeart/2008/layout/AlternatingHexagons"/>
    <dgm:cxn modelId="{3E8DE94C-4195-4867-91B5-A299F4A63EC3}" srcId="{D35D95BD-21A8-4CB6-9111-21A588CF7F38}" destId="{189497B9-083E-41E1-9535-4E3D0089511A}" srcOrd="1" destOrd="0" parTransId="{AB935BAB-C4FB-400F-925B-1F6952A47E23}" sibTransId="{FD24753E-6959-4C45-8F8E-9687DF4EA172}"/>
    <dgm:cxn modelId="{4AA070D0-2C09-4638-BFD2-C0493FD56289}" type="presOf" srcId="{FD24753E-6959-4C45-8F8E-9687DF4EA172}" destId="{5AEABEBD-79A3-440D-B25A-EA44E428A98B}" srcOrd="0" destOrd="0" presId="urn:microsoft.com/office/officeart/2008/layout/AlternatingHexagons"/>
    <dgm:cxn modelId="{CEFEAC0E-0766-4B59-BE80-FAA98AF801DE}" type="presOf" srcId="{FD8351D4-5DCD-4AA5-ADDA-36F126243961}" destId="{11884173-8D1B-4D1A-AE48-780DCB7BF403}" srcOrd="0" destOrd="0" presId="urn:microsoft.com/office/officeart/2008/layout/AlternatingHexagons"/>
    <dgm:cxn modelId="{9FA73B54-5B10-4307-B251-0A7BDF489714}" type="presOf" srcId="{83389CFA-6B0A-4897-B358-9E99A96E3DB9}" destId="{8A5886E0-BB41-4786-8A99-9B9002893FFD}" srcOrd="0" destOrd="0" presId="urn:microsoft.com/office/officeart/2008/layout/AlternatingHexagons"/>
    <dgm:cxn modelId="{9126BF22-B7BC-49EB-890A-DEFFF9362CB5}" type="presOf" srcId="{DF441080-C495-4FFC-87F6-AE56CDD86878}" destId="{6F63CBB3-B444-48EC-B2F5-5197B516F4D7}" srcOrd="0" destOrd="0" presId="urn:microsoft.com/office/officeart/2008/layout/AlternatingHexagons"/>
    <dgm:cxn modelId="{6E55BD3F-3A93-4200-BD09-0628F39BA5A1}" srcId="{D35D95BD-21A8-4CB6-9111-21A588CF7F38}" destId="{FC1D5760-0028-44E6-90B2-79DD8996E0E2}" srcOrd="0" destOrd="0" parTransId="{5F180C59-AFE1-4049-B365-0825024D244B}" sibTransId="{AC712166-5451-4B9F-A0BF-F367A88790FE}"/>
    <dgm:cxn modelId="{1D95D633-B5A7-407F-9CAE-B4631F2E596E}" type="presParOf" srcId="{F2ED587F-EED0-4271-BA2E-4E4DBFE0D829}" destId="{16630230-6813-40EE-8E5F-ACCCE6D9B3C6}" srcOrd="0" destOrd="0" presId="urn:microsoft.com/office/officeart/2008/layout/AlternatingHexagons"/>
    <dgm:cxn modelId="{2F4BA1E5-BD19-4499-B47B-2E5B26C5B506}" type="presParOf" srcId="{16630230-6813-40EE-8E5F-ACCCE6D9B3C6}" destId="{FA9D6180-B1A4-4EC1-BFC1-C2C6461DDAC7}" srcOrd="0" destOrd="0" presId="urn:microsoft.com/office/officeart/2008/layout/AlternatingHexagons"/>
    <dgm:cxn modelId="{50DAFA5E-1201-450A-971A-0C5B67D0BF7F}" type="presParOf" srcId="{16630230-6813-40EE-8E5F-ACCCE6D9B3C6}" destId="{719D1D46-E245-40C8-BFA4-A01D71115B6A}" srcOrd="1" destOrd="0" presId="urn:microsoft.com/office/officeart/2008/layout/AlternatingHexagons"/>
    <dgm:cxn modelId="{DA76B872-8C59-47F9-9B9F-873F24B51F08}" type="presParOf" srcId="{16630230-6813-40EE-8E5F-ACCCE6D9B3C6}" destId="{F22C5091-5D7C-4778-B2FD-09810C2C4065}" srcOrd="2" destOrd="0" presId="urn:microsoft.com/office/officeart/2008/layout/AlternatingHexagons"/>
    <dgm:cxn modelId="{FA975F45-E2FC-4F70-A170-55BF2CC9BE22}" type="presParOf" srcId="{16630230-6813-40EE-8E5F-ACCCE6D9B3C6}" destId="{9236B253-203F-4A37-AC25-8E124E5086C9}" srcOrd="3" destOrd="0" presId="urn:microsoft.com/office/officeart/2008/layout/AlternatingHexagons"/>
    <dgm:cxn modelId="{454E6B9A-E21D-4288-B9C4-E9E6AA0170A0}" type="presParOf" srcId="{16630230-6813-40EE-8E5F-ACCCE6D9B3C6}" destId="{73801F9F-538D-46A8-826D-7438F18BC6CB}" srcOrd="4" destOrd="0" presId="urn:microsoft.com/office/officeart/2008/layout/AlternatingHexagons"/>
    <dgm:cxn modelId="{D8F8F640-C5C9-47A7-96AA-C3AF717464DD}" type="presParOf" srcId="{F2ED587F-EED0-4271-BA2E-4E4DBFE0D829}" destId="{80ADB813-655D-48E6-A539-EE871A505D7B}" srcOrd="1" destOrd="0" presId="urn:microsoft.com/office/officeart/2008/layout/AlternatingHexagons"/>
    <dgm:cxn modelId="{A1639E6B-EA20-4BF5-BB69-3CBA940FB235}" type="presParOf" srcId="{F2ED587F-EED0-4271-BA2E-4E4DBFE0D829}" destId="{471CA6C7-ECF8-4410-90E9-893477ED3786}" srcOrd="2" destOrd="0" presId="urn:microsoft.com/office/officeart/2008/layout/AlternatingHexagons"/>
    <dgm:cxn modelId="{40A8086D-0CCC-45C7-BBEE-083C43E38CA6}" type="presParOf" srcId="{471CA6C7-ECF8-4410-90E9-893477ED3786}" destId="{B1D492AD-1BCF-417C-A5AF-F98AED499864}" srcOrd="0" destOrd="0" presId="urn:microsoft.com/office/officeart/2008/layout/AlternatingHexagons"/>
    <dgm:cxn modelId="{13BC6208-2030-4968-94F9-88736B94C27D}" type="presParOf" srcId="{471CA6C7-ECF8-4410-90E9-893477ED3786}" destId="{95B15990-AEB3-4BBE-AE91-0D363B7614AD}" srcOrd="1" destOrd="0" presId="urn:microsoft.com/office/officeart/2008/layout/AlternatingHexagons"/>
    <dgm:cxn modelId="{8056C798-CDFC-4F74-92DA-021AE840AA8F}" type="presParOf" srcId="{471CA6C7-ECF8-4410-90E9-893477ED3786}" destId="{69EC94A7-F5AF-4B06-B6ED-D54B9BC9D015}" srcOrd="2" destOrd="0" presId="urn:microsoft.com/office/officeart/2008/layout/AlternatingHexagons"/>
    <dgm:cxn modelId="{0BC12C83-7BA3-4C38-904B-7D2AD31B4C4A}" type="presParOf" srcId="{471CA6C7-ECF8-4410-90E9-893477ED3786}" destId="{4231A6C0-1639-4A32-9E67-7F4AF33A0274}" srcOrd="3" destOrd="0" presId="urn:microsoft.com/office/officeart/2008/layout/AlternatingHexagons"/>
    <dgm:cxn modelId="{937FE92A-43DA-4779-AFAB-9F8F5601D2E0}" type="presParOf" srcId="{471CA6C7-ECF8-4410-90E9-893477ED3786}" destId="{5AEABEBD-79A3-440D-B25A-EA44E428A98B}" srcOrd="4" destOrd="0" presId="urn:microsoft.com/office/officeart/2008/layout/AlternatingHexagons"/>
    <dgm:cxn modelId="{D2E9ED44-5EA5-48A6-B33B-BB1B736ABB80}" type="presParOf" srcId="{F2ED587F-EED0-4271-BA2E-4E4DBFE0D829}" destId="{9133E147-A5A5-44FE-B29C-A465A969C5CA}" srcOrd="3" destOrd="0" presId="urn:microsoft.com/office/officeart/2008/layout/AlternatingHexagons"/>
    <dgm:cxn modelId="{FBC548E2-DB95-4633-88F2-2758EE02CBB0}" type="presParOf" srcId="{F2ED587F-EED0-4271-BA2E-4E4DBFE0D829}" destId="{7F63AB7B-CB7C-4E9B-85A6-FEE45845A9F3}" srcOrd="4" destOrd="0" presId="urn:microsoft.com/office/officeart/2008/layout/AlternatingHexagons"/>
    <dgm:cxn modelId="{F9A06F7D-59D4-4625-8DEF-CE93FEEB6F75}" type="presParOf" srcId="{7F63AB7B-CB7C-4E9B-85A6-FEE45845A9F3}" destId="{11884173-8D1B-4D1A-AE48-780DCB7BF403}" srcOrd="0" destOrd="0" presId="urn:microsoft.com/office/officeart/2008/layout/AlternatingHexagons"/>
    <dgm:cxn modelId="{95311CFB-7B0E-40AD-A22A-6D0DEE006F4E}" type="presParOf" srcId="{7F63AB7B-CB7C-4E9B-85A6-FEE45845A9F3}" destId="{7AE38FC3-B393-49E4-A715-AF04AC50E3BE}" srcOrd="1" destOrd="0" presId="urn:microsoft.com/office/officeart/2008/layout/AlternatingHexagons"/>
    <dgm:cxn modelId="{F258588A-73FE-4C47-81BD-F380980DE092}" type="presParOf" srcId="{7F63AB7B-CB7C-4E9B-85A6-FEE45845A9F3}" destId="{B43B73CD-E5E2-4912-BCD3-D2C0BF8AD52E}" srcOrd="2" destOrd="0" presId="urn:microsoft.com/office/officeart/2008/layout/AlternatingHexagons"/>
    <dgm:cxn modelId="{A9E5558D-A469-4727-B81B-BC7A82C0661E}" type="presParOf" srcId="{7F63AB7B-CB7C-4E9B-85A6-FEE45845A9F3}" destId="{B428F5D4-3BC7-441E-846E-5B6449D0AA89}" srcOrd="3" destOrd="0" presId="urn:microsoft.com/office/officeart/2008/layout/AlternatingHexagons"/>
    <dgm:cxn modelId="{FE06854D-C5D8-4F01-884D-F280E3505D4E}" type="presParOf" srcId="{7F63AB7B-CB7C-4E9B-85A6-FEE45845A9F3}" destId="{8A5886E0-BB41-4786-8A99-9B9002893FFD}" srcOrd="4" destOrd="0" presId="urn:microsoft.com/office/officeart/2008/layout/AlternatingHexagons"/>
    <dgm:cxn modelId="{6585D42E-4777-45E4-938A-E5B01282007F}" type="presParOf" srcId="{F2ED587F-EED0-4271-BA2E-4E4DBFE0D829}" destId="{2EE9BA9D-EB61-400C-8F53-C6BF50B58FC0}" srcOrd="5" destOrd="0" presId="urn:microsoft.com/office/officeart/2008/layout/AlternatingHexagons"/>
    <dgm:cxn modelId="{9A1FCF03-2974-4A6B-B8F9-BE11E6C23220}" type="presParOf" srcId="{F2ED587F-EED0-4271-BA2E-4E4DBFE0D829}" destId="{00DC5403-4ACD-4756-A6E9-4B5BE725AED1}" srcOrd="6" destOrd="0" presId="urn:microsoft.com/office/officeart/2008/layout/AlternatingHexagons"/>
    <dgm:cxn modelId="{83E646CD-3AA0-4BBF-B467-656BB605038D}" type="presParOf" srcId="{00DC5403-4ACD-4756-A6E9-4B5BE725AED1}" destId="{70554517-69BB-4BCB-9944-5D8BC7FA15F7}" srcOrd="0" destOrd="0" presId="urn:microsoft.com/office/officeart/2008/layout/AlternatingHexagons"/>
    <dgm:cxn modelId="{12324E5D-DF7A-4EBE-8060-ABC64F790732}" type="presParOf" srcId="{00DC5403-4ACD-4756-A6E9-4B5BE725AED1}" destId="{E6D9F36C-7132-44B7-A17C-40BD4C3453CE}" srcOrd="1" destOrd="0" presId="urn:microsoft.com/office/officeart/2008/layout/AlternatingHexagons"/>
    <dgm:cxn modelId="{205A6424-E0FF-4E55-B1DF-68D95104352D}" type="presParOf" srcId="{00DC5403-4ACD-4756-A6E9-4B5BE725AED1}" destId="{67592030-A029-4F27-A9DA-336F4C0E68C9}" srcOrd="2" destOrd="0" presId="urn:microsoft.com/office/officeart/2008/layout/AlternatingHexagons"/>
    <dgm:cxn modelId="{D4CDCC19-DC7D-4A7D-B76A-72E997F45C07}" type="presParOf" srcId="{00DC5403-4ACD-4756-A6E9-4B5BE725AED1}" destId="{B7F50926-779A-4A26-9508-00D0F9433FEB}" srcOrd="3" destOrd="0" presId="urn:microsoft.com/office/officeart/2008/layout/AlternatingHexagons"/>
    <dgm:cxn modelId="{B936998C-61E9-4F93-8729-DC765406CE1F}" type="presParOf" srcId="{00DC5403-4ACD-4756-A6E9-4B5BE725AED1}" destId="{6F63CBB3-B444-48EC-B2F5-5197B516F4D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D6180-B1A4-4EC1-BFC1-C2C6461DDAC7}">
      <dsp:nvSpPr>
        <dsp:cNvPr id="0" name=""/>
        <dsp:cNvSpPr/>
      </dsp:nvSpPr>
      <dsp:spPr>
        <a:xfrm rot="5400000">
          <a:off x="1553224" y="794602"/>
          <a:ext cx="1020113" cy="88749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757833" y="887263"/>
        <a:ext cx="610894" cy="702177"/>
      </dsp:txXfrm>
    </dsp:sp>
    <dsp:sp modelId="{719D1D46-E245-40C8-BFA4-A01D71115B6A}">
      <dsp:nvSpPr>
        <dsp:cNvPr id="0" name=""/>
        <dsp:cNvSpPr/>
      </dsp:nvSpPr>
      <dsp:spPr>
        <a:xfrm>
          <a:off x="2533961" y="932317"/>
          <a:ext cx="1138446" cy="6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01F9F-538D-46A8-826D-7438F18BC6CB}">
      <dsp:nvSpPr>
        <dsp:cNvPr id="0" name=""/>
        <dsp:cNvSpPr/>
      </dsp:nvSpPr>
      <dsp:spPr>
        <a:xfrm rot="5400000">
          <a:off x="594726" y="794602"/>
          <a:ext cx="1020113" cy="88749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799335" y="887263"/>
        <a:ext cx="610894" cy="702177"/>
      </dsp:txXfrm>
    </dsp:sp>
    <dsp:sp modelId="{B1D492AD-1BCF-417C-A5AF-F98AED499864}">
      <dsp:nvSpPr>
        <dsp:cNvPr id="0" name=""/>
        <dsp:cNvSpPr/>
      </dsp:nvSpPr>
      <dsp:spPr>
        <a:xfrm rot="5400000">
          <a:off x="1072139" y="1660474"/>
          <a:ext cx="1020113" cy="88749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276748" y="1753135"/>
        <a:ext cx="610894" cy="702177"/>
      </dsp:txXfrm>
    </dsp:sp>
    <dsp:sp modelId="{95B15990-AEB3-4BBE-AE91-0D363B7614AD}">
      <dsp:nvSpPr>
        <dsp:cNvPr id="0" name=""/>
        <dsp:cNvSpPr/>
      </dsp:nvSpPr>
      <dsp:spPr>
        <a:xfrm>
          <a:off x="0" y="1798189"/>
          <a:ext cx="1101722" cy="6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ABEBD-79A3-440D-B25A-EA44E428A98B}">
      <dsp:nvSpPr>
        <dsp:cNvPr id="0" name=""/>
        <dsp:cNvSpPr/>
      </dsp:nvSpPr>
      <dsp:spPr>
        <a:xfrm rot="5400000">
          <a:off x="2030637" y="1660474"/>
          <a:ext cx="1020113" cy="88749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235246" y="1753135"/>
        <a:ext cx="610894" cy="702177"/>
      </dsp:txXfrm>
    </dsp:sp>
    <dsp:sp modelId="{11884173-8D1B-4D1A-AE48-780DCB7BF403}">
      <dsp:nvSpPr>
        <dsp:cNvPr id="0" name=""/>
        <dsp:cNvSpPr/>
      </dsp:nvSpPr>
      <dsp:spPr>
        <a:xfrm rot="5400000">
          <a:off x="1553224" y="2526346"/>
          <a:ext cx="1020113" cy="88749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757833" y="2619007"/>
        <a:ext cx="610894" cy="702177"/>
      </dsp:txXfrm>
    </dsp:sp>
    <dsp:sp modelId="{7AE38FC3-B393-49E4-A715-AF04AC50E3BE}">
      <dsp:nvSpPr>
        <dsp:cNvPr id="0" name=""/>
        <dsp:cNvSpPr/>
      </dsp:nvSpPr>
      <dsp:spPr>
        <a:xfrm>
          <a:off x="2533961" y="2664062"/>
          <a:ext cx="1138446" cy="6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886E0-BB41-4786-8A99-9B9002893FFD}">
      <dsp:nvSpPr>
        <dsp:cNvPr id="0" name=""/>
        <dsp:cNvSpPr/>
      </dsp:nvSpPr>
      <dsp:spPr>
        <a:xfrm rot="5400000">
          <a:off x="594726" y="2526346"/>
          <a:ext cx="1020113" cy="88749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799335" y="2619007"/>
        <a:ext cx="610894" cy="702177"/>
      </dsp:txXfrm>
    </dsp:sp>
    <dsp:sp modelId="{70554517-69BB-4BCB-9944-5D8BC7FA15F7}">
      <dsp:nvSpPr>
        <dsp:cNvPr id="0" name=""/>
        <dsp:cNvSpPr/>
      </dsp:nvSpPr>
      <dsp:spPr>
        <a:xfrm rot="5400000">
          <a:off x="1072139" y="3392218"/>
          <a:ext cx="1020113" cy="88749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276748" y="3484879"/>
        <a:ext cx="610894" cy="702177"/>
      </dsp:txXfrm>
    </dsp:sp>
    <dsp:sp modelId="{E6D9F36C-7132-44B7-A17C-40BD4C3453CE}">
      <dsp:nvSpPr>
        <dsp:cNvPr id="0" name=""/>
        <dsp:cNvSpPr/>
      </dsp:nvSpPr>
      <dsp:spPr>
        <a:xfrm>
          <a:off x="0" y="3529934"/>
          <a:ext cx="1101722" cy="6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3CBB3-B444-48EC-B2F5-5197B516F4D7}">
      <dsp:nvSpPr>
        <dsp:cNvPr id="0" name=""/>
        <dsp:cNvSpPr/>
      </dsp:nvSpPr>
      <dsp:spPr>
        <a:xfrm rot="5400000">
          <a:off x="2030637" y="3392218"/>
          <a:ext cx="1020113" cy="88749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235246" y="3484879"/>
        <a:ext cx="610894" cy="702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D2AB9-1EB8-4F77-A56A-207348576FCC}" type="datetimeFigureOut">
              <a:rPr lang="ru-RU" smtClean="0"/>
              <a:pPr/>
              <a:t>24.06.14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E3A7B-C89A-4ECE-A01D-5BEA0617C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0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Обновление содержания и повышение качеств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3A7B-C89A-4ECE-A01D-5BEA0617CA9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о статусе концепции  </a:t>
            </a:r>
          </a:p>
          <a:p>
            <a:r>
              <a:rPr lang="ru-RU" dirty="0" smtClean="0"/>
              <a:t>ГЧП</a:t>
            </a:r>
          </a:p>
          <a:p>
            <a:r>
              <a:rPr lang="ru-RU" dirty="0" smtClean="0"/>
              <a:t>анимация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3A7B-C89A-4ECE-A01D-5BEA0617CA9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Реализация</a:t>
            </a:r>
            <a:r>
              <a:rPr lang="ru-RU" baseline="0" dirty="0" smtClean="0"/>
              <a:t> в существующей системе координат и традиционными средствами приведет и уже приводит к следующим рискам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3A7B-C89A-4ECE-A01D-5BEA0617CA9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6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Невозможность переноса Риск усиления администрирования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тонкие механизмы регулирования сохраняющие свободу и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неформальность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3A7B-C89A-4ECE-A01D-5BEA0617CA9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3A7B-C89A-4ECE-A01D-5BEA0617CA9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84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3A7B-C89A-4ECE-A01D-5BEA0617CA9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8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3A7B-C89A-4ECE-A01D-5BEA0617CA9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84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3A7B-C89A-4ECE-A01D-5BEA0617CA9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3A7B-C89A-4ECE-A01D-5BEA0617CA9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3A7B-C89A-4ECE-A01D-5BEA0617CA9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C451F31-5662-40E5-85EF-660B2C02E6ED}" type="datetimeFigureOut">
              <a:rPr lang="ru-RU" smtClean="0"/>
              <a:pPr/>
              <a:t>24.06.14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279E54-EF07-4AC9-AB67-1C85A3ABB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1F31-5662-40E5-85EF-660B2C02E6ED}" type="datetimeFigureOut">
              <a:rPr lang="ru-RU" smtClean="0"/>
              <a:pPr/>
              <a:t>24.06.14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9E54-EF07-4AC9-AB67-1C85A3ABB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1F31-5662-40E5-85EF-660B2C02E6ED}" type="datetimeFigureOut">
              <a:rPr lang="ru-RU" smtClean="0"/>
              <a:pPr/>
              <a:t>24.06.14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9E54-EF07-4AC9-AB67-1C85A3ABB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451F31-5662-40E5-85EF-660B2C02E6ED}" type="datetimeFigureOut">
              <a:rPr lang="ru-RU" smtClean="0"/>
              <a:pPr/>
              <a:t>24.06.14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279E54-EF07-4AC9-AB67-1C85A3ABB5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C451F31-5662-40E5-85EF-660B2C02E6ED}" type="datetimeFigureOut">
              <a:rPr lang="ru-RU" smtClean="0"/>
              <a:pPr/>
              <a:t>24.06.14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279E54-EF07-4AC9-AB67-1C85A3ABB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1F31-5662-40E5-85EF-660B2C02E6ED}" type="datetimeFigureOut">
              <a:rPr lang="ru-RU" smtClean="0"/>
              <a:pPr/>
              <a:t>24.06.14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9E54-EF07-4AC9-AB67-1C85A3ABB5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1F31-5662-40E5-85EF-660B2C02E6ED}" type="datetimeFigureOut">
              <a:rPr lang="ru-RU" smtClean="0"/>
              <a:pPr/>
              <a:t>24.06.14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9E54-EF07-4AC9-AB67-1C85A3ABB5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451F31-5662-40E5-85EF-660B2C02E6ED}" type="datetimeFigureOut">
              <a:rPr lang="ru-RU" smtClean="0"/>
              <a:pPr/>
              <a:t>24.06.14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279E54-EF07-4AC9-AB67-1C85A3ABB5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1F31-5662-40E5-85EF-660B2C02E6ED}" type="datetimeFigureOut">
              <a:rPr lang="ru-RU" smtClean="0"/>
              <a:pPr/>
              <a:t>24.06.14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9E54-EF07-4AC9-AB67-1C85A3ABB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451F31-5662-40E5-85EF-660B2C02E6ED}" type="datetimeFigureOut">
              <a:rPr lang="ru-RU" smtClean="0"/>
              <a:pPr/>
              <a:t>24.06.14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279E54-EF07-4AC9-AB67-1C85A3ABB5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451F31-5662-40E5-85EF-660B2C02E6ED}" type="datetimeFigureOut">
              <a:rPr lang="ru-RU" smtClean="0"/>
              <a:pPr/>
              <a:t>24.06.14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279E54-EF07-4AC9-AB67-1C85A3ABB5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451F31-5662-40E5-85EF-660B2C02E6ED}" type="datetimeFigureOut">
              <a:rPr lang="ru-RU" smtClean="0"/>
              <a:pPr/>
              <a:t>24.06.14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279E54-EF07-4AC9-AB67-1C85A3ABB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420888"/>
            <a:ext cx="6172200" cy="25976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Основные положения концепции  развития дополнительного образования детей в российской федерации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301208"/>
            <a:ext cx="6172200" cy="107371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08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Принципы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r>
              <a:rPr lang="ru-RU" sz="7200" dirty="0" smtClean="0">
                <a:latin typeface="Helvetica CY"/>
                <a:cs typeface="Helvetica CY"/>
              </a:rPr>
              <a:t>принцип </a:t>
            </a:r>
            <a:r>
              <a:rPr lang="ru-RU" sz="7200" dirty="0">
                <a:latin typeface="Helvetica CY"/>
                <a:cs typeface="Helvetica CY"/>
              </a:rPr>
              <a:t>общественно-государственного партнерства в целях мотивирования различных организаций, осуществляющих образовательную деятельность, научных организаций, организаций культуры, спорта, здравоохранения и бизнеса как потенциальных ресурсов расширения экологии детства на предоставление возможностей в этих организациях реализации дополнительного образования детей, подростков и молодежи (библиотеки, музеи, театры, выставки, дома культуры, клубы, детские больницы, научно-исследовательские институты, университеты, торговые и промышленные комплексы).</a:t>
            </a:r>
          </a:p>
          <a:p>
            <a:pPr lvl="0"/>
            <a:r>
              <a:rPr lang="ru-RU" sz="7200" dirty="0">
                <a:latin typeface="Helvetica CY"/>
                <a:cs typeface="Helvetica CY"/>
              </a:rPr>
              <a:t>принцип </a:t>
            </a:r>
            <a:r>
              <a:rPr lang="ru-RU" sz="7200" dirty="0" err="1">
                <a:latin typeface="Helvetica CY"/>
                <a:cs typeface="Helvetica CY"/>
              </a:rPr>
              <a:t>программоориентированности</a:t>
            </a:r>
            <a:r>
              <a:rPr lang="ru-RU" sz="7200" dirty="0">
                <a:latin typeface="Helvetica CY"/>
                <a:cs typeface="Helvetica CY"/>
              </a:rPr>
              <a:t>, в рамках которого базовым элементом системы дополнительного образования, в </a:t>
            </a:r>
            <a:r>
              <a:rPr lang="ru-RU" sz="7200" dirty="0" err="1">
                <a:latin typeface="Helvetica CY"/>
                <a:cs typeface="Helvetica CY"/>
              </a:rPr>
              <a:t>т.ч</a:t>
            </a:r>
            <a:r>
              <a:rPr lang="ru-RU" sz="7200" dirty="0">
                <a:latin typeface="Helvetica CY"/>
                <a:cs typeface="Helvetica CY"/>
              </a:rPr>
              <a:t>. в системе финансирования, рассматривается образовательная программа, а не организация.</a:t>
            </a:r>
          </a:p>
          <a:p>
            <a:pPr algn="just"/>
            <a:endParaRPr lang="ru-RU" sz="7200" dirty="0" smtClean="0">
              <a:latin typeface="Helvetica CY"/>
              <a:cs typeface="Helvetica CY"/>
            </a:endParaRPr>
          </a:p>
        </p:txBody>
      </p:sp>
    </p:spTree>
    <p:extLst>
      <p:ext uri="{BB962C8B-B14F-4D97-AF65-F5344CB8AC3E}">
        <p14:creationId xmlns:p14="http://schemas.microsoft.com/office/powerpoint/2010/main" val="304979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931224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>
                <a:solidFill>
                  <a:schemeClr val="tx1"/>
                </a:solidFill>
              </a:rPr>
              <a:t>Ключевые решения: </a:t>
            </a:r>
            <a:r>
              <a:rPr lang="ru-RU" sz="2800" b="1" dirty="0" smtClean="0">
                <a:solidFill>
                  <a:srgbClr val="FF0000"/>
                </a:solidFill>
              </a:rPr>
              <a:t>новое содержание ДО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859216" cy="5061176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latin typeface="Calibri"/>
                <a:cs typeface="Calibri"/>
              </a:rPr>
              <a:t>Разработка концепции обновления содержания дополнительного образования </a:t>
            </a:r>
            <a:r>
              <a:rPr lang="ru-RU" sz="2200" dirty="0" smtClean="0">
                <a:latin typeface="Calibri"/>
                <a:cs typeface="Calibri"/>
              </a:rPr>
              <a:t>детей </a:t>
            </a:r>
            <a:endParaRPr lang="ru-RU" sz="2200" dirty="0">
              <a:latin typeface="Calibri"/>
              <a:cs typeface="Calibri"/>
            </a:endParaRPr>
          </a:p>
          <a:p>
            <a:pPr algn="just"/>
            <a:r>
              <a:rPr lang="ru-RU" sz="2200" dirty="0" smtClean="0">
                <a:latin typeface="Calibri"/>
                <a:cs typeface="Calibri"/>
              </a:rPr>
              <a:t>Формирование банка инновационных программ и лучших практик</a:t>
            </a:r>
          </a:p>
          <a:p>
            <a:pPr algn="just"/>
            <a:r>
              <a:rPr lang="ru-RU" sz="2200" dirty="0" smtClean="0">
                <a:latin typeface="Calibri"/>
                <a:cs typeface="Calibri"/>
              </a:rPr>
              <a:t>Поддержка новых направлений ДО: робототехника,  анимация,  дизайн и др..  </a:t>
            </a:r>
            <a:endParaRPr lang="ru-RU" sz="2200" dirty="0">
              <a:latin typeface="Calibri"/>
              <a:cs typeface="Calibri"/>
            </a:endParaRPr>
          </a:p>
          <a:p>
            <a:pPr algn="just"/>
            <a:r>
              <a:rPr lang="ru-RU" sz="2200" dirty="0" smtClean="0">
                <a:latin typeface="Calibri"/>
                <a:cs typeface="Calibri"/>
              </a:rPr>
              <a:t>Внедрение </a:t>
            </a:r>
            <a:r>
              <a:rPr lang="ru-RU" sz="2200" dirty="0">
                <a:latin typeface="Calibri"/>
                <a:cs typeface="Calibri"/>
              </a:rPr>
              <a:t>современных  программ </a:t>
            </a:r>
            <a:r>
              <a:rPr lang="ru-RU" sz="2200" dirty="0" smtClean="0">
                <a:latin typeface="Calibri"/>
                <a:cs typeface="Calibri"/>
              </a:rPr>
              <a:t>профессионального самоопределения:   образовательные производства,  массовый </a:t>
            </a:r>
            <a:r>
              <a:rPr lang="ru-RU" sz="2200" dirty="0" err="1" smtClean="0">
                <a:latin typeface="Calibri"/>
                <a:cs typeface="Calibri"/>
              </a:rPr>
              <a:t>компетентностный</a:t>
            </a:r>
            <a:r>
              <a:rPr lang="ru-RU" sz="2200" dirty="0" smtClean="0">
                <a:latin typeface="Calibri"/>
                <a:cs typeface="Calibri"/>
              </a:rPr>
              <a:t> тренинг и др.</a:t>
            </a:r>
          </a:p>
          <a:p>
            <a:pPr algn="just"/>
            <a:r>
              <a:rPr lang="ru-RU" sz="2200" dirty="0" smtClean="0">
                <a:latin typeface="Calibri"/>
                <a:cs typeface="Calibri"/>
              </a:rPr>
              <a:t>Усиление </a:t>
            </a:r>
            <a:r>
              <a:rPr lang="ru-RU" sz="2200" dirty="0">
                <a:latin typeface="Calibri"/>
                <a:cs typeface="Calibri"/>
              </a:rPr>
              <a:t>образовательного характера программ каникулярного отдыха детей и подростков</a:t>
            </a:r>
            <a:r>
              <a:rPr lang="ru-RU" sz="2200" dirty="0" smtClean="0">
                <a:latin typeface="Calibri"/>
                <a:cs typeface="Calibri"/>
              </a:rPr>
              <a:t>.</a:t>
            </a:r>
          </a:p>
          <a:p>
            <a:pPr algn="just"/>
            <a:r>
              <a:rPr lang="ru-RU" sz="2200" dirty="0">
                <a:latin typeface="Calibri"/>
                <a:cs typeface="Calibri"/>
              </a:rPr>
              <a:t>Создание современных моделей, реализующих воспитательный потенциал ДО </a:t>
            </a:r>
          </a:p>
          <a:p>
            <a:pPr algn="just"/>
            <a:r>
              <a:rPr lang="ru-RU" sz="2200" dirty="0" smtClean="0">
                <a:latin typeface="Calibri"/>
                <a:cs typeface="Calibri"/>
              </a:rPr>
              <a:t>Внедрение инклюзивных программ ДО </a:t>
            </a:r>
          </a:p>
        </p:txBody>
      </p:sp>
    </p:spTree>
    <p:extLst>
      <p:ext uri="{BB962C8B-B14F-4D97-AF65-F5344CB8AC3E}">
        <p14:creationId xmlns:p14="http://schemas.microsoft.com/office/powerpoint/2010/main" val="273930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Ключевые решения: </a:t>
            </a:r>
            <a:r>
              <a:rPr lang="ru-RU" sz="2800" b="1" dirty="0" smtClean="0">
                <a:solidFill>
                  <a:srgbClr val="FF0000"/>
                </a:solidFill>
              </a:rPr>
              <a:t>Семьи с детьми (потребители услуг)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Calibri"/>
                <a:cs typeface="Calibri"/>
              </a:rPr>
              <a:t>Персонифицированное финансирование программ </a:t>
            </a:r>
            <a:r>
              <a:rPr lang="ru-RU" dirty="0" smtClean="0">
                <a:latin typeface="Calibri"/>
                <a:cs typeface="Calibri"/>
              </a:rPr>
              <a:t>ДО </a:t>
            </a:r>
            <a:endParaRPr lang="ru-RU" dirty="0">
              <a:latin typeface="Calibri"/>
              <a:cs typeface="Calibri"/>
            </a:endParaRPr>
          </a:p>
          <a:p>
            <a:pPr algn="just"/>
            <a:r>
              <a:rPr lang="ru-RU" dirty="0" smtClean="0">
                <a:latin typeface="Calibri"/>
                <a:cs typeface="Calibri"/>
              </a:rPr>
              <a:t>Поддержка </a:t>
            </a:r>
            <a:r>
              <a:rPr lang="ru-RU" dirty="0">
                <a:latin typeface="Calibri"/>
                <a:cs typeface="Calibri"/>
              </a:rPr>
              <a:t>в выборе программ, построении индивидуальных образовательных траекторий (сайты-навигаторы, </a:t>
            </a:r>
            <a:r>
              <a:rPr lang="ru-RU" dirty="0" err="1">
                <a:latin typeface="Calibri"/>
                <a:cs typeface="Calibri"/>
              </a:rPr>
              <a:t>тьюторы</a:t>
            </a:r>
            <a:r>
              <a:rPr lang="ru-RU" dirty="0">
                <a:latin typeface="Calibri"/>
                <a:cs typeface="Calibri"/>
              </a:rPr>
              <a:t> и др.)  </a:t>
            </a:r>
          </a:p>
          <a:p>
            <a:pPr lvl="0" algn="just"/>
            <a:r>
              <a:rPr lang="ru-RU" altLang="ru-RU" dirty="0" smtClean="0">
                <a:latin typeface="Calibri"/>
                <a:cs typeface="Calibri"/>
              </a:rPr>
              <a:t>Механизмы вовлечения детей из неблагополучных семей</a:t>
            </a:r>
            <a:endParaRPr lang="ru-RU" dirty="0" smtClean="0">
              <a:latin typeface="Calibri"/>
              <a:cs typeface="Calibri"/>
            </a:endParaRPr>
          </a:p>
          <a:p>
            <a:pPr algn="just"/>
            <a:r>
              <a:rPr lang="ru-RU" dirty="0" smtClean="0">
                <a:latin typeface="Calibri"/>
                <a:cs typeface="Calibri"/>
              </a:rPr>
              <a:t>Учет времени занятости и достижений </a:t>
            </a:r>
            <a:r>
              <a:rPr lang="ru-RU" dirty="0">
                <a:latin typeface="Calibri"/>
                <a:cs typeface="Calibri"/>
              </a:rPr>
              <a:t>детей в программах </a:t>
            </a:r>
            <a:r>
              <a:rPr lang="ru-RU" dirty="0" smtClean="0">
                <a:latin typeface="Calibri"/>
                <a:cs typeface="Calibri"/>
              </a:rPr>
              <a:t>ДО</a:t>
            </a:r>
            <a:endParaRPr lang="ru-RU" dirty="0">
              <a:latin typeface="Calibri"/>
              <a:cs typeface="Calibri"/>
            </a:endParaRPr>
          </a:p>
          <a:p>
            <a:pPr marL="617220" indent="-342900" algn="just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4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Ключевые решения: </a:t>
            </a:r>
            <a:r>
              <a:rPr lang="ru-RU" sz="2800" b="1" dirty="0" smtClean="0">
                <a:solidFill>
                  <a:srgbClr val="FF0000"/>
                </a:solidFill>
              </a:rPr>
              <a:t>Бюджетный сектор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Calibri"/>
                <a:cs typeface="Calibri"/>
              </a:rPr>
              <a:t>Введение </a:t>
            </a:r>
            <a:r>
              <a:rPr lang="ru-RU" dirty="0">
                <a:latin typeface="Calibri"/>
                <a:cs typeface="Calibri"/>
              </a:rPr>
              <a:t>электронных систем учета </a:t>
            </a:r>
            <a:r>
              <a:rPr lang="ru-RU" dirty="0" smtClean="0">
                <a:latin typeface="Calibri"/>
                <a:cs typeface="Calibri"/>
              </a:rPr>
              <a:t>вовлеченности детей </a:t>
            </a:r>
            <a:r>
              <a:rPr lang="ru-RU" dirty="0">
                <a:latin typeface="Calibri"/>
                <a:cs typeface="Calibri"/>
              </a:rPr>
              <a:t>в системе </a:t>
            </a:r>
            <a:r>
              <a:rPr lang="ru-RU" dirty="0" smtClean="0">
                <a:latin typeface="Calibri"/>
                <a:cs typeface="Calibri"/>
              </a:rPr>
              <a:t>ДО</a:t>
            </a:r>
          </a:p>
          <a:p>
            <a:pPr algn="just"/>
            <a:r>
              <a:rPr lang="ru-RU" dirty="0" smtClean="0">
                <a:latin typeface="Calibri"/>
                <a:cs typeface="Calibri"/>
              </a:rPr>
              <a:t>Внедрение  методики определения численности обучающихся, финансируемых за счет бюджетных средств по предпрофессиональным и общеразвивающим программам в музыкальных школах, школах искусств и спортивных школах Государственное (муниципальное) задание </a:t>
            </a:r>
            <a:r>
              <a:rPr lang="ru-RU" dirty="0">
                <a:latin typeface="Calibri"/>
                <a:cs typeface="Calibri"/>
              </a:rPr>
              <a:t>как </a:t>
            </a:r>
            <a:r>
              <a:rPr lang="ru-RU" dirty="0" smtClean="0">
                <a:latin typeface="Calibri"/>
                <a:cs typeface="Calibri"/>
              </a:rPr>
              <a:t>инструмент </a:t>
            </a:r>
            <a:r>
              <a:rPr lang="ru-RU" dirty="0">
                <a:latin typeface="Calibri"/>
                <a:cs typeface="Calibri"/>
              </a:rPr>
              <a:t>стимулирования </a:t>
            </a:r>
            <a:r>
              <a:rPr lang="ru-RU" dirty="0" smtClean="0">
                <a:latin typeface="Calibri"/>
                <a:cs typeface="Calibri"/>
              </a:rPr>
              <a:t>качества и </a:t>
            </a:r>
            <a:r>
              <a:rPr lang="ru-RU" dirty="0">
                <a:latin typeface="Calibri"/>
                <a:cs typeface="Calibri"/>
              </a:rPr>
              <a:t>обновления содержания </a:t>
            </a:r>
            <a:r>
              <a:rPr lang="ru-RU" dirty="0" smtClean="0">
                <a:latin typeface="Calibri"/>
                <a:cs typeface="Calibri"/>
              </a:rPr>
              <a:t>программ</a:t>
            </a:r>
          </a:p>
          <a:p>
            <a:pPr algn="just"/>
            <a:r>
              <a:rPr lang="ru-RU" dirty="0" smtClean="0">
                <a:latin typeface="Calibri"/>
                <a:cs typeface="Calibri"/>
              </a:rPr>
              <a:t>Выделение в муниципальном задании самостоятельного раздела  на реализацию программ ДО в общеобразовательных организациях</a:t>
            </a:r>
          </a:p>
          <a:p>
            <a:pPr algn="just"/>
            <a:r>
              <a:rPr lang="ru-RU" dirty="0" smtClean="0">
                <a:latin typeface="Calibri"/>
                <a:cs typeface="Calibri"/>
              </a:rPr>
              <a:t>Интеграция дополнительного и общего образования</a:t>
            </a:r>
          </a:p>
          <a:p>
            <a:pPr marL="0" indent="0" algn="just">
              <a:buNone/>
            </a:pPr>
            <a:endParaRPr lang="ru-RU" dirty="0">
              <a:latin typeface="Calibri"/>
              <a:cs typeface="Calibri"/>
            </a:endParaRPr>
          </a:p>
          <a:p>
            <a:endParaRPr lang="ru-RU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0292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151216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Ключевые </a:t>
            </a:r>
            <a:r>
              <a:rPr lang="ru-RU" sz="2800" b="1" dirty="0">
                <a:solidFill>
                  <a:schemeClr val="tx1"/>
                </a:solidFill>
              </a:rPr>
              <a:t>решения: </a:t>
            </a:r>
            <a:r>
              <a:rPr lang="ru-RU" sz="2800" b="1" dirty="0" smtClean="0">
                <a:solidFill>
                  <a:srgbClr val="FF0000"/>
                </a:solidFill>
              </a:rPr>
              <a:t>Негосударственный сектор </a:t>
            </a:r>
            <a:r>
              <a:rPr lang="ru-RU" sz="2800" b="1" dirty="0">
                <a:solidFill>
                  <a:srgbClr val="FF0000"/>
                </a:solidFill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</a:rPr>
              <a:t>ГЧП</a:t>
            </a: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pPr marL="617220" indent="-342900" algn="just"/>
            <a:r>
              <a:rPr lang="ru-RU" dirty="0" smtClean="0">
                <a:latin typeface="Calibri"/>
                <a:cs typeface="Calibri"/>
              </a:rPr>
              <a:t>Упрощение лицензирования</a:t>
            </a:r>
          </a:p>
          <a:p>
            <a:pPr marL="617220" indent="-342900" algn="just"/>
            <a:r>
              <a:rPr kumimoji="1" lang="ru-RU" dirty="0">
                <a:latin typeface="Calibri"/>
                <a:cs typeface="Calibri"/>
              </a:rPr>
              <a:t>К</a:t>
            </a:r>
            <a:r>
              <a:rPr kumimoji="1" lang="ru-RU" dirty="0" smtClean="0">
                <a:latin typeface="Calibri"/>
                <a:cs typeface="Calibri"/>
              </a:rPr>
              <a:t>онкурентный </a:t>
            </a:r>
            <a:r>
              <a:rPr kumimoji="1" lang="ru-RU" dirty="0">
                <a:latin typeface="Calibri"/>
                <a:cs typeface="Calibri"/>
              </a:rPr>
              <a:t>доступ к бюджетным </a:t>
            </a:r>
            <a:r>
              <a:rPr kumimoji="1" lang="ru-RU" dirty="0" smtClean="0">
                <a:latin typeface="Calibri"/>
                <a:cs typeface="Calibri"/>
              </a:rPr>
              <a:t>средствам</a:t>
            </a:r>
            <a:endParaRPr lang="ru-RU" dirty="0">
              <a:latin typeface="Calibri"/>
              <a:cs typeface="Calibri"/>
            </a:endParaRPr>
          </a:p>
          <a:p>
            <a:pPr marL="617220" indent="-342900" algn="just"/>
            <a:r>
              <a:rPr lang="ru-RU" dirty="0" smtClean="0">
                <a:latin typeface="Calibri"/>
                <a:cs typeface="Calibri"/>
              </a:rPr>
              <a:t>Льготы </a:t>
            </a:r>
            <a:r>
              <a:rPr kumimoji="1" lang="ru-RU" dirty="0">
                <a:latin typeface="Calibri"/>
                <a:cs typeface="Calibri"/>
              </a:rPr>
              <a:t>на </a:t>
            </a:r>
            <a:r>
              <a:rPr kumimoji="1" lang="ru-RU" dirty="0" smtClean="0">
                <a:latin typeface="Calibri"/>
                <a:cs typeface="Calibri"/>
              </a:rPr>
              <a:t>аренду </a:t>
            </a:r>
            <a:endParaRPr lang="ru-RU" dirty="0" smtClean="0">
              <a:latin typeface="Calibri"/>
              <a:cs typeface="Calibri"/>
            </a:endParaRPr>
          </a:p>
          <a:p>
            <a:pPr marL="617220" indent="-342900" algn="just"/>
            <a:r>
              <a:rPr kumimoji="1" lang="ru-RU" dirty="0" smtClean="0">
                <a:latin typeface="Calibri"/>
                <a:cs typeface="Calibri"/>
              </a:rPr>
              <a:t>Государственные гарантии по кредитам, </a:t>
            </a:r>
            <a:r>
              <a:rPr kumimoji="1" lang="ru-RU" dirty="0">
                <a:latin typeface="Calibri"/>
                <a:cs typeface="Calibri"/>
              </a:rPr>
              <a:t>субсидирование процентной </a:t>
            </a:r>
            <a:r>
              <a:rPr kumimoji="1" lang="ru-RU" dirty="0" smtClean="0">
                <a:latin typeface="Calibri"/>
                <a:cs typeface="Calibri"/>
              </a:rPr>
              <a:t>ставки</a:t>
            </a:r>
            <a:endParaRPr lang="ru-RU" dirty="0" smtClean="0">
              <a:latin typeface="Calibri"/>
              <a:cs typeface="Calibri"/>
            </a:endParaRPr>
          </a:p>
          <a:p>
            <a:pPr marL="617220" indent="-342900" algn="just"/>
            <a:r>
              <a:rPr lang="ru-RU" dirty="0">
                <a:latin typeface="Calibri"/>
                <a:cs typeface="Calibri"/>
              </a:rPr>
              <a:t>Стимулирование социальной ответственности бизнеса</a:t>
            </a:r>
          </a:p>
          <a:p>
            <a:pPr marL="617220" indent="-342900" algn="just"/>
            <a:r>
              <a:rPr lang="ru-RU" dirty="0" smtClean="0">
                <a:latin typeface="Calibri"/>
                <a:cs typeface="Calibri"/>
              </a:rPr>
              <a:t>Расширение поддержки </a:t>
            </a:r>
            <a:r>
              <a:rPr lang="ru-RU" dirty="0">
                <a:latin typeface="Calibri"/>
                <a:cs typeface="Calibri"/>
              </a:rPr>
              <a:t>проектов социально-ориентированных НКО в </a:t>
            </a:r>
            <a:r>
              <a:rPr lang="ru-RU" dirty="0" smtClean="0">
                <a:latin typeface="Calibri"/>
                <a:cs typeface="Calibri"/>
              </a:rPr>
              <a:t>сфере ДО через </a:t>
            </a:r>
            <a:r>
              <a:rPr lang="ru-RU" dirty="0">
                <a:latin typeface="Calibri"/>
                <a:cs typeface="Calibri"/>
              </a:rPr>
              <a:t>профильные </a:t>
            </a:r>
            <a:r>
              <a:rPr lang="ru-RU" dirty="0" smtClean="0">
                <a:latin typeface="Calibri"/>
                <a:cs typeface="Calibri"/>
              </a:rPr>
              <a:t>программы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431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tx1"/>
                </a:solidFill>
              </a:rPr>
              <a:t>Ключевые решения: </a:t>
            </a:r>
            <a:r>
              <a:rPr lang="ru-RU" sz="2500" b="1" dirty="0" smtClean="0">
                <a:solidFill>
                  <a:srgbClr val="FF0000"/>
                </a:solidFill>
              </a:rPr>
              <a:t>новая «архитектура» ДО 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Calibri"/>
                <a:cs typeface="Calibri"/>
              </a:rPr>
              <a:t>Сети и кластеры организаций, реализующих программы ДО    </a:t>
            </a:r>
          </a:p>
          <a:p>
            <a:pPr algn="just"/>
            <a:r>
              <a:rPr lang="ru-RU" dirty="0" smtClean="0">
                <a:latin typeface="Calibri"/>
                <a:cs typeface="Calibri"/>
              </a:rPr>
              <a:t>Образовательные и развивающие среды, культурная индустрия  (музеи науки,  тематические парки, </a:t>
            </a:r>
            <a:r>
              <a:rPr lang="ru-RU" dirty="0" err="1" smtClean="0">
                <a:latin typeface="Calibri"/>
                <a:cs typeface="Calibri"/>
              </a:rPr>
              <a:t>эксплораториумы</a:t>
            </a:r>
            <a:r>
              <a:rPr lang="ru-RU" dirty="0" smtClean="0">
                <a:latin typeface="Calibri"/>
                <a:cs typeface="Calibri"/>
              </a:rPr>
              <a:t>, потенциал городской среды, публичных пространств по месту жительства и др</a:t>
            </a:r>
            <a:r>
              <a:rPr lang="ru-RU" dirty="0">
                <a:latin typeface="Calibri"/>
                <a:cs typeface="Calibri"/>
              </a:rPr>
              <a:t>.) </a:t>
            </a:r>
            <a:r>
              <a:rPr lang="ru-RU" dirty="0" smtClean="0">
                <a:latin typeface="Calibri"/>
                <a:cs typeface="Calibri"/>
              </a:rPr>
              <a:t> </a:t>
            </a:r>
          </a:p>
          <a:p>
            <a:pPr algn="just"/>
            <a:r>
              <a:rPr lang="ru-RU" dirty="0" smtClean="0">
                <a:latin typeface="Calibri"/>
                <a:cs typeface="Calibri"/>
              </a:rPr>
              <a:t>Сервисы </a:t>
            </a:r>
            <a:r>
              <a:rPr lang="ru-RU" dirty="0">
                <a:latin typeface="Calibri"/>
                <a:cs typeface="Calibri"/>
              </a:rPr>
              <a:t>дистанционного </a:t>
            </a:r>
            <a:r>
              <a:rPr lang="ru-RU" dirty="0" smtClean="0">
                <a:latin typeface="Calibri"/>
                <a:cs typeface="Calibri"/>
              </a:rPr>
              <a:t>образования и </a:t>
            </a:r>
            <a:r>
              <a:rPr lang="ru-RU" dirty="0">
                <a:latin typeface="Calibri"/>
                <a:cs typeface="Calibri"/>
              </a:rPr>
              <a:t>самообразования в сети </a:t>
            </a:r>
            <a:r>
              <a:rPr lang="ru-RU" dirty="0" smtClean="0">
                <a:latin typeface="Calibri"/>
                <a:cs typeface="Calibri"/>
              </a:rPr>
              <a:t>Интернет</a:t>
            </a:r>
          </a:p>
          <a:p>
            <a:pPr algn="just"/>
            <a:r>
              <a:rPr lang="ru-RU" dirty="0" smtClean="0">
                <a:latin typeface="Calibri"/>
                <a:cs typeface="Calibri"/>
              </a:rPr>
              <a:t>Информационные порталы (</a:t>
            </a:r>
            <a:r>
              <a:rPr lang="ru-RU" dirty="0" err="1" smtClean="0">
                <a:latin typeface="Calibri"/>
                <a:cs typeface="Calibri"/>
              </a:rPr>
              <a:t>хабы</a:t>
            </a:r>
            <a:r>
              <a:rPr lang="ru-RU" dirty="0" smtClean="0">
                <a:latin typeface="Calibri"/>
                <a:cs typeface="Calibri"/>
              </a:rPr>
              <a:t>), коммуникационные площадки</a:t>
            </a:r>
            <a:endParaRPr lang="ru-RU" dirty="0">
              <a:latin typeface="Calibri"/>
              <a:cs typeface="Calibri"/>
            </a:endParaRPr>
          </a:p>
          <a:p>
            <a:pPr algn="just"/>
            <a:r>
              <a:rPr lang="ru-RU" dirty="0" smtClean="0">
                <a:latin typeface="Calibri"/>
                <a:cs typeface="Calibri"/>
              </a:rPr>
              <a:t>Ресурсные </a:t>
            </a:r>
            <a:r>
              <a:rPr lang="ru-RU" dirty="0">
                <a:latin typeface="Calibri"/>
                <a:cs typeface="Calibri"/>
              </a:rPr>
              <a:t>центры </a:t>
            </a:r>
          </a:p>
          <a:p>
            <a:pPr algn="just"/>
            <a:r>
              <a:rPr lang="ru-RU" dirty="0" smtClean="0">
                <a:latin typeface="Calibri"/>
                <a:cs typeface="Calibri"/>
              </a:rPr>
              <a:t>Потенциал ВУЗов  (студенчество, инфраструктура)</a:t>
            </a:r>
          </a:p>
          <a:p>
            <a:pPr algn="just"/>
            <a:r>
              <a:rPr lang="ru-RU" dirty="0" smtClean="0">
                <a:latin typeface="Calibri"/>
                <a:cs typeface="Calibri"/>
              </a:rPr>
              <a:t>Учебно</a:t>
            </a:r>
            <a:r>
              <a:rPr lang="ru-RU" dirty="0">
                <a:latin typeface="Calibri"/>
                <a:cs typeface="Calibri"/>
              </a:rPr>
              <a:t>-техническая промышленность (оснащение организаций товаров и программ)</a:t>
            </a:r>
          </a:p>
          <a:p>
            <a:pPr>
              <a:buNone/>
            </a:pPr>
            <a:endParaRPr lang="ru-RU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Ключевые решения: </a:t>
            </a:r>
            <a:r>
              <a:rPr lang="ru-RU" b="1" dirty="0" smtClean="0">
                <a:solidFill>
                  <a:srgbClr val="FF0000"/>
                </a:solidFill>
              </a:rPr>
              <a:t>новые кадры ДО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003232" cy="5256584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5800" dirty="0" smtClean="0">
                <a:latin typeface="Calibri"/>
                <a:cs typeface="Calibri"/>
              </a:rPr>
              <a:t>Повышение заработной платы в связке с  введением профессионального стандарта, эффективного контракта и новой системы аттестации </a:t>
            </a:r>
          </a:p>
          <a:p>
            <a:pPr algn="just"/>
            <a:r>
              <a:rPr lang="ru-RU" sz="5800" dirty="0">
                <a:latin typeface="Calibri"/>
                <a:cs typeface="Calibri"/>
              </a:rPr>
              <a:t>Масштабная программа повышения квалификации и переподготовки  </a:t>
            </a:r>
          </a:p>
          <a:p>
            <a:pPr algn="just"/>
            <a:r>
              <a:rPr lang="ru-RU" sz="5800" dirty="0" smtClean="0">
                <a:latin typeface="Calibri"/>
                <a:cs typeface="Calibri"/>
              </a:rPr>
              <a:t>Проектирование новых специальностей, расширение спектра магистерских программ.</a:t>
            </a:r>
          </a:p>
          <a:p>
            <a:pPr algn="just"/>
            <a:r>
              <a:rPr lang="ru-RU" sz="5800" dirty="0" smtClean="0">
                <a:latin typeface="Calibri"/>
                <a:cs typeface="Calibri"/>
              </a:rPr>
              <a:t>Привлечение молодых педагогов,   квалифицированных и мотивированных специалистов в областях науки, техники, искусства, физической культуры и спорта, предпринимательства</a:t>
            </a:r>
          </a:p>
          <a:p>
            <a:pPr algn="just"/>
            <a:r>
              <a:rPr lang="ru-RU" sz="5800" dirty="0" smtClean="0">
                <a:latin typeface="Calibri"/>
                <a:cs typeface="Calibri"/>
              </a:rPr>
              <a:t>Поддержка создания и деятельности профессиональных сообществ  </a:t>
            </a:r>
          </a:p>
          <a:p>
            <a:pPr algn="just"/>
            <a:r>
              <a:rPr lang="ru-RU" sz="5800" dirty="0" smtClean="0">
                <a:latin typeface="Calibri"/>
                <a:cs typeface="Calibri"/>
              </a:rPr>
              <a:t>Урегулирование вопроса профессиональных льгот</a:t>
            </a:r>
          </a:p>
          <a:p>
            <a:endParaRPr lang="ru-RU" sz="2800" dirty="0" smtClean="0"/>
          </a:p>
          <a:p>
            <a:endParaRPr lang="ru-RU" sz="2800" dirty="0"/>
          </a:p>
          <a:p>
            <a:pPr algn="just"/>
            <a:endParaRPr lang="ru-RU" sz="2800" dirty="0" smtClean="0"/>
          </a:p>
          <a:p>
            <a:pPr>
              <a:buNone/>
            </a:pPr>
            <a:endParaRPr lang="ru-RU" sz="34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900" b="1" dirty="0" smtClean="0">
                <a:solidFill>
                  <a:schemeClr val="tx1"/>
                </a:solidFill>
              </a:rPr>
              <a:t>Перспективные шаги</a:t>
            </a:r>
            <a:endParaRPr lang="ru-RU" sz="29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859216" cy="498916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Calibri"/>
                <a:cs typeface="Calibri"/>
              </a:rPr>
              <a:t>Изменения в Государственную программу «Развитие образования»</a:t>
            </a:r>
          </a:p>
          <a:p>
            <a:pPr algn="just"/>
            <a:r>
              <a:rPr lang="ru-RU" sz="2800" dirty="0" smtClean="0">
                <a:latin typeface="Calibri"/>
                <a:cs typeface="Calibri"/>
              </a:rPr>
              <a:t>Пилотные проекты: региональные, тематические </a:t>
            </a:r>
          </a:p>
          <a:p>
            <a:pPr algn="just"/>
            <a:r>
              <a:rPr lang="ru-RU" sz="2800" dirty="0" smtClean="0">
                <a:latin typeface="Calibri"/>
                <a:cs typeface="Calibri"/>
              </a:rPr>
              <a:t>Изменения в законодательство, пакет НПА и модельных методик</a:t>
            </a:r>
          </a:p>
          <a:p>
            <a:pPr algn="just"/>
            <a:r>
              <a:rPr lang="ru-RU" sz="2800" dirty="0" smtClean="0">
                <a:latin typeface="Calibri"/>
                <a:cs typeface="Calibri"/>
              </a:rPr>
              <a:t>Федеральный  </a:t>
            </a:r>
            <a:r>
              <a:rPr lang="ru-RU" sz="2800" dirty="0" err="1" smtClean="0">
                <a:latin typeface="Calibri"/>
                <a:cs typeface="Calibri"/>
              </a:rPr>
              <a:t>ресурсообеспеченный</a:t>
            </a:r>
            <a:r>
              <a:rPr lang="ru-RU" sz="2800" dirty="0" smtClean="0">
                <a:latin typeface="Calibri"/>
                <a:cs typeface="Calibri"/>
              </a:rPr>
              <a:t> проект </a:t>
            </a:r>
            <a:endParaRPr lang="ru-RU" sz="2800" dirty="0">
              <a:latin typeface="Calibri"/>
              <a:cs typeface="Calibri"/>
            </a:endParaRPr>
          </a:p>
          <a:p>
            <a:pPr marL="285750" indent="-285750" algn="just">
              <a:buFontTx/>
              <a:buChar char="-"/>
            </a:pPr>
            <a:endParaRPr lang="ru-RU" sz="1500" dirty="0" smtClean="0">
              <a:latin typeface="Calibri"/>
              <a:cs typeface="Calibri"/>
            </a:endParaRPr>
          </a:p>
          <a:p>
            <a:pPr marL="285750" indent="-285750" algn="just">
              <a:buFontTx/>
              <a:buChar char="-"/>
            </a:pPr>
            <a:endParaRPr lang="ru-RU" sz="1500" dirty="0" smtClean="0">
              <a:latin typeface="Calibri"/>
              <a:cs typeface="Calibri"/>
            </a:endParaRPr>
          </a:p>
          <a:p>
            <a:pPr marL="285750" indent="-285750" algn="just">
              <a:buFontTx/>
              <a:buChar char="-"/>
            </a:pPr>
            <a:endParaRPr lang="ru-RU" sz="1500" dirty="0" smtClean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ru-RU" sz="1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173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Дискуссионные вопросы 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20443941"/>
              </p:ext>
            </p:extLst>
          </p:nvPr>
        </p:nvGraphicFramePr>
        <p:xfrm>
          <a:off x="611560" y="1412776"/>
          <a:ext cx="74676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/>
                <a:gridCol w="4360912"/>
              </a:tblGrid>
              <a:tr h="12458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 ПРОГРАММ</a:t>
                      </a:r>
                    </a:p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 typeface="Arial" pitchFamily="34" charset="0"/>
                        <a:buChar char="•"/>
                        <a:defRPr/>
                      </a:pPr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образование</a:t>
                      </a:r>
                    </a:p>
                    <a:p>
                      <a:pPr marL="285750" indent="-285750" algn="l" rtl="0" eaLnBrk="1" latinLnBrk="0" hangingPunct="1">
                        <a:buFont typeface="Arial" pitchFamily="34" charset="0"/>
                        <a:buChar char="•"/>
                        <a:defRPr/>
                      </a:pPr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развитие</a:t>
                      </a:r>
                    </a:p>
                    <a:p>
                      <a:pPr marL="285750" indent="-285750" algn="l" rtl="0" eaLnBrk="1" latinLnBrk="0" hangingPunct="1">
                        <a:buFont typeface="Arial" pitchFamily="34" charset="0"/>
                        <a:buChar char="•"/>
                        <a:defRPr/>
                      </a:pPr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edutainment</a:t>
                      </a:r>
                      <a:endParaRPr kumimoji="0" lang="ru-RU" sz="20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indent="-285750" algn="l" rtl="0" eaLnBrk="1" latinLnBrk="0" hangingPunct="1">
                        <a:buFont typeface="Arial" pitchFamily="34" charset="0"/>
                        <a:buChar char="•"/>
                        <a:defRPr/>
                      </a:pPr>
                      <a:r>
                        <a:rPr kumimoji="0" lang="en-US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досуг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15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СТАНДАРТИЗАЦИЯ</a:t>
                      </a:r>
                    </a:p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 typeface="Arial" pitchFamily="34" charset="0"/>
                        <a:buChar char="•"/>
                        <a:defRPr/>
                      </a:pPr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введение государственных требований к  общеразвивающим программам  </a:t>
                      </a:r>
                    </a:p>
                    <a:p>
                      <a:pPr marL="285750" indent="-285750" algn="l" rtl="0" eaLnBrk="1" latinLnBrk="0" hangingPunct="1">
                        <a:buFont typeface="Arial" pitchFamily="34" charset="0"/>
                        <a:buChar char="•"/>
                        <a:defRPr/>
                      </a:pPr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стандарты  профессионального сообщества</a:t>
                      </a:r>
                    </a:p>
                    <a:p>
                      <a:pPr marL="285750" indent="-285750" algn="l" rtl="0" eaLnBrk="1" latinLnBrk="0" hangingPunct="1">
                        <a:buFont typeface="Arial" pitchFamily="34" charset="0"/>
                        <a:buChar char="•"/>
                        <a:defRPr/>
                      </a:pPr>
                      <a:r>
                        <a:rPr kumimoji="0" lang="ru-RU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бенчмаркинг</a:t>
                      </a:r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лучшие практики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1535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РЕГУЛИРОВАНИЕ КАЧЕСТВА</a:t>
                      </a:r>
                    </a:p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государственный контроль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независимая оценка качества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саморегулирование</a:t>
                      </a:r>
                    </a:p>
                    <a:p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34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</a:t>
            </a:r>
            <a:r>
              <a:rPr lang="ru-RU" b="1" dirty="0" smtClean="0"/>
              <a:t>левые </a:t>
            </a:r>
            <a:r>
              <a:rPr lang="ru-RU" b="1" dirty="0"/>
              <a:t>ориентиры для системы дополнительного образования детей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sz="2600" dirty="0" smtClean="0">
                <a:latin typeface="Calibri"/>
                <a:cs typeface="Calibri"/>
              </a:rPr>
              <a:t>увеличение </a:t>
            </a:r>
            <a:r>
              <a:rPr lang="ru-RU" sz="2600" dirty="0">
                <a:latin typeface="Calibri"/>
                <a:cs typeface="Calibri"/>
              </a:rPr>
              <a:t>к 2020 году числа детей в возрасте от 5 до 18 лет, обучающихся по дополнительным образовательным программам, в общей численности детей этого возраста до 75 процентов (указ Президента РФ от 7 мая 2012 г. № 599, п 1.в; Государственная программа РФ «Развитие </a:t>
            </a:r>
            <a:r>
              <a:rPr lang="ru-RU" sz="2600" dirty="0" smtClean="0">
                <a:latin typeface="Calibri"/>
                <a:cs typeface="Calibri"/>
              </a:rPr>
              <a:t>образования»)</a:t>
            </a:r>
            <a:endParaRPr lang="ru-RU" sz="2600" dirty="0">
              <a:latin typeface="Calibri"/>
              <a:cs typeface="Calibri"/>
            </a:endParaRPr>
          </a:p>
          <a:p>
            <a:pPr algn="just"/>
            <a:r>
              <a:rPr lang="ru-RU" sz="2600" dirty="0" smtClean="0">
                <a:latin typeface="Calibri"/>
                <a:cs typeface="Calibri"/>
              </a:rPr>
              <a:t>доведение </a:t>
            </a:r>
            <a:r>
              <a:rPr lang="ru-RU" sz="2600" dirty="0">
                <a:latin typeface="Calibri"/>
                <a:cs typeface="Calibri"/>
              </a:rPr>
              <a:t>к 2018 году средней заработной платы педагогических работников учреждений дополнительного образования детей до средней заработной платы учителей в соответствующем регионе (указ Президента РФ от 1 июня 2012 г. №761)</a:t>
            </a:r>
          </a:p>
          <a:p>
            <a:pPr algn="just"/>
            <a:r>
              <a:rPr lang="ru-RU" sz="2600" dirty="0">
                <a:latin typeface="Calibri"/>
                <a:cs typeface="Calibri"/>
              </a:rPr>
              <a:t>повышение эффективности (План мероприятий («дорожных карт») «Изменения в отраслях социальной сферы, направленные на повышение эффективности образования и науки» (утв. Распоряжением Правительства РФ от 30.12.2012 </a:t>
            </a:r>
            <a:r>
              <a:rPr lang="ru-RU" sz="2600" dirty="0" err="1">
                <a:latin typeface="Calibri"/>
                <a:cs typeface="Calibri"/>
              </a:rPr>
              <a:t>N</a:t>
            </a:r>
            <a:r>
              <a:rPr lang="ru-RU" sz="2600" dirty="0">
                <a:latin typeface="Calibri"/>
                <a:cs typeface="Calibri"/>
              </a:rPr>
              <a:t> 2620-р)»)</a:t>
            </a:r>
          </a:p>
          <a:p>
            <a:pPr algn="just"/>
            <a:r>
              <a:rPr lang="ru-RU" sz="2600" dirty="0" smtClean="0">
                <a:latin typeface="Calibri"/>
                <a:cs typeface="Calibri"/>
              </a:rPr>
              <a:t>расширение программ ДО (Перечень </a:t>
            </a:r>
            <a:r>
              <a:rPr lang="ru-RU" sz="2600" dirty="0">
                <a:latin typeface="Calibri"/>
                <a:cs typeface="Calibri"/>
              </a:rPr>
              <a:t>Поручений Президента Российской Федерации по итогам конференции «Форум действий» Общероссийского общественного движения «НАРОДНЫЙ ФРОНТ «ЗА РОССИЮ</a:t>
            </a:r>
            <a:r>
              <a:rPr lang="ru-RU" sz="2600" dirty="0" smtClean="0">
                <a:latin typeface="Calibri"/>
                <a:cs typeface="Calibri"/>
              </a:rPr>
              <a:t>») </a:t>
            </a:r>
          </a:p>
          <a:p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ru-RU" sz="800">
                <a:solidFill>
                  <a:srgbClr val="FFFFFF"/>
                </a:solidFill>
                <a:ea typeface="MS PGothic" charset="0"/>
                <a:cs typeface="MS PGothic" charset="0"/>
              </a:rPr>
              <a:t>Высшая школа экономики, Москва, 201</a:t>
            </a:r>
            <a:r>
              <a:rPr kumimoji="0" lang="en-US" sz="800">
                <a:solidFill>
                  <a:srgbClr val="FFFFFF"/>
                </a:solidFill>
                <a:ea typeface="MS PGothic" charset="0"/>
                <a:cs typeface="MS PGothic" charset="0"/>
              </a:rPr>
              <a:t>3</a:t>
            </a:r>
            <a:endParaRPr lang="ru-RU" sz="800">
              <a:solidFill>
                <a:srgbClr val="FFFFFF"/>
              </a:solidFill>
              <a:latin typeface="Myriad Pro" charset="0"/>
              <a:ea typeface="MS PGothic" charset="0"/>
              <a:cs typeface="MS PGothic" charset="0"/>
            </a:endParaRPr>
          </a:p>
        </p:txBody>
      </p:sp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>
                <a:solidFill>
                  <a:srgbClr val="FFFFFF"/>
                </a:solidFill>
                <a:latin typeface="Myriad Pro" charset="0"/>
                <a:ea typeface="MS PGothic" charset="0"/>
                <a:cs typeface="MS PGothic" charset="0"/>
              </a:rPr>
              <a:t>фото</a:t>
            </a: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4516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>
                <a:solidFill>
                  <a:srgbClr val="FFFFFF"/>
                </a:solidFill>
                <a:latin typeface="Myriad Pro" charset="0"/>
                <a:ea typeface="MS PGothic" charset="0"/>
                <a:cs typeface="MS PGothic" charset="0"/>
              </a:rPr>
              <a:t>фото</a:t>
            </a: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4517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>
                <a:solidFill>
                  <a:srgbClr val="FFFFFF"/>
                </a:solidFill>
                <a:latin typeface="Myriad Pro" charset="0"/>
                <a:ea typeface="MS PGothic" charset="0"/>
                <a:cs typeface="MS PGothic" charset="0"/>
              </a:rPr>
              <a:t>фото</a:t>
            </a: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9462" name="Объект 2"/>
          <p:cNvSpPr>
            <a:spLocks noGrp="1"/>
          </p:cNvSpPr>
          <p:nvPr>
            <p:ph sz="half" idx="1"/>
          </p:nvPr>
        </p:nvSpPr>
        <p:spPr>
          <a:xfrm>
            <a:off x="255588" y="1639888"/>
            <a:ext cx="4038600" cy="4525962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kumimoji="0" lang="ru-RU" altLang="ru-RU" sz="1800" b="1" dirty="0" smtClean="0">
                <a:latin typeface="Arial" pitchFamily="34" charset="0"/>
                <a:cs typeface="ＭＳ Ｐゴシック" charset="-128"/>
              </a:rPr>
              <a:t> </a:t>
            </a:r>
            <a:endParaRPr kumimoji="0" lang="ru-RU" altLang="ko-KR" sz="2000" dirty="0" smtClean="0">
              <a:latin typeface="Arial" pitchFamily="34" charset="0"/>
              <a:cs typeface="ＭＳ Ｐゴシック" charset="-128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endParaRPr kumimoji="0"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endParaRPr kumimoji="0"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9" name="Title 1"/>
          <p:cNvSpPr txBox="1">
            <a:spLocks/>
          </p:cNvSpPr>
          <p:nvPr/>
        </p:nvSpPr>
        <p:spPr bwMode="auto">
          <a:xfrm>
            <a:off x="611560" y="188640"/>
            <a:ext cx="815144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2200" cap="small" dirty="0" smtClean="0">
                <a:latin typeface="+mj-lt"/>
                <a:ea typeface="+mj-ea"/>
                <a:cs typeface="+mj-cs"/>
              </a:rPr>
              <a:t>Риски: </a:t>
            </a:r>
            <a:r>
              <a:rPr kumimoji="0" lang="ru-RU" sz="2200" b="1" cap="small" dirty="0" smtClean="0">
                <a:latin typeface="+mj-lt"/>
                <a:ea typeface="+mj-ea"/>
                <a:cs typeface="+mj-cs"/>
              </a:rPr>
              <a:t>повышение охвата</a:t>
            </a:r>
          </a:p>
          <a:p>
            <a:pPr algn="ctr"/>
            <a:r>
              <a:rPr kumimoji="0" lang="ru-RU" sz="2200" cap="small" dirty="0" smtClean="0">
                <a:latin typeface="+mj-lt"/>
                <a:ea typeface="+mj-ea"/>
                <a:cs typeface="+mj-cs"/>
              </a:rPr>
              <a:t> реальный рост, формальный отчет или рост в ущерб качеству </a:t>
            </a:r>
            <a:endParaRPr kumimoji="0" lang="ru-RU" sz="2200" cap="small" dirty="0">
              <a:latin typeface="+mj-lt"/>
              <a:ea typeface="+mj-ea"/>
              <a:cs typeface="+mj-cs"/>
            </a:endParaRPr>
          </a:p>
        </p:txBody>
      </p:sp>
      <p:pic>
        <p:nvPicPr>
          <p:cNvPr id="64520" name="Picture 2" descr="C:\Users\skosaretski\Desktop\zhadnyj_bog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19288"/>
            <a:ext cx="2944688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5" descr="C:\Users\skosaretski\Desktop\imagesCAWJ63D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9288"/>
            <a:ext cx="2475383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6" descr="C:\Users\skosaretski\Documents\imagesCAXY9VY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19288"/>
            <a:ext cx="28194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31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ru-RU" sz="800">
                <a:solidFill>
                  <a:srgbClr val="FFFFFF"/>
                </a:solidFill>
                <a:ea typeface="MS PGothic" charset="0"/>
                <a:cs typeface="MS PGothic" charset="0"/>
              </a:rPr>
              <a:t>Высшая школа экономики, Москва, 201</a:t>
            </a:r>
            <a:r>
              <a:rPr kumimoji="0" lang="en-US" sz="800">
                <a:solidFill>
                  <a:srgbClr val="FFFFFF"/>
                </a:solidFill>
                <a:ea typeface="MS PGothic" charset="0"/>
                <a:cs typeface="MS PGothic" charset="0"/>
              </a:rPr>
              <a:t>3</a:t>
            </a:r>
            <a:endParaRPr lang="ru-RU" sz="800">
              <a:solidFill>
                <a:srgbClr val="FFFFFF"/>
              </a:solidFill>
              <a:latin typeface="Myriad Pro" charset="0"/>
              <a:ea typeface="MS PGothic" charset="0"/>
              <a:cs typeface="MS PGothic" charset="0"/>
            </a:endParaRPr>
          </a:p>
        </p:txBody>
      </p:sp>
      <p:sp>
        <p:nvSpPr>
          <p:cNvPr id="65539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srgbClr val="FFFFFF"/>
                </a:solidFill>
                <a:latin typeface="Myriad Pro" charset="0"/>
                <a:ea typeface="MS PGothic" charset="0"/>
                <a:cs typeface="MS PGothic" charset="0"/>
              </a:rPr>
              <a:t>фото</a:t>
            </a: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5540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>
                <a:solidFill>
                  <a:srgbClr val="FFFFFF"/>
                </a:solidFill>
                <a:latin typeface="Myriad Pro" charset="0"/>
                <a:ea typeface="MS PGothic" charset="0"/>
                <a:cs typeface="MS PGothic" charset="0"/>
              </a:rPr>
              <a:t>фото</a:t>
            </a: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5541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>
                <a:solidFill>
                  <a:srgbClr val="FFFFFF"/>
                </a:solidFill>
                <a:latin typeface="Myriad Pro" charset="0"/>
                <a:ea typeface="MS PGothic" charset="0"/>
                <a:cs typeface="MS PGothic" charset="0"/>
              </a:rPr>
              <a:t>фото</a:t>
            </a: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554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 smtClean="0">
                <a:solidFill>
                  <a:schemeClr val="bg1"/>
                </a:solidFill>
                <a:latin typeface="Calibri" charset="0"/>
                <a:ea typeface="MS PGothic" charset="0"/>
              </a:rPr>
              <a:t> </a:t>
            </a:r>
            <a:br>
              <a:rPr lang="ru-RU" sz="2500" dirty="0" smtClean="0">
                <a:solidFill>
                  <a:schemeClr val="bg1"/>
                </a:solidFill>
                <a:latin typeface="Calibri" charset="0"/>
                <a:ea typeface="MS PGothic" charset="0"/>
              </a:rPr>
            </a:br>
            <a:r>
              <a:rPr lang="ru-RU" sz="2500" dirty="0">
                <a:solidFill>
                  <a:schemeClr val="bg1"/>
                </a:solidFill>
                <a:latin typeface="Calibri" charset="0"/>
                <a:ea typeface="MS PGothic" charset="0"/>
              </a:rPr>
              <a:t/>
            </a:r>
            <a:br>
              <a:rPr lang="ru-RU" sz="2500" dirty="0">
                <a:solidFill>
                  <a:schemeClr val="bg1"/>
                </a:solidFill>
                <a:latin typeface="Calibri" charset="0"/>
                <a:ea typeface="MS PGothic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Calibri" charset="0"/>
                <a:ea typeface="MS PGothic" charset="0"/>
              </a:rPr>
              <a:t/>
            </a:r>
            <a:br>
              <a:rPr lang="ru-RU" sz="2500" dirty="0" smtClean="0">
                <a:solidFill>
                  <a:schemeClr val="bg1"/>
                </a:solidFill>
                <a:latin typeface="Calibri" charset="0"/>
                <a:ea typeface="MS PGothic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Calibri" charset="0"/>
                <a:ea typeface="MS PGothic" charset="0"/>
              </a:rPr>
              <a:t/>
            </a:r>
            <a:br>
              <a:rPr lang="ru-RU" sz="2500" dirty="0" smtClean="0">
                <a:solidFill>
                  <a:schemeClr val="bg1"/>
                </a:solidFill>
                <a:latin typeface="Calibri" charset="0"/>
                <a:ea typeface="MS PGothic" charset="0"/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Риски: Повышение эффективности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стимулирование </a:t>
            </a:r>
            <a:r>
              <a:rPr lang="ru-RU" sz="2200" dirty="0" smtClean="0">
                <a:solidFill>
                  <a:srgbClr val="000000"/>
                </a:solidFill>
              </a:rPr>
              <a:t>качества и  обновления или унификация, </a:t>
            </a:r>
            <a:r>
              <a:rPr lang="ru-RU" sz="2200" dirty="0" smtClean="0">
                <a:solidFill>
                  <a:schemeClr val="tx1"/>
                </a:solidFill>
              </a:rPr>
              <a:t>экономия, бюрократизация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9462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kumimoji="0" lang="ru-RU" altLang="ru-RU" sz="1800" b="1" dirty="0" smtClean="0">
                <a:latin typeface="Arial" pitchFamily="34" charset="0"/>
                <a:cs typeface="ＭＳ Ｐゴシック" charset="-128"/>
              </a:rPr>
              <a:t> </a:t>
            </a:r>
            <a:endParaRPr kumimoji="0" lang="ru-RU" altLang="ko-KR" sz="2000" dirty="0" smtClean="0">
              <a:latin typeface="Arial" pitchFamily="34" charset="0"/>
              <a:cs typeface="ＭＳ Ｐゴシック" charset="-128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endParaRPr kumimoji="0"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endParaRPr kumimoji="0"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4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MS PGothic" charset="0"/>
              </a:rPr>
              <a:t>Unknown</a:t>
            </a:r>
            <a:endParaRPr lang="ru-RU" dirty="0">
              <a:latin typeface="Calibri" charset="0"/>
              <a:ea typeface="MS PGothic" charset="0"/>
            </a:endParaRPr>
          </a:p>
        </p:txBody>
      </p:sp>
      <p:pic>
        <p:nvPicPr>
          <p:cNvPr id="65545" name="Picture 2" descr="C:\Users\skosaretski\Desktop\imagesCAWIS7R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00200"/>
            <a:ext cx="309634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247964"/>
              </p:ext>
            </p:extLst>
          </p:nvPr>
        </p:nvGraphicFramePr>
        <p:xfrm>
          <a:off x="-324544" y="1340768"/>
          <a:ext cx="3672408" cy="50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8209" y="3244334"/>
            <a:ext cx="1227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Unknown</a:t>
            </a: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2160" y="1628800"/>
            <a:ext cx="280831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3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Миссия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smtClean="0">
                <a:latin typeface="Helvetica CY"/>
                <a:cs typeface="Helvetica CY"/>
              </a:rPr>
              <a:t>Образование, </a:t>
            </a:r>
            <a:r>
              <a:rPr lang="ru-RU" dirty="0">
                <a:latin typeface="Helvetica CY"/>
                <a:cs typeface="Helvetica CY"/>
              </a:rPr>
              <a:t>наиболее полно обеспечивающего право человека на развитие и свободный выбор различных видов деятельности, в которых происходит </a:t>
            </a:r>
            <a:r>
              <a:rPr lang="ru-RU" dirty="0" smtClean="0">
                <a:latin typeface="Helvetica CY"/>
                <a:cs typeface="Helvetica CY"/>
              </a:rPr>
              <a:t>самоопределение </a:t>
            </a:r>
            <a:r>
              <a:rPr lang="ru-RU" dirty="0">
                <a:latin typeface="Helvetica CY"/>
                <a:cs typeface="Helvetica CY"/>
              </a:rPr>
              <a:t>детей, подростков и молодежи. </a:t>
            </a:r>
          </a:p>
          <a:p>
            <a:pPr algn="just"/>
            <a:endParaRPr lang="ru-RU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Миссия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smtClean="0">
                <a:latin typeface="Helvetica CY"/>
                <a:cs typeface="Helvetica CY"/>
              </a:rPr>
              <a:t>Образование, </a:t>
            </a:r>
            <a:r>
              <a:rPr lang="ru-RU" dirty="0">
                <a:latin typeface="Helvetica CY"/>
                <a:cs typeface="Helvetica CY"/>
              </a:rPr>
              <a:t>наиболее полно обеспечивающего право человека на развитие и свободный выбор различных видов деятельности, в которых происходит </a:t>
            </a:r>
            <a:r>
              <a:rPr lang="ru-RU" dirty="0" smtClean="0">
                <a:latin typeface="Helvetica CY"/>
                <a:cs typeface="Helvetica CY"/>
              </a:rPr>
              <a:t>самоопределение </a:t>
            </a:r>
            <a:r>
              <a:rPr lang="ru-RU" dirty="0">
                <a:latin typeface="Helvetica CY"/>
                <a:cs typeface="Helvetica CY"/>
              </a:rPr>
              <a:t>детей, подростков и молодежи. </a:t>
            </a:r>
            <a:endParaRPr lang="ru-RU" dirty="0" smtClean="0">
              <a:latin typeface="Helvetica CY"/>
              <a:cs typeface="Helvetica CY"/>
            </a:endParaRPr>
          </a:p>
          <a:p>
            <a:pPr algn="just"/>
            <a:r>
              <a:rPr lang="ru-RU" dirty="0">
                <a:latin typeface="Helvetica CY"/>
                <a:cs typeface="Helvetica CY"/>
              </a:rPr>
              <a:t>С</a:t>
            </a:r>
            <a:r>
              <a:rPr lang="ru-RU" dirty="0" smtClean="0">
                <a:latin typeface="Helvetica CY"/>
                <a:cs typeface="Helvetica CY"/>
              </a:rPr>
              <a:t>оциокультурная практика </a:t>
            </a:r>
            <a:r>
              <a:rPr lang="ru-RU" dirty="0">
                <a:latin typeface="Helvetica CY"/>
                <a:cs typeface="Helvetica CY"/>
              </a:rPr>
              <a:t>развития мотивации подрастающих поколений к познанию, творчеству, труду и </a:t>
            </a:r>
            <a:r>
              <a:rPr lang="ru-RU" dirty="0" smtClean="0">
                <a:latin typeface="Helvetica CY"/>
                <a:cs typeface="Helvetica CY"/>
              </a:rPr>
              <a:t>спорту</a:t>
            </a:r>
          </a:p>
          <a:p>
            <a:pPr algn="just"/>
            <a:r>
              <a:rPr lang="ru-RU" dirty="0" smtClean="0">
                <a:latin typeface="Helvetica CY"/>
                <a:cs typeface="Helvetica CY"/>
              </a:rPr>
              <a:t>Системный интегратор </a:t>
            </a:r>
            <a:r>
              <a:rPr lang="ru-RU" dirty="0">
                <a:latin typeface="Helvetica CY"/>
                <a:cs typeface="Helvetica CY"/>
              </a:rPr>
              <a:t>открытого вариативного образования, обеспечивающего конкурентоспособность личности, общества и государства </a:t>
            </a:r>
            <a:endParaRPr lang="ru-RU" dirty="0">
              <a:latin typeface="Helvetica CY"/>
              <a:cs typeface="Helvetica CY"/>
            </a:endParaRPr>
          </a:p>
          <a:p>
            <a:pPr algn="just"/>
            <a:endParaRPr lang="ru-RU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399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Задачи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Calibri"/>
                <a:cs typeface="Calibri"/>
              </a:rPr>
              <a:t>Модернизация системы учета вовлеченности детей в системе ДО</a:t>
            </a:r>
          </a:p>
          <a:p>
            <a:pPr algn="just"/>
            <a:r>
              <a:rPr lang="ru-RU" dirty="0">
                <a:latin typeface="Calibri"/>
                <a:cs typeface="Calibri"/>
              </a:rPr>
              <a:t>Формирование механизмов финансового обеспечения </a:t>
            </a:r>
            <a:r>
              <a:rPr lang="ru-RU" dirty="0" smtClean="0">
                <a:latin typeface="Calibri"/>
                <a:cs typeface="Calibri"/>
              </a:rPr>
              <a:t>программ ДО  </a:t>
            </a:r>
          </a:p>
          <a:p>
            <a:pPr algn="just"/>
            <a:r>
              <a:rPr lang="ru-RU" dirty="0" smtClean="0">
                <a:latin typeface="Calibri"/>
                <a:cs typeface="Calibri"/>
              </a:rPr>
              <a:t>Создание условий для использования ресурсов негосударственного сектора, привлечения инвестиций </a:t>
            </a:r>
            <a:endParaRPr lang="ru-RU" dirty="0">
              <a:latin typeface="Calibri"/>
              <a:cs typeface="Calibri"/>
            </a:endParaRPr>
          </a:p>
          <a:p>
            <a:pPr algn="just"/>
            <a:r>
              <a:rPr lang="ru-RU" dirty="0" smtClean="0">
                <a:latin typeface="Calibri"/>
                <a:cs typeface="Calibri"/>
              </a:rPr>
              <a:t>Обновление содержания ДО в ответ на запросы и способности ребенка</a:t>
            </a:r>
          </a:p>
          <a:p>
            <a:pPr algn="just"/>
            <a:r>
              <a:rPr lang="ru-RU" dirty="0" smtClean="0">
                <a:latin typeface="Calibri"/>
                <a:cs typeface="Calibri"/>
              </a:rPr>
              <a:t>Создание эффективной системы  (межведомственного, государственно-общественного) управления ДО</a:t>
            </a:r>
            <a:endParaRPr lang="ru-RU" dirty="0">
              <a:latin typeface="Calibri"/>
              <a:cs typeface="Calibri"/>
            </a:endParaRPr>
          </a:p>
          <a:p>
            <a:pPr algn="just"/>
            <a:r>
              <a:rPr lang="ru-RU" dirty="0" smtClean="0">
                <a:latin typeface="Calibri"/>
                <a:cs typeface="Calibri"/>
              </a:rPr>
              <a:t>Формирование </a:t>
            </a:r>
            <a:r>
              <a:rPr lang="ru-RU" dirty="0">
                <a:latin typeface="Calibri"/>
                <a:cs typeface="Calibri"/>
              </a:rPr>
              <a:t>системы регулирования качества </a:t>
            </a:r>
            <a:r>
              <a:rPr lang="ru-RU" dirty="0" smtClean="0">
                <a:latin typeface="Calibri"/>
                <a:cs typeface="Calibri"/>
              </a:rPr>
              <a:t>программ ДО</a:t>
            </a:r>
            <a:endParaRPr lang="ru-RU" dirty="0">
              <a:latin typeface="Calibri"/>
              <a:cs typeface="Calibri"/>
            </a:endParaRPr>
          </a:p>
          <a:p>
            <a:pPr algn="just"/>
            <a:r>
              <a:rPr lang="ru-RU" dirty="0" smtClean="0">
                <a:latin typeface="Calibri"/>
                <a:cs typeface="Calibri"/>
              </a:rPr>
              <a:t>Создание современной инфраструктуры ДО и обеспечивающей ее развитие индустрии  </a:t>
            </a:r>
            <a:endParaRPr lang="ru-RU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07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Принципы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Calibri"/>
                <a:cs typeface="Calibri"/>
              </a:rPr>
              <a:t> </a:t>
            </a:r>
            <a:r>
              <a:rPr lang="ru-RU" sz="2000" dirty="0">
                <a:latin typeface="Helvetica CY"/>
                <a:cs typeface="Helvetica CY"/>
              </a:rPr>
              <a:t>принцип социальной гарантии государства на качественное и безопасное дополнительное образование детей;</a:t>
            </a:r>
          </a:p>
          <a:p>
            <a:pPr lvl="0"/>
            <a:r>
              <a:rPr lang="ru-RU" sz="2000" dirty="0">
                <a:latin typeface="Helvetica CY"/>
                <a:cs typeface="Helvetica CY"/>
              </a:rPr>
              <a:t>принцип общественно-государственного партнерства в целях поддержки   разнообразия детства, самобытности и уникальности личности посредством расширения спектра дополнительных общеразвивающих и предпрофессиональных программ разной направленности и сетей организаций дополнительного образования, обеспечивающих их приобщение к традиционным и общечеловеческим ценностям в современном информационном постиндустриальном поликультурном обществе;</a:t>
            </a:r>
          </a:p>
          <a:p>
            <a:pPr lvl="0"/>
            <a:r>
              <a:rPr lang="ru-RU" sz="2000" dirty="0">
                <a:latin typeface="Helvetica CY"/>
                <a:cs typeface="Helvetica CY"/>
              </a:rPr>
              <a:t>принцип реализации права на развитие личностного и профессионального самоопределения детей в различных видах конструктивной </a:t>
            </a:r>
            <a:r>
              <a:rPr lang="ru-RU" sz="2000" dirty="0" err="1">
                <a:latin typeface="Helvetica CY"/>
                <a:cs typeface="Helvetica CY"/>
              </a:rPr>
              <a:t>личностнообразующей</a:t>
            </a:r>
            <a:r>
              <a:rPr lang="ru-RU" sz="2000" dirty="0">
                <a:latin typeface="Helvetica CY"/>
                <a:cs typeface="Helvetica CY"/>
              </a:rPr>
              <a:t> деятельности;</a:t>
            </a:r>
          </a:p>
          <a:p>
            <a:pPr lvl="0"/>
            <a:r>
              <a:rPr lang="ru-RU" sz="2000" dirty="0">
                <a:latin typeface="Helvetica CY"/>
                <a:cs typeface="Helvetica CY"/>
              </a:rPr>
              <a:t>принцип расширения через дополнительное образование социальной и академической мобильности детей и подростков, профессиональной мобильности молодежи</a:t>
            </a:r>
            <a:r>
              <a:rPr lang="ru-RU" sz="2000" dirty="0" smtClean="0">
                <a:latin typeface="Helvetica CY"/>
                <a:cs typeface="Helvetica CY"/>
              </a:rPr>
              <a:t>;</a:t>
            </a:r>
            <a:endParaRPr lang="ru-RU" sz="2000" dirty="0">
              <a:latin typeface="Helvetica CY"/>
              <a:cs typeface="Helvetica C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Принципы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ru-RU" sz="8000" dirty="0" smtClean="0">
                <a:latin typeface="Helvetica CY"/>
                <a:cs typeface="Helvetica CY"/>
              </a:rPr>
              <a:t>принцип </a:t>
            </a:r>
            <a:r>
              <a:rPr lang="ru-RU" sz="8000" dirty="0">
                <a:latin typeface="Helvetica CY"/>
                <a:cs typeface="Helvetica CY"/>
              </a:rPr>
              <a:t>общественно-государственного партнерства в целях мотивирования средств массовой коммуникации (СМИ, телевидение, Интернет, </a:t>
            </a:r>
            <a:r>
              <a:rPr lang="ru-RU" sz="8000" dirty="0" err="1">
                <a:latin typeface="Helvetica CY"/>
                <a:cs typeface="Helvetica CY"/>
              </a:rPr>
              <a:t>стейкхолдеры</a:t>
            </a:r>
            <a:r>
              <a:rPr lang="ru-RU" sz="8000" dirty="0">
                <a:latin typeface="Helvetica CY"/>
                <a:cs typeface="Helvetica CY"/>
              </a:rPr>
              <a:t> социальных и интеллектуальных сетей, издатели), способствующих расширению репертуара качественных научно-популярных программ, передач, цифровой и печатной продукции, технологии мобильного дистанционного обучения, направленных на личностное и профессиональное самоопределение детей, подростков и молодежи, их самообразование и позитивную социализацию;</a:t>
            </a:r>
          </a:p>
          <a:p>
            <a:pPr lvl="0"/>
            <a:r>
              <a:rPr lang="ru-RU" sz="8000" dirty="0">
                <a:latin typeface="Helvetica CY"/>
                <a:cs typeface="Helvetica CY"/>
              </a:rPr>
              <a:t>принцип содействия государственно-частному партнерству в сфере игровой индустрии, производящей безопасные игры (в том числе компьютерные игры общеразвивающего и обучающего характера), игрушки, имитационные модели, способствующие расширению условий реализации дополнительных общеобразовательных программ, психолого-педагогическому проектированию образовательных сред, стимулированию детей к познанию, творчеству и конструктивной деятельности;</a:t>
            </a:r>
          </a:p>
          <a:p>
            <a:pPr algn="just"/>
            <a:endParaRPr lang="ru-RU" sz="7200" dirty="0" smtClean="0">
              <a:latin typeface="Helvetica CY"/>
              <a:cs typeface="Helvetica CY"/>
            </a:endParaRPr>
          </a:p>
        </p:txBody>
      </p:sp>
    </p:spTree>
    <p:extLst>
      <p:ext uri="{BB962C8B-B14F-4D97-AF65-F5344CB8AC3E}">
        <p14:creationId xmlns:p14="http://schemas.microsoft.com/office/powerpoint/2010/main" val="1497840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624</TotalTime>
  <Words>1101</Words>
  <Application>Microsoft Macintosh PowerPoint</Application>
  <PresentationFormat>Экран (4:3)</PresentationFormat>
  <Paragraphs>129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Основные положения концепции  развития дополнительного образования детей в российской федерации</vt:lpstr>
      <vt:lpstr>Целевые ориентиры для системы дополнительного образования детей</vt:lpstr>
      <vt:lpstr>Презентация PowerPoint</vt:lpstr>
      <vt:lpstr>       Риски: Повышение эффективности  стимулирование качества и  обновления или унификация, экономия, бюрократизация</vt:lpstr>
      <vt:lpstr>Миссия</vt:lpstr>
      <vt:lpstr>Миссия</vt:lpstr>
      <vt:lpstr>Задачи</vt:lpstr>
      <vt:lpstr> Принципы</vt:lpstr>
      <vt:lpstr> Принципы</vt:lpstr>
      <vt:lpstr> Принципы</vt:lpstr>
      <vt:lpstr>  Ключевые решения: новое содержание ДО</vt:lpstr>
      <vt:lpstr>Ключевые решения: Семьи с детьми (потребители услуг)</vt:lpstr>
      <vt:lpstr>Ключевые решения: Бюджетный сектор  </vt:lpstr>
      <vt:lpstr>   Ключевые решения: Негосударственный сектор и ГЧП </vt:lpstr>
      <vt:lpstr>Ключевые решения: новая «архитектура» ДО </vt:lpstr>
      <vt:lpstr> Ключевые решения: новые кадры ДО</vt:lpstr>
      <vt:lpstr>  Перспективные шаги</vt:lpstr>
      <vt:lpstr>Дискуссионные вопросы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user</cp:lastModifiedBy>
  <cp:revision>62</cp:revision>
  <dcterms:created xsi:type="dcterms:W3CDTF">2014-04-15T04:15:35Z</dcterms:created>
  <dcterms:modified xsi:type="dcterms:W3CDTF">2014-06-24T12:36:57Z</dcterms:modified>
</cp:coreProperties>
</file>