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6" r:id="rId6"/>
    <p:sldId id="263" r:id="rId7"/>
    <p:sldId id="257" r:id="rId8"/>
    <p:sldId id="258" r:id="rId9"/>
    <p:sldId id="264" r:id="rId10"/>
    <p:sldId id="265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6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7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5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2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1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7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2D258-B53D-4B22-871C-7AFF3A7354ED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3995-DF5C-4774-B103-F65F0DC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dirty="0" smtClean="0"/>
              <a:t>Что могут рассказать о современных детях их чтение и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К.Н.Поливанова</a:t>
            </a:r>
            <a:endParaRPr lang="ru-RU" dirty="0" smtClean="0"/>
          </a:p>
          <a:p>
            <a:pPr algn="r"/>
            <a:r>
              <a:rPr lang="ru-RU" dirty="0" err="1" smtClean="0"/>
              <a:t>Е.В.Сазонова</a:t>
            </a:r>
            <a:endParaRPr lang="ru-RU" dirty="0" smtClean="0"/>
          </a:p>
          <a:p>
            <a:pPr algn="r"/>
            <a:r>
              <a:rPr lang="ru-RU" dirty="0" err="1" smtClean="0"/>
              <a:t>М.А.Шакарова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0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Сфера человеческих отношений («</a:t>
            </a:r>
            <a:r>
              <a:rPr lang="ru-RU" dirty="0" err="1" smtClean="0"/>
              <a:t>Смешарики</a:t>
            </a:r>
            <a:r>
              <a:rPr lang="ru-RU" dirty="0" smtClean="0"/>
              <a:t>»), значимо чаще провоцирует сюжетно-ролевую игру дошкольников, чем мультсериал, в котором эти отношения представлены размыто и/или стереотипно («Том и Джерри»). </a:t>
            </a:r>
          </a:p>
          <a:p>
            <a:r>
              <a:rPr lang="ru-RU" dirty="0" smtClean="0"/>
              <a:t>Наиболее развитая форма игры («роль в отношении») значимо чаще встречается в играх по мультсериалу, имеющему большое количество персонажей, разнообразие функций персонажей и сюжетных ходов («</a:t>
            </a:r>
            <a:r>
              <a:rPr lang="ru-RU" dirty="0" err="1" smtClean="0"/>
              <a:t>Смешарики</a:t>
            </a:r>
            <a:r>
              <a:rPr lang="ru-RU" dirty="0" smtClean="0"/>
              <a:t>»), в играх по «Тому и Джерри» преобладает «роль в действии». </a:t>
            </a:r>
          </a:p>
          <a:p>
            <a:r>
              <a:rPr lang="ru-RU" dirty="0" smtClean="0"/>
              <a:t>Игры детей по современным мультсериалам можно стимулировать с помощью игрушек и просмотра конкретной серии при условии, что мультсериал-оригинал имеет развивающий потенциал («</a:t>
            </a:r>
            <a:r>
              <a:rPr lang="ru-RU" dirty="0" err="1" smtClean="0"/>
              <a:t>Смешарики</a:t>
            </a:r>
            <a:r>
              <a:rPr lang="ru-RU" dirty="0" smtClean="0"/>
              <a:t>»), в противном случае стимуляция не дает положительного эффекта.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4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Новые культурные тексты оставляют возможность сохранения развивающего потенциала детской игры.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событие </a:t>
            </a:r>
            <a:r>
              <a:rPr lang="ru-RU" u="sng" dirty="0" smtClean="0"/>
              <a:t>не в физическом, как в волшебной сказке, а в смысловом понимании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не только сюжеты с пересечением границ семантических полей (например, Иван-Царевич, который решается покинуть безопасное пространство и углубиться в таинственный лес). сфера отношений, </a:t>
            </a:r>
            <a:r>
              <a:rPr lang="ru-RU" u="sng" dirty="0" smtClean="0"/>
              <a:t>причем неоднозначную и сложную, </a:t>
            </a:r>
            <a:r>
              <a:rPr lang="ru-RU" dirty="0" smtClean="0"/>
              <a:t>когда нет простых ответов, нет явных злодеев, нет безусловно правых. </a:t>
            </a:r>
          </a:p>
          <a:p>
            <a:r>
              <a:rPr lang="ru-RU" dirty="0" smtClean="0"/>
              <a:t>организация таких игр и их поддержка требуют, по-видимому, дополнительного внимания – отбора, селекции, поддержки, в противном случае неутешительные выводы о состоянии игры и произвольности у современных дошкольников (8), будут лишь усугубляться.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5719"/>
            <a:ext cx="82089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640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Исследование детского чтения (на примере книг </a:t>
            </a:r>
            <a:r>
              <a:rPr lang="ru-RU" sz="2800" dirty="0" err="1" smtClean="0"/>
              <a:t>Дж.Роулинг</a:t>
            </a:r>
            <a:r>
              <a:rPr lang="ru-RU" sz="2800" dirty="0" smtClean="0"/>
              <a:t> «Гарри Поттер»).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84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наиболее популярных тем Интернет-форумов; опрос; интервью;</a:t>
            </a:r>
          </a:p>
          <a:p>
            <a:r>
              <a:rPr lang="ru-RU" dirty="0" smtClean="0"/>
              <a:t>Проективные методики – ассоциации; незаконченные предложения;</a:t>
            </a:r>
          </a:p>
          <a:p>
            <a:r>
              <a:rPr lang="ru-RU" dirty="0" smtClean="0"/>
              <a:t>Семантический дифференциал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волшебство? – Возможность действовать!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Средства</a:t>
            </a:r>
            <a:r>
              <a:rPr lang="ru-RU" dirty="0" smtClean="0"/>
              <a:t> - волшебные средства (волшебная палочка, волшебное заклинание, летающая метла);</a:t>
            </a:r>
          </a:p>
          <a:p>
            <a:r>
              <a:rPr lang="ru-RU" u="sng" dirty="0" smtClean="0"/>
              <a:t>Место</a:t>
            </a:r>
            <a:r>
              <a:rPr lang="ru-RU" dirty="0" smtClean="0"/>
              <a:t> - Запретный Лес;  Волшебная спортивная игра «</a:t>
            </a:r>
            <a:r>
              <a:rPr lang="ru-RU" dirty="0" err="1" smtClean="0"/>
              <a:t>Квиддич</a:t>
            </a:r>
            <a:r>
              <a:rPr lang="ru-RU" dirty="0" smtClean="0"/>
              <a:t>» ;</a:t>
            </a:r>
          </a:p>
          <a:p>
            <a:r>
              <a:rPr lang="ru-RU" u="sng" dirty="0" smtClean="0"/>
              <a:t>Собственно усилие (кульминация) </a:t>
            </a:r>
            <a:r>
              <a:rPr lang="ru-RU" dirty="0" smtClean="0"/>
              <a:t>- волшебный поединок, как кульминация всего произведения.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4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поединок и </a:t>
            </a:r>
            <a:r>
              <a:rPr lang="ru-RU" dirty="0" err="1" smtClean="0"/>
              <a:t>Квиддич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Могущество, сила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 поражение, боль, травм</a:t>
            </a:r>
            <a:r>
              <a:rPr lang="en-US" dirty="0" smtClean="0"/>
              <a:t>s</a:t>
            </a:r>
            <a:r>
              <a:rPr lang="ru-RU" dirty="0" smtClean="0"/>
              <a:t> и даже смерть.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Эмоциональность: переживание двойственности: радость, эйфория, экстрим, азарт, страх и напряжение.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Действие связано с </a:t>
            </a:r>
            <a:r>
              <a:rPr lang="ru-RU" b="1" dirty="0" err="1" smtClean="0"/>
              <a:t>непредзаданностью</a:t>
            </a:r>
            <a:r>
              <a:rPr lang="ru-RU" dirty="0" smtClean="0"/>
              <a:t>, так как никогда нельзя с уверенностью сказать, какой именно герой победит.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Итак, для участников исследования в книгах и фильмах «Гарри Поттер» центральные и наиболее эмоционально насыщенные действия волшебных героев выступают незавершенными, </a:t>
            </a:r>
            <a:r>
              <a:rPr lang="ru-RU" dirty="0" err="1" smtClean="0"/>
              <a:t>непредзаданными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519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Волшебный мир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событийно насыщен, интересен, ярок, но в тоже время и прост, архаичен, понятен. </a:t>
            </a:r>
          </a:p>
          <a:p>
            <a:r>
              <a:rPr lang="ru-RU" dirty="0" smtClean="0"/>
              <a:t>выступает необходимой средой для совершения действия, так как </a:t>
            </a:r>
            <a:r>
              <a:rPr lang="ru-RU" u="sng" dirty="0" smtClean="0"/>
              <a:t>невозможно совершить действие в бессмысленной, «пустой» среде, без четкой структуры и смысловых границ. </a:t>
            </a:r>
          </a:p>
          <a:p>
            <a:r>
              <a:rPr lang="ru-RU" dirty="0" smtClean="0"/>
              <a:t>Во всех трех группах респондентов наибольшую нагрузку получили первые практически идентичные факторы, а именно – противопоставление реального мира и реального человека миру волшебному и волшебнику.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0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дошкольники чувствительны к сфере </a:t>
            </a:r>
            <a:r>
              <a:rPr lang="ru-RU" b="1" dirty="0" smtClean="0"/>
              <a:t>неоднозначных отношений</a:t>
            </a:r>
            <a:r>
              <a:rPr lang="ru-RU" dirty="0" smtClean="0"/>
              <a:t> между людьми, когда пространство текста (и игры) делится не по ясно заданному признаку «хорошее-плохое», но по различию характеров, отношения к миру и т.д.  Персонаж может обидеться, хотя его никто не обижал или рассердиться, хотя не было для этого причин. Дети чувствуют это и воссоздают в игре. </a:t>
            </a:r>
          </a:p>
          <a:p>
            <a:r>
              <a:rPr lang="ru-RU" dirty="0" smtClean="0"/>
              <a:t>Подростки же, как оказалось, переживают непредсказуемый волшебный мир как </a:t>
            </a:r>
            <a:r>
              <a:rPr lang="ru-RU" b="1" dirty="0" smtClean="0"/>
              <a:t>более пригодный для собственного действия</a:t>
            </a:r>
            <a:r>
              <a:rPr lang="ru-RU" dirty="0" smtClean="0"/>
              <a:t>, читая ощущают себя более могущественными, чем в понятном и прозрачном для взрослого реальном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4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Сегодняшний ребенок живет в неоднородном, «размытом» мире относительных ценностей и исчезающих образцов. Развитие самостоятельности в этих странных обстоятельствах – нетривиальная задача развития. Что может помочь становлению личности в таких сложных обстоятельствах? Как мы видим, тексты массовой культуры рубежа столетий находят средства вести диалог с ребенком и подростком.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3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Проблематика современного детства;</a:t>
            </a:r>
          </a:p>
          <a:p>
            <a:r>
              <a:rPr lang="ru-RU" dirty="0" smtClean="0"/>
              <a:t>Трудности исследования</a:t>
            </a:r>
          </a:p>
          <a:p>
            <a:r>
              <a:rPr lang="ru-RU" dirty="0" smtClean="0"/>
              <a:t>Художественный текст и дети – исследовательские возможности</a:t>
            </a:r>
          </a:p>
          <a:p>
            <a:r>
              <a:rPr lang="ru-RU" dirty="0" smtClean="0"/>
              <a:t>Исследования детской игры (по «</a:t>
            </a:r>
            <a:r>
              <a:rPr lang="ru-RU" dirty="0" err="1" smtClean="0"/>
              <a:t>Смешарики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Исследование детского чтения (по «Гарри Поттер»)</a:t>
            </a:r>
          </a:p>
          <a:p>
            <a:r>
              <a:rPr lang="ru-RU" dirty="0" smtClean="0"/>
              <a:t>Полученные результаты – для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1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вывод из приведенных выше рассуждений.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r>
              <a:rPr lang="ru-RU" dirty="0" smtClean="0"/>
              <a:t>Современные тексты фактически допускают </a:t>
            </a:r>
            <a:r>
              <a:rPr lang="ru-RU" u="sng" dirty="0" smtClean="0"/>
              <a:t>гораздо более искушенного зрителя и читателя</a:t>
            </a:r>
            <a:r>
              <a:rPr lang="ru-RU" dirty="0" smtClean="0"/>
              <a:t>, делегируют ему гораздо большую свободу и открытость, предлагая действовать в ситуации неоднозначности и неопределенности. Это принципиально недидактический тип взаимодействия.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- взрослость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Эрозия социальных пространств</a:t>
            </a:r>
          </a:p>
          <a:p>
            <a:r>
              <a:rPr lang="ru-RU" dirty="0" err="1" smtClean="0"/>
              <a:t>Креолизация</a:t>
            </a:r>
            <a:r>
              <a:rPr lang="ru-RU" dirty="0" smtClean="0"/>
              <a:t> социального</a:t>
            </a:r>
          </a:p>
          <a:p>
            <a:r>
              <a:rPr lang="ru-RU" dirty="0" smtClean="0"/>
              <a:t>Взрослый-норма-граница; образ взрослого</a:t>
            </a:r>
          </a:p>
          <a:p>
            <a:r>
              <a:rPr lang="ru-RU" dirty="0" smtClean="0"/>
              <a:t>«на предмете не написано….»</a:t>
            </a:r>
          </a:p>
          <a:p>
            <a:r>
              <a:rPr lang="ru-RU" dirty="0" smtClean="0"/>
              <a:t>Эрозия взрослости – «</a:t>
            </a:r>
            <a:r>
              <a:rPr lang="en-US" dirty="0" smtClean="0"/>
              <a:t>emerging adulthood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пространства взросления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Изменение соотношения формального и неформального образования;</a:t>
            </a:r>
          </a:p>
          <a:p>
            <a:r>
              <a:rPr lang="en-US" dirty="0" smtClean="0"/>
              <a:t>Leisure education</a:t>
            </a:r>
            <a:r>
              <a:rPr lang="ru-RU" dirty="0" smtClean="0"/>
              <a:t>, домашнее обучение; экстернат;</a:t>
            </a:r>
          </a:p>
          <a:p>
            <a:r>
              <a:rPr lang="ru-RU" dirty="0" smtClean="0"/>
              <a:t>Взрослый как персона, ранее опосредствовавшая всю детскую жизнь и задававшая образы-образцы, теряет свое исключительное значение;</a:t>
            </a:r>
          </a:p>
        </p:txBody>
      </p:sp>
    </p:spTree>
    <p:extLst>
      <p:ext uri="{BB962C8B-B14F-4D97-AF65-F5344CB8AC3E}">
        <p14:creationId xmlns:p14="http://schemas.microsoft.com/office/powerpoint/2010/main" val="9416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метода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Модель направленного (опосредованного взрослым) развития;</a:t>
            </a:r>
          </a:p>
          <a:p>
            <a:r>
              <a:rPr lang="ru-RU" dirty="0" err="1" smtClean="0"/>
              <a:t>Ризоматическая</a:t>
            </a:r>
            <a:r>
              <a:rPr lang="ru-RU" dirty="0" smtClean="0"/>
              <a:t> (вероятностная) модель;</a:t>
            </a:r>
          </a:p>
          <a:p>
            <a:r>
              <a:rPr lang="ru-RU" dirty="0" smtClean="0"/>
              <a:t>Разные методологии – от взрослого, от самого ребенка</a:t>
            </a:r>
          </a:p>
          <a:p>
            <a:r>
              <a:rPr lang="ru-RU" dirty="0" smtClean="0"/>
              <a:t>«Ключом ко всей проблеме психологического развития подростка является проблема интересов в переходном возрасте»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9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Художественный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Фабула, сюжет, структура; </a:t>
            </a:r>
          </a:p>
          <a:p>
            <a:r>
              <a:rPr lang="ru-RU" dirty="0" err="1" smtClean="0"/>
              <a:t>Ю.М.Лотман</a:t>
            </a:r>
            <a:r>
              <a:rPr lang="ru-RU" dirty="0" smtClean="0"/>
              <a:t>: событие – пересечение границы семантических полей;</a:t>
            </a:r>
          </a:p>
          <a:p>
            <a:r>
              <a:rPr lang="ru-RU" dirty="0" smtClean="0"/>
              <a:t>Сказка, </a:t>
            </a:r>
            <a:r>
              <a:rPr lang="ru-RU" dirty="0" err="1" smtClean="0"/>
              <a:t>фэнтези</a:t>
            </a:r>
            <a:r>
              <a:rPr lang="ru-RU" dirty="0" smtClean="0"/>
              <a:t>, романтическая история.</a:t>
            </a:r>
          </a:p>
          <a:p>
            <a:r>
              <a:rPr lang="ru-RU" dirty="0" smtClean="0"/>
              <a:t>Суть метода: исследование соотношения фабулы и «точек резонанса»;</a:t>
            </a:r>
          </a:p>
          <a:p>
            <a:r>
              <a:rPr lang="ru-RU" dirty="0" smtClean="0"/>
              <a:t>В отличие от работ </a:t>
            </a:r>
            <a:r>
              <a:rPr lang="ru-RU" dirty="0" err="1" smtClean="0"/>
              <a:t>Л.И.Божович</a:t>
            </a:r>
            <a:r>
              <a:rPr lang="ru-RU" dirty="0" smtClean="0"/>
              <a:t>, Т.В. Драгуновой, </a:t>
            </a:r>
            <a:r>
              <a:rPr lang="ru-RU" dirty="0" err="1" smtClean="0"/>
              <a:t>В.С.Собкина</a:t>
            </a:r>
            <a:r>
              <a:rPr lang="ru-RU" dirty="0" smtClean="0"/>
              <a:t> – не этические проблемы;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9" y="0"/>
            <a:ext cx="8943532" cy="7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468" y="0"/>
            <a:ext cx="8943531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Когда-то объем и номенклатура художественной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продукции, доступной детям, были весьма ограничены;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Сегодня – вал новых текстов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4202" y="6523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детской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50" y="0"/>
            <a:ext cx="9793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9251" y="260648"/>
            <a:ext cx="7375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Исследование детской игры</a:t>
            </a:r>
            <a:r>
              <a:rPr lang="ru-RU" sz="3200" dirty="0"/>
              <a:t>: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текст мультфильма как провокация игры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0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дошкольников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Какого рода мультфильмы провоцируют полноценную (двухтактную) детскую игру?</a:t>
            </a:r>
          </a:p>
          <a:p>
            <a:r>
              <a:rPr lang="ru-RU" dirty="0" smtClean="0"/>
              <a:t>Какого рода события сюжета отражаются в игре?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»: граница -  </a:t>
            </a:r>
            <a:r>
              <a:rPr lang="ru-RU" dirty="0" smtClean="0"/>
              <a:t>«Я - другой» (а не </a:t>
            </a:r>
            <a:r>
              <a:rPr lang="ru-RU" dirty="0" smtClean="0"/>
              <a:t> «свое-</a:t>
            </a:r>
            <a:r>
              <a:rPr lang="ru-RU" dirty="0" smtClean="0"/>
              <a:t>чужое</a:t>
            </a:r>
            <a:r>
              <a:rPr lang="ru-RU" dirty="0" smtClean="0"/>
              <a:t>, близкое-враждебное»; Нюша обиделась….</a:t>
            </a:r>
          </a:p>
          <a:p>
            <a:r>
              <a:rPr lang="ru-RU" dirty="0" smtClean="0"/>
              <a:t>«Том и Джерри» – кот (Том) и мышь (Джерри) имеют абсолютно фиксированные характеры и стереотипный набор функций. Вне зависимости от того, где разворачивается сюжет, главные герои не изменяют свои функции и характеристики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960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Что могут рассказать о современных детях их чтение и игры</vt:lpstr>
      <vt:lpstr>Презентация PowerPoint</vt:lpstr>
      <vt:lpstr>Детство - взрослость</vt:lpstr>
      <vt:lpstr>Новые пространства взросления</vt:lpstr>
      <vt:lpstr>Проблема метода</vt:lpstr>
      <vt:lpstr>Художественный текст</vt:lpstr>
      <vt:lpstr>Презентация PowerPoint</vt:lpstr>
      <vt:lpstr>Исследование детской игры</vt:lpstr>
      <vt:lpstr>Игра дошкольников</vt:lpstr>
      <vt:lpstr>Презентация PowerPoint</vt:lpstr>
      <vt:lpstr>Новые культурные тексты оставляют возможность сохранения развивающего потенциала детской игры. </vt:lpstr>
      <vt:lpstr>Презентация PowerPoint</vt:lpstr>
      <vt:lpstr>Организация исследования</vt:lpstr>
      <vt:lpstr>Что такое волшебство? – Возможность действовать!</vt:lpstr>
      <vt:lpstr>Волшебный поединок и Квиддич</vt:lpstr>
      <vt:lpstr>Презентация PowerPoint</vt:lpstr>
      <vt:lpstr>Волшебный мир </vt:lpstr>
      <vt:lpstr>Итак,</vt:lpstr>
      <vt:lpstr>Презентация PowerPoint</vt:lpstr>
      <vt:lpstr>основной вывод из приведенных выше рассуждений.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Поливанова</dc:creator>
  <cp:lastModifiedBy>Катерина Поливанова</cp:lastModifiedBy>
  <cp:revision>16</cp:revision>
  <dcterms:created xsi:type="dcterms:W3CDTF">2014-06-01T12:00:43Z</dcterms:created>
  <dcterms:modified xsi:type="dcterms:W3CDTF">2014-06-03T07:41:43Z</dcterms:modified>
</cp:coreProperties>
</file>