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5"/>
  </p:notesMasterIdLst>
  <p:sldIdLst>
    <p:sldId id="275" r:id="rId2"/>
    <p:sldId id="430" r:id="rId3"/>
    <p:sldId id="386" r:id="rId4"/>
    <p:sldId id="413" r:id="rId5"/>
    <p:sldId id="406" r:id="rId6"/>
    <p:sldId id="417" r:id="rId7"/>
    <p:sldId id="418" r:id="rId8"/>
    <p:sldId id="414" r:id="rId9"/>
    <p:sldId id="423" r:id="rId10"/>
    <p:sldId id="422" r:id="rId11"/>
    <p:sldId id="429" r:id="rId12"/>
    <p:sldId id="427" r:id="rId13"/>
    <p:sldId id="432" r:id="rId14"/>
    <p:sldId id="434" r:id="rId15"/>
    <p:sldId id="436" r:id="rId16"/>
    <p:sldId id="416" r:id="rId17"/>
    <p:sldId id="431" r:id="rId18"/>
    <p:sldId id="409" r:id="rId19"/>
    <p:sldId id="425" r:id="rId20"/>
    <p:sldId id="426" r:id="rId21"/>
    <p:sldId id="440" r:id="rId22"/>
    <p:sldId id="441" r:id="rId23"/>
    <p:sldId id="438" r:id="rId24"/>
    <p:sldId id="439" r:id="rId25"/>
    <p:sldId id="387" r:id="rId26"/>
    <p:sldId id="388" r:id="rId27"/>
    <p:sldId id="401" r:id="rId28"/>
    <p:sldId id="382" r:id="rId29"/>
    <p:sldId id="390" r:id="rId30"/>
    <p:sldId id="385" r:id="rId31"/>
    <p:sldId id="399" r:id="rId32"/>
    <p:sldId id="400" r:id="rId33"/>
    <p:sldId id="3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34613" autoAdjust="0"/>
    <p:restoredTop sz="86401" autoAdjust="0"/>
  </p:normalViewPr>
  <p:slideViewPr>
    <p:cSldViewPr>
      <p:cViewPr varScale="1">
        <p:scale>
          <a:sx n="53" d="100"/>
          <a:sy n="53" d="100"/>
        </p:scale>
        <p:origin x="-30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CBA12-9D73-4BD6-83C9-66793B2CE4DE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879EC-B429-41D6-AF07-BC8284C55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7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FB8A-DD0B-44CB-917D-4626E874D31B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0291-6A44-4DE0-9464-832A2677C19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179" y="2780928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ru-RU" sz="5400" b="0" i="0" u="none" strike="noStrike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О </a:t>
            </a:r>
            <a:r>
              <a:rPr lang="ru-RU" sz="5400" b="0" i="0" u="none" strike="noStrike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Концепции </a:t>
            </a:r>
            <a:r>
              <a:rPr lang="ru-RU" sz="5400" b="0" i="0" u="none" strike="noStrike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развития математического образования в Российской</a:t>
            </a:r>
            <a:r>
              <a:rPr lang="ru-RU" sz="5400" b="0" i="0" u="none" strike="noStrike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5400" b="0" i="0" u="none" strike="noStrike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Федерации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725144"/>
            <a:ext cx="9144000" cy="1752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Алексей Львович Семенов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2277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+mn-lt"/>
                <a:ea typeface="Times New Roman"/>
              </a:rPr>
              <a:t>VI</a:t>
            </a:r>
            <a:r>
              <a:rPr lang="ru-RU" sz="2800" b="1" dirty="0" smtClean="0">
                <a:solidFill>
                  <a:schemeClr val="tx2"/>
                </a:solidFill>
                <a:effectLst/>
                <a:latin typeface="+mn-lt"/>
                <a:ea typeface="Times New Roman"/>
              </a:rPr>
              <a:t>. </a:t>
            </a:r>
            <a:r>
              <a:rPr lang="ru-RU" sz="2800" b="1" dirty="0">
                <a:solidFill>
                  <a:schemeClr val="tx2"/>
                </a:solidFill>
                <a:latin typeface="+mn-lt"/>
                <a:ea typeface="Times New Roman"/>
              </a:rPr>
              <a:t>О</a:t>
            </a:r>
            <a:r>
              <a:rPr lang="x-none" sz="2800" b="1" smtClean="0">
                <a:solidFill>
                  <a:schemeClr val="tx2"/>
                </a:solidFill>
                <a:effectLst/>
                <a:latin typeface="+mn-lt"/>
                <a:ea typeface="Times New Roman"/>
              </a:rPr>
              <a:t>СНОВНЫЕ НАПРАВЛЕНИЯ РЕАЛИЗАЦИИ КОНЦЕПЦИИ</a:t>
            </a:r>
            <a:endParaRPr lang="ru-RU" sz="3200" b="1" kern="12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11256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ru-RU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Times New Roman"/>
              </a:rPr>
              <a:t> </a:t>
            </a:r>
            <a:r>
              <a:rPr lang="ru-RU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Times New Roman"/>
              </a:rPr>
              <a:t>4.1. Дошкольное и начальное </a:t>
            </a:r>
            <a:r>
              <a:rPr lang="x-none" sz="2600" b="1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Times New Roman"/>
              </a:rPr>
              <a:t>образовани</a:t>
            </a:r>
            <a:r>
              <a:rPr lang="ru-RU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Times New Roman"/>
              </a:rPr>
              <a:t>е</a:t>
            </a:r>
          </a:p>
          <a:p>
            <a:pPr marL="0" lvl="0" indent="0">
              <a:buNone/>
            </a:pPr>
            <a:r>
              <a:rPr lang="ru-RU" sz="2600" b="1" kern="1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  <a:ea typeface="+mj-ea"/>
                <a:cs typeface="+mj-cs"/>
              </a:rPr>
              <a:t>4.2. Основное и среднее общее образование </a:t>
            </a:r>
          </a:p>
          <a:p>
            <a:pPr marL="0" lvl="0" indent="0">
              <a:buNone/>
            </a:pPr>
            <a:r>
              <a:rPr lang="ru-RU" sz="2600" b="1" kern="1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</a:rPr>
              <a:t>4.3. Профессиональное</a:t>
            </a:r>
            <a:r>
              <a:rPr lang="x-none" sz="2600" b="1" kern="120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</a:rPr>
              <a:t> образовани</a:t>
            </a:r>
            <a:r>
              <a:rPr lang="ru-RU" sz="2600" b="1" kern="12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+mn-lt"/>
              </a:rPr>
              <a:t>е</a:t>
            </a:r>
          </a:p>
          <a:p>
            <a:pPr marL="0" lvl="0" indent="0">
              <a:buNone/>
            </a:pPr>
            <a:r>
              <a:rPr lang="ru-RU" sz="26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4.4. Дополнительное профессиональное образование, подготовка научно-педагогических кадров высшей квалификации, математическая наука</a:t>
            </a:r>
          </a:p>
          <a:p>
            <a:pPr marL="0" indent="0">
              <a:buNone/>
            </a:pPr>
            <a:r>
              <a:rPr lang="ru-RU" sz="2800" b="1" dirty="0">
                <a:latin typeface="+mn-lt"/>
              </a:rPr>
              <a:t>4</a:t>
            </a:r>
            <a:r>
              <a:rPr lang="x-none" sz="2800" b="1">
                <a:latin typeface="+mn-lt"/>
              </a:rPr>
              <a:t>.</a:t>
            </a:r>
            <a:r>
              <a:rPr lang="ru-RU" sz="2800" b="1" dirty="0">
                <a:latin typeface="+mn-lt"/>
              </a:rPr>
              <a:t>5</a:t>
            </a:r>
            <a:r>
              <a:rPr lang="x-none" sz="2800" b="1">
                <a:latin typeface="+mn-lt"/>
              </a:rPr>
              <a:t>. </a:t>
            </a:r>
            <a:r>
              <a:rPr lang="ru-RU" sz="2800" b="1" dirty="0">
                <a:latin typeface="+mn-lt"/>
              </a:rPr>
              <a:t>М</a:t>
            </a:r>
            <a:r>
              <a:rPr lang="x-none" sz="2800" b="1">
                <a:latin typeface="+mn-lt"/>
              </a:rPr>
              <a:t>атематическо</a:t>
            </a:r>
            <a:r>
              <a:rPr lang="ru-RU" sz="2800" b="1" dirty="0">
                <a:latin typeface="+mn-lt"/>
              </a:rPr>
              <a:t>е </a:t>
            </a:r>
            <a:r>
              <a:rPr lang="x-none" sz="2800" b="1">
                <a:latin typeface="+mn-lt"/>
              </a:rPr>
              <a:t>просвещени</a:t>
            </a:r>
            <a:r>
              <a:rPr lang="ru-RU" sz="2800" b="1" dirty="0">
                <a:latin typeface="+mn-lt"/>
              </a:rPr>
              <a:t>е и </a:t>
            </a:r>
            <a:r>
              <a:rPr lang="x-none" sz="2800" b="1">
                <a:latin typeface="+mn-lt"/>
              </a:rPr>
              <a:t>популяризаци</a:t>
            </a:r>
            <a:r>
              <a:rPr lang="ru-RU" sz="2800" b="1" dirty="0">
                <a:latin typeface="+mn-lt"/>
              </a:rPr>
              <a:t>и математики, неформальное образование. Дополнительное образование детей </a:t>
            </a:r>
          </a:p>
        </p:txBody>
      </p:sp>
    </p:spTree>
    <p:extLst>
      <p:ext uri="{BB962C8B-B14F-4D97-AF65-F5344CB8AC3E}">
        <p14:creationId xmlns:p14="http://schemas.microsoft.com/office/powerpoint/2010/main" val="262879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Глобальные идеи концепции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Деятельность</a:t>
            </a:r>
          </a:p>
          <a:p>
            <a:pPr marL="342900" marR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dirty="0" smtClean="0">
                <a:latin typeface="+mn-lt"/>
              </a:rPr>
              <a:t>Индивидуализация</a:t>
            </a:r>
          </a:p>
          <a:p>
            <a:r>
              <a:rPr lang="ru-RU" dirty="0"/>
              <a:t>Поддержка лидеров</a:t>
            </a:r>
          </a:p>
          <a:p>
            <a:r>
              <a:rPr lang="ru-RU" dirty="0" smtClean="0">
                <a:latin typeface="+mn-lt"/>
              </a:rPr>
              <a:t>Преемственность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100525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1. Дошкольное</a:t>
            </a:r>
            <a:r>
              <a:rPr lang="en-US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и</a:t>
            </a:r>
            <a:r>
              <a:rPr lang="ru-RU" baseline="0" dirty="0" smtClean="0">
                <a:latin typeface="+mn-lt"/>
              </a:rPr>
              <a:t> начальное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Международный</a:t>
            </a:r>
            <a:r>
              <a:rPr lang="ru-RU" baseline="0" dirty="0" smtClean="0">
                <a:latin typeface="+mn-lt"/>
              </a:rPr>
              <a:t> опыт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Среда и ситуации</a:t>
            </a:r>
          </a:p>
          <a:p>
            <a:r>
              <a:rPr lang="ru-RU" dirty="0" smtClean="0">
                <a:latin typeface="+mn-lt"/>
              </a:rPr>
              <a:t>Расширение спектра деятельности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44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Основное и среднее общее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Индивидуализация</a:t>
            </a:r>
          </a:p>
          <a:p>
            <a:r>
              <a:rPr lang="ru-RU" dirty="0" smtClean="0"/>
              <a:t>Количество выпускников</a:t>
            </a:r>
          </a:p>
          <a:p>
            <a:r>
              <a:rPr lang="ru-RU" dirty="0" smtClean="0"/>
              <a:t>Соответствие</a:t>
            </a:r>
            <a:r>
              <a:rPr lang="ru-RU" baseline="0" dirty="0" smtClean="0"/>
              <a:t> системы потребностям личности и общества</a:t>
            </a:r>
          </a:p>
          <a:p>
            <a:r>
              <a:rPr lang="ru-RU" baseline="0" dirty="0" smtClean="0"/>
              <a:t>Уровни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91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Профессиональное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Математическая деятельность преподавателей</a:t>
            </a:r>
            <a:r>
              <a:rPr lang="ru-RU" baseline="0" dirty="0" smtClean="0"/>
              <a:t> и студентов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19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14400" y="36449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4. Дополнительное профессиональное образование, </a:t>
            </a:r>
            <a:br>
              <a:rPr lang="ru-RU" sz="3600" dirty="0" smtClean="0"/>
            </a:br>
            <a:r>
              <a:rPr lang="ru-RU" sz="3600" dirty="0" smtClean="0"/>
              <a:t>подготовка научно-педагогических работников образовательных организаций высшего образования и научных работников научных организаций, </a:t>
            </a:r>
            <a:br>
              <a:rPr lang="ru-RU" sz="3600" dirty="0" smtClean="0"/>
            </a:br>
            <a:r>
              <a:rPr lang="ru-RU" sz="3600" dirty="0" smtClean="0"/>
              <a:t>математическая наука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10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Реализация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номинально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93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Подробный текст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/>
              <a:t>Индикаторы</a:t>
            </a:r>
          </a:p>
          <a:p>
            <a:r>
              <a:rPr lang="ru-RU" dirty="0" smtClean="0"/>
              <a:t>Риски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6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Профессиональное</a:t>
            </a:r>
            <a:r>
              <a:rPr lang="ru-RU" baseline="0" dirty="0" smtClean="0">
                <a:latin typeface="+mn-lt"/>
              </a:rPr>
              <a:t> сообщество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+mn-lt"/>
              </a:rPr>
              <a:t>Спорные вопросы:</a:t>
            </a:r>
          </a:p>
          <a:p>
            <a:r>
              <a:rPr lang="ru-RU" dirty="0" smtClean="0">
                <a:latin typeface="+mn-lt"/>
              </a:rPr>
              <a:t>«Нет не способных к математике детей»</a:t>
            </a:r>
          </a:p>
          <a:p>
            <a:r>
              <a:rPr lang="ru-RU" dirty="0" smtClean="0">
                <a:latin typeface="+mn-lt"/>
              </a:rPr>
              <a:t>ИТ и математика</a:t>
            </a:r>
          </a:p>
          <a:p>
            <a:r>
              <a:rPr lang="ru-RU" dirty="0" smtClean="0">
                <a:latin typeface="+mn-lt"/>
              </a:rPr>
              <a:t>Уровни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364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Реакция педагогического сообщества</a:t>
            </a:r>
            <a:r>
              <a:rPr lang="ru-RU" baseline="0" dirty="0" smtClean="0">
                <a:latin typeface="+mn-lt"/>
              </a:rPr>
              <a:t> регионов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Ярославская</a:t>
            </a:r>
            <a:r>
              <a:rPr lang="ru-RU" baseline="0" dirty="0" smtClean="0">
                <a:latin typeface="+mn-lt"/>
              </a:rPr>
              <a:t> область</a:t>
            </a:r>
          </a:p>
          <a:p>
            <a:r>
              <a:rPr lang="ru-RU" baseline="0" dirty="0" smtClean="0">
                <a:latin typeface="+mn-lt"/>
              </a:rPr>
              <a:t>Калининградская область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Тюменская</a:t>
            </a:r>
            <a:r>
              <a:rPr lang="ru-RU" baseline="0" dirty="0" smtClean="0">
                <a:latin typeface="+mn-lt"/>
              </a:rPr>
              <a:t> область</a:t>
            </a:r>
            <a:endParaRPr lang="ru-RU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Татарстан</a:t>
            </a:r>
          </a:p>
          <a:p>
            <a:r>
              <a:rPr lang="ru-RU" dirty="0" smtClean="0"/>
              <a:t>…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132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07504" y="404664"/>
            <a:ext cx="8928992" cy="572149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"Надо развивать наши сильные стороны. </a:t>
            </a:r>
            <a:b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У нас в стране – традиционно сильные математические школы в университетах и РАН. </a:t>
            </a:r>
            <a:b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Мы можем поставить задачу сделать наше школьное математическое образование </a:t>
            </a:r>
            <a:b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через десять лет лучшим в мире. </a:t>
            </a:r>
            <a:b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</a:br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Это даст нашей стране серьезные конкурентные преимущества."  </a:t>
            </a:r>
          </a:p>
          <a:p>
            <a:pPr lvl="0"/>
            <a:r>
              <a:rPr lang="ru-RU" sz="5400" b="1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В.В. Путин (предвыборная статья</a:t>
            </a:r>
            <a:r>
              <a:rPr lang="ru-RU" sz="5400" b="1" kern="1200" baseline="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в «КП»)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4235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Что дальше?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dirty="0" smtClean="0"/>
              <a:t>План мероприятий</a:t>
            </a:r>
          </a:p>
          <a:p>
            <a:r>
              <a:rPr lang="ru-RU" dirty="0" smtClean="0"/>
              <a:t>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26842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lvl="0"/>
            <a:r>
              <a:rPr lang="ru-RU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«Белая книга» </a:t>
            </a:r>
            <a:r>
              <a:rPr lang="ru-RU" sz="3600" dirty="0">
                <a:latin typeface="+mn-lt"/>
              </a:rPr>
              <a:t>- Сайт и </a:t>
            </a:r>
            <a:r>
              <a:rPr lang="ru-RU" sz="3600" dirty="0" smtClean="0">
                <a:latin typeface="+mn-lt"/>
              </a:rPr>
              <a:t>Ежегодник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800" dirty="0" smtClean="0">
                <a:latin typeface="+mn-lt"/>
              </a:rPr>
              <a:t>задачи: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Источник, к которому можно обращаться для понимания, прогнозирования и проектирования.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Все уровни образования и категории образовательных организаций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Объективное представление и анализ истории отечественного математического образования.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Сопоставление с зарубежными процессами. Международный контекст, в том числе – международные сравнительные исследования.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Место обнародования объективных данных и экспертных оценок, результатов Мониторинга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Место документирования процесса. (Сохранение всех предшествующих данных, ежегодных отчетов)</a:t>
            </a:r>
          </a:p>
          <a:p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</a:rPr>
              <a:t>постоянно действующий инструмент консолидации и предъявления мнения профессиональных сообществ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4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Подготовка национального доклада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На основе «Белой книги»</a:t>
            </a:r>
          </a:p>
          <a:p>
            <a:r>
              <a:rPr lang="ru-RU" dirty="0" smtClean="0">
                <a:latin typeface="+mn-lt"/>
              </a:rPr>
              <a:t>Раз в два года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0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9943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333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51520"/>
          </a:xfrm>
        </p:spPr>
        <p:txBody>
          <a:bodyPr>
            <a:normAutofit fontScale="90000"/>
          </a:bodyPr>
          <a:lstStyle/>
          <a:p>
            <a:pPr lvl="0"/>
            <a:r>
              <a:rPr lang="ru-RU" sz="5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Дорожные карты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8964488" cy="583264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5100" dirty="0" err="1" smtClean="0">
                <a:solidFill>
                  <a:schemeClr val="tx2"/>
                </a:solidFill>
                <a:effectLst/>
                <a:latin typeface="+mn-lt"/>
              </a:rPr>
              <a:t>Минобрнауки</a:t>
            </a:r>
            <a:r>
              <a:rPr lang="ru-RU" sz="5100" dirty="0" smtClean="0">
                <a:solidFill>
                  <a:schemeClr val="tx2"/>
                </a:solidFill>
                <a:effectLst/>
                <a:latin typeface="+mn-lt"/>
              </a:rPr>
              <a:t> России подготовило свою дорожную карту. </a:t>
            </a:r>
          </a:p>
          <a:p>
            <a:pPr lvl="0"/>
            <a:r>
              <a:rPr lang="ru-RU" sz="5100" dirty="0" smtClean="0">
                <a:solidFill>
                  <a:schemeClr val="tx2"/>
                </a:solidFill>
                <a:effectLst/>
                <a:latin typeface="+mn-lt"/>
              </a:rPr>
              <a:t>Нужны карты регионов, других ведомств</a:t>
            </a:r>
          </a:p>
          <a:p>
            <a:pPr lvl="0"/>
            <a:r>
              <a:rPr lang="ru-RU" sz="51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Нужен мониторинг движения – </a:t>
            </a:r>
            <a:r>
              <a:rPr lang="ru-RU" sz="5100" kern="1200" dirty="0" err="1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Минобрнауки</a:t>
            </a:r>
            <a:endParaRPr lang="ru-RU" sz="5100" kern="1200" dirty="0" smtClean="0">
              <a:solidFill>
                <a:schemeClr val="tx1"/>
              </a:solidFill>
              <a:effectLst/>
              <a:latin typeface="+mn-lt"/>
              <a:ea typeface="+mj-ea"/>
              <a:cs typeface="+mj-cs"/>
            </a:endParaRPr>
          </a:p>
          <a:p>
            <a:pPr lvl="1"/>
            <a:r>
              <a:rPr lang="ru-RU" sz="4700" dirty="0" smtClean="0">
                <a:solidFill>
                  <a:schemeClr val="tx2"/>
                </a:solidFill>
                <a:effectLst/>
                <a:latin typeface="+mn-lt"/>
              </a:rPr>
              <a:t>Содержание мониторинга</a:t>
            </a:r>
          </a:p>
          <a:p>
            <a:pPr lvl="1"/>
            <a:r>
              <a:rPr lang="ru-RU" sz="4700" dirty="0" smtClean="0">
                <a:solidFill>
                  <a:schemeClr val="tx2"/>
                </a:solidFill>
                <a:effectLst/>
                <a:latin typeface="+mn-lt"/>
              </a:rPr>
              <a:t>Инструменты мониторинга</a:t>
            </a:r>
          </a:p>
          <a:p>
            <a:pPr lvl="0"/>
            <a:r>
              <a:rPr lang="ru-RU" sz="51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Развитие математического образования интегрировано с развитием образования в целом (</a:t>
            </a:r>
            <a:r>
              <a:rPr lang="ru-RU" sz="5100" kern="1200" dirty="0" err="1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профстандарт</a:t>
            </a:r>
            <a:r>
              <a:rPr lang="ru-RU" sz="51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педагога, ФГОС, педагогическое образование, информационная среда). </a:t>
            </a:r>
          </a:p>
          <a:p>
            <a:pPr lvl="1"/>
            <a:r>
              <a:rPr lang="ru-RU" sz="4700" dirty="0" smtClean="0">
                <a:solidFill>
                  <a:schemeClr val="tx2"/>
                </a:solidFill>
                <a:effectLst/>
                <a:latin typeface="+mn-lt"/>
              </a:rPr>
              <a:t>Мониторинг развития математического образования интегрирован в общий мониторинг</a:t>
            </a:r>
          </a:p>
        </p:txBody>
      </p:sp>
    </p:spTree>
    <p:extLst>
      <p:ext uri="{BB962C8B-B14F-4D97-AF65-F5344CB8AC3E}">
        <p14:creationId xmlns:p14="http://schemas.microsoft.com/office/powerpoint/2010/main" val="10417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35496"/>
          </a:xfrm>
        </p:spPr>
        <p:txBody>
          <a:bodyPr>
            <a:noAutofit/>
          </a:bodyPr>
          <a:lstStyle/>
          <a:p>
            <a:pPr lvl="0"/>
            <a:r>
              <a:rPr lang="ru-RU" sz="3600" kern="1200" dirty="0" smtClean="0">
                <a:solidFill>
                  <a:schemeClr val="tx1"/>
                </a:solidFill>
                <a:effectLst/>
                <a:latin typeface="+mn-lt"/>
              </a:rPr>
              <a:t>Содержание мониторинга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Кадры</a:t>
            </a:r>
            <a:r>
              <a:rPr lang="ru-RU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(возраст, формальная квалификация, аттестационные результаты, математическая деятельность)</a:t>
            </a:r>
            <a:endParaRPr lang="ru-RU" sz="3200" dirty="0" smtClean="0">
              <a:solidFill>
                <a:schemeClr val="tx2"/>
              </a:solidFill>
              <a:effectLst/>
              <a:latin typeface="+mn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>
                <a:solidFill>
                  <a:schemeClr val="tx2"/>
                </a:solidFill>
                <a:effectLst/>
                <a:latin typeface="+mn-lt"/>
              </a:rPr>
              <a:t>Информационные и материальные условия образовательного</a:t>
            </a:r>
            <a:r>
              <a:rPr lang="ru-RU" sz="3200" baseline="0" dirty="0" smtClean="0">
                <a:solidFill>
                  <a:schemeClr val="tx2"/>
                </a:solidFill>
                <a:effectLst/>
                <a:latin typeface="+mn-lt"/>
              </a:rPr>
              <a:t> процесса</a:t>
            </a:r>
            <a:endParaRPr lang="ru-RU" sz="3200" dirty="0" smtClean="0">
              <a:solidFill>
                <a:schemeClr val="tx2"/>
              </a:solidFill>
              <a:effectLst/>
              <a:latin typeface="+mn-lt"/>
            </a:endParaRPr>
          </a:p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образования </a:t>
            </a:r>
            <a:r>
              <a:rPr lang="ru-RU" dirty="0">
                <a:latin typeface="+mn-lt"/>
              </a:rPr>
              <a:t>(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различных уровнях, в т.</a:t>
            </a:r>
            <a:r>
              <a:rPr lang="ru-RU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ч. нормированные результаты ГИА, олимпиад, научные публикации, прикладные достижения</a:t>
            </a:r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Структура образовательных и карьерных траекторий (отсутствие разрывов и тупиков, стыковка, удовлетворение потребности). Особое выделение </a:t>
            </a:r>
            <a:r>
              <a:rPr lang="ru-RU" dirty="0" smtClean="0">
                <a:latin typeface="+mn-lt"/>
              </a:rPr>
              <a:t>траекторий педагогов.</a:t>
            </a:r>
            <a:endParaRPr lang="ru-RU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Мотивация. Общественное восприятие математики и математического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2879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/>
          </a:bodyPr>
          <a:lstStyle/>
          <a:p>
            <a:pPr lvl="0"/>
            <a:r>
              <a:rPr lang="ru-RU" sz="3600" kern="1200" dirty="0" smtClean="0">
                <a:solidFill>
                  <a:schemeClr val="tx1"/>
                </a:solidFill>
                <a:effectLst/>
                <a:latin typeface="+mn-lt"/>
              </a:rPr>
              <a:t>Содержание мониторинга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832648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chemeClr val="tx2"/>
                </a:solidFill>
                <a:effectLst/>
                <a:latin typeface="+mn-lt"/>
              </a:rPr>
              <a:t>Содержание образования (стандарты, примерные программы, учебная и методическая литература для различных аудиторий, курсы в интернете)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Структура учебной деятельности обучающихся (реальная</a:t>
            </a:r>
            <a:r>
              <a:rPr lang="ru-RU" sz="2400" kern="1200" baseline="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математика, использование современных математических инструментов)</a:t>
            </a:r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+mn-lt"/>
              </a:rPr>
              <a:t>Вариативность 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количественная и качественная </a:t>
            </a:r>
            <a:r>
              <a:rPr lang="ru-RU" sz="2400" dirty="0">
                <a:solidFill>
                  <a:schemeClr val="tx2"/>
                </a:solidFill>
                <a:latin typeface="+mn-lt"/>
              </a:rPr>
              <a:t>картина</a:t>
            </a: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), </a:t>
            </a:r>
            <a:br>
              <a:rPr lang="ru-RU" sz="2400" dirty="0" smtClean="0">
                <a:solidFill>
                  <a:schemeClr val="tx2"/>
                </a:solidFill>
                <a:latin typeface="+mn-lt"/>
              </a:rPr>
            </a:br>
            <a:r>
              <a:rPr lang="ru-RU" sz="2400" dirty="0" smtClean="0">
                <a:solidFill>
                  <a:schemeClr val="tx2"/>
                </a:solidFill>
                <a:latin typeface="+mn-lt"/>
              </a:rPr>
              <a:t>в т. ч.</a:t>
            </a:r>
            <a:r>
              <a:rPr lang="ru-RU" sz="2400" baseline="0" dirty="0" smtClean="0">
                <a:solidFill>
                  <a:schemeClr val="tx2"/>
                </a:solidFill>
                <a:latin typeface="+mn-lt"/>
              </a:rPr>
              <a:t> – программы углубленного изучения, для отстающих </a:t>
            </a:r>
          </a:p>
          <a:p>
            <a:pPr rtl="0" eaLnBrk="1" latinLnBrk="0" hangingPunct="1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</a:rPr>
              <a:t>Поддержка лидеров:</a:t>
            </a:r>
            <a:endParaRPr lang="ru-RU" sz="2400" dirty="0" smtClean="0">
              <a:effectLst/>
              <a:latin typeface="+mn-lt"/>
            </a:endParaRPr>
          </a:p>
          <a:p>
            <a:pPr lvl="1" rtl="0" eaLnBrk="1" latinLnBrk="0" hangingPunct="1"/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</a:rPr>
              <a:t>Пример: специализированные учебно-научные центры при университетах. Институт Эйлера</a:t>
            </a:r>
            <a:endParaRPr lang="ru-RU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1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Содержание мониторинга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</a:t>
            </a:r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выпуск и выполнение документов. Примеры: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Включение математики в перечень направлений модернизации и технологического развития российской экономики и профиля учителя математики и информатики в перечень приоритетных направлений подготовки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Наличие и выполнение региональных программ и дорожных карт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</a:t>
            </a:r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профессионального сообщества и инициатив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3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29899" cy="792088"/>
          </a:xfrm>
        </p:spPr>
        <p:txBody>
          <a:bodyPr>
            <a:normAutofit/>
          </a:bodyPr>
          <a:lstStyle/>
          <a:p>
            <a:pPr lvl="0"/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</a:rPr>
              <a:t>Инструменты и достоверность мониторинга: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12068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Информационная среда</a:t>
            </a:r>
          </a:p>
          <a:p>
            <a:pPr lvl="0"/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Возможность дойти до каждого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учащегося (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соблюдая закон)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и организации и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собрать статистику снизу-вверх</a:t>
            </a:r>
          </a:p>
          <a:p>
            <a:pPr lvl="1"/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Реализуется в ЕГЭ, соревнованиях</a:t>
            </a:r>
          </a:p>
          <a:p>
            <a:pPr lvl="1"/>
            <a:r>
              <a:rPr lang="ru-RU" sz="2000" dirty="0">
                <a:solidFill>
                  <a:schemeClr val="tx2"/>
                </a:solidFill>
                <a:latin typeface="+mn-lt"/>
              </a:rPr>
              <a:t>Электронные журналы и дневники, 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портфолио</a:t>
            </a:r>
            <a:endParaRPr lang="ru-RU" sz="2000" dirty="0" smtClean="0">
              <a:solidFill>
                <a:schemeClr val="tx2"/>
              </a:solidFill>
              <a:effectLst/>
              <a:latin typeface="+mn-lt"/>
            </a:endParaRPr>
          </a:p>
          <a:p>
            <a:pPr lvl="1"/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мониторинг </a:t>
            </a:r>
            <a:r>
              <a:rPr lang="ru-RU" sz="2000" dirty="0">
                <a:solidFill>
                  <a:schemeClr val="tx2"/>
                </a:solidFill>
                <a:latin typeface="+mn-lt"/>
              </a:rPr>
              <a:t>КПМО, «мониторинг качества основного общего образования» 2013 и посл</a:t>
            </a:r>
            <a:r>
              <a:rPr lang="ru-RU" sz="2000" dirty="0" smtClean="0">
                <a:solidFill>
                  <a:schemeClr val="tx2"/>
                </a:solidFill>
                <a:latin typeface="+mn-lt"/>
              </a:rPr>
              <a:t>. 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(АНО «Эврика»</a:t>
            </a:r>
          </a:p>
          <a:p>
            <a:pPr lvl="1"/>
            <a:r>
              <a:rPr lang="ru-RU" sz="2000" dirty="0">
                <a:solidFill>
                  <a:schemeClr val="tx2"/>
                </a:solidFill>
                <a:latin typeface="+mn-lt"/>
              </a:rPr>
              <a:t>Н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е требовать от учителя дополнительных усилий.</a:t>
            </a:r>
          </a:p>
          <a:p>
            <a:pPr lvl="0"/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Возможность выборочной электронной дистанционной проверки</a:t>
            </a:r>
          </a:p>
          <a:p>
            <a:pPr lvl="0"/>
            <a:r>
              <a:rPr lang="ru-RU" sz="2000" dirty="0" smtClean="0">
                <a:solidFill>
                  <a:schemeClr val="tx2"/>
                </a:solidFill>
                <a:latin typeface="+mn-lt"/>
              </a:rPr>
              <a:t>Н</a:t>
            </a:r>
            <a:r>
              <a:rPr lang="ru-RU" sz="2000" dirty="0" smtClean="0">
                <a:solidFill>
                  <a:schemeClr val="tx2"/>
                </a:solidFill>
                <a:effectLst/>
                <a:latin typeface="+mn-lt"/>
              </a:rPr>
              <a:t>ужно: полные образовательные траектории (см. выше)</a:t>
            </a:r>
          </a:p>
        </p:txBody>
      </p:sp>
    </p:spTree>
    <p:extLst>
      <p:ext uri="{BB962C8B-B14F-4D97-AF65-F5344CB8AC3E}">
        <p14:creationId xmlns:p14="http://schemas.microsoft.com/office/powerpoint/2010/main" val="23323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-242888"/>
            <a:ext cx="9144000" cy="7200901"/>
          </a:xfrm>
        </p:spPr>
        <p:txBody>
          <a:bodyPr>
            <a:normAutofit/>
          </a:bodyPr>
          <a:lstStyle/>
          <a:p>
            <a:pPr lvl="0"/>
            <a:r>
              <a:rPr lang="ru-RU" sz="72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ВШЭ</a:t>
            </a:r>
            <a:endParaRPr lang="ru-RU" sz="7200" kern="1200" dirty="0" smtClean="0">
              <a:solidFill>
                <a:schemeClr val="tx1"/>
              </a:solidFill>
              <a:effectLst/>
              <a:latin typeface="+mn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Предыстория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1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621" y="0"/>
            <a:ext cx="8856984" cy="836712"/>
          </a:xfrm>
        </p:spPr>
        <p:txBody>
          <a:bodyPr>
            <a:normAutofit/>
          </a:bodyPr>
          <a:lstStyle/>
          <a:p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</a:rPr>
              <a:t>Инструменты и достоверность мониторинга: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856984" cy="6192688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Фиксация регламентов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Росстат</a:t>
            </a:r>
          </a:p>
          <a:p>
            <a:pPr lvl="2"/>
            <a:r>
              <a:rPr lang="ru-RU" sz="24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282-ФЗ</a:t>
            </a:r>
            <a:r>
              <a:rPr lang="ru-RU" sz="24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24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"Об официальном статистическом учете…»</a:t>
            </a:r>
            <a:endParaRPr lang="ru-RU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Финансовые данные по затратам и получению организациями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Выигранные гранты, Выданные гранты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Средние зарплаты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ЧГП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Внешняя оценка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Публикационная активность</a:t>
            </a:r>
          </a:p>
          <a:p>
            <a:pPr lvl="2"/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TIMSS</a:t>
            </a:r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PISA</a:t>
            </a:r>
            <a:endParaRPr lang="ru-RU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и выпуск документов.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Опросы общественного мнения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Например: Институт социологии образования (В. С. </a:t>
            </a:r>
            <a:r>
              <a:rPr lang="ru-RU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Сопкин</a:t>
            </a:r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Интернет-опросы профессионалов. </a:t>
            </a:r>
          </a:p>
          <a:p>
            <a:pPr lvl="2"/>
            <a:r>
              <a:rPr lang="ru-RU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Опыт разработки Концепции. Реальный </a:t>
            </a:r>
            <a:r>
              <a:rPr lang="ru-RU" sz="24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краудсорсинг</a:t>
            </a:r>
            <a:endParaRPr lang="ru-RU" sz="2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1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lvl="0"/>
            <a:r>
              <a:rPr lang="ru-RU" sz="3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«Белая книга» </a:t>
            </a:r>
            <a:r>
              <a:rPr lang="ru-RU" sz="3600" dirty="0">
                <a:latin typeface="+mn-lt"/>
              </a:rPr>
              <a:t>- Сайт и </a:t>
            </a:r>
            <a:r>
              <a:rPr lang="ru-RU" sz="3600" dirty="0" smtClean="0">
                <a:latin typeface="+mn-lt"/>
              </a:rPr>
              <a:t>Ежегодник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2800" dirty="0" smtClean="0">
                <a:latin typeface="+mn-lt"/>
              </a:rPr>
              <a:t>задачи: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Источник, к которому можно обращаться для понимания, прогнозирования и проектирования.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Все уровни образования и категории образовательных организаций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Объективное представление и анализ истории отечественного математического образования.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Сопоставление с зарубежными процессами. Международный контекст, в том числе – международные сравнительные исследования.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Место обнародования объективных данных и экспертных оценок, результатов Мониторинга</a:t>
            </a:r>
          </a:p>
          <a:p>
            <a:pPr lvl="1"/>
            <a:r>
              <a:rPr lang="ru-RU" kern="1200" dirty="0" smtClean="0">
                <a:solidFill>
                  <a:schemeClr val="tx1"/>
                </a:solidFill>
                <a:effectLst/>
                <a:latin typeface="+mn-lt"/>
              </a:rPr>
              <a:t>Место документирования процесса. (Сохранение всех предшествующих данных, ежегодных отчетов)</a:t>
            </a:r>
          </a:p>
          <a:p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</a:rPr>
              <a:t>постоянно действующий инструмент консолидации и предъявления мнения профессиональных сообществ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9117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Подготовка национального доклада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На основе «Белой книги»</a:t>
            </a:r>
          </a:p>
          <a:p>
            <a:r>
              <a:rPr lang="ru-RU" dirty="0" smtClean="0">
                <a:latin typeface="+mn-lt"/>
              </a:rPr>
              <a:t>Раз в два года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0206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504"/>
            <a:ext cx="8229600" cy="949224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«Белая книга»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Объективное представление и анализ истории, состояния и перспектив отечественного математического образования.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тематике, реальному содержанию, основным педагогическим системам и линиям учебной литературы, методикам, объему в часах, всей математике в учебных планах: информатика, тригонометрия, физика и т. д.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технологиям: таблицы логарифмов, логарифмическая линейка, счеты, арифмометр, калькулятор, цифровые (компьютерные) инструменты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массовости и вариативности (отдельная школа, или большинство школ). Гимназии</a:t>
            </a:r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реальные училища.</a:t>
            </a:r>
            <a:endParaRPr lang="ru-RU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Реакция на системные директивы: 20-е годы, ФЗУ, ПТУ, политехнизация, </a:t>
            </a:r>
            <a:r>
              <a:rPr lang="ru-RU" sz="2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фундаментализация</a:t>
            </a: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школы с углубленным изучением</a:t>
            </a:r>
          </a:p>
          <a:p>
            <a:pPr lvl="1"/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Материалы по анализу качества и уровня: городские и республиканские контрольные работы, экзаменационные материалы – выпускные и вступительные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983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8864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Процесс</a:t>
            </a:r>
            <a:r>
              <a:rPr lang="ru-RU" baseline="0" dirty="0" smtClean="0">
                <a:latin typeface="+mn-lt"/>
              </a:rPr>
              <a:t> разработки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9144000" cy="4997152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latin typeface="+mn-lt"/>
              </a:rPr>
              <a:t>«Майский»</a:t>
            </a:r>
            <a:r>
              <a:rPr lang="ru-RU" sz="2400" baseline="0" dirty="0" smtClean="0">
                <a:latin typeface="+mn-lt"/>
              </a:rPr>
              <a:t> у</a:t>
            </a:r>
            <a:r>
              <a:rPr lang="ru-RU" sz="2400" dirty="0" smtClean="0">
                <a:latin typeface="+mn-lt"/>
              </a:rPr>
              <a:t>каз 599 от 7 мая 2012 г.</a:t>
            </a:r>
          </a:p>
          <a:p>
            <a:pPr lvl="0"/>
            <a:r>
              <a:rPr lang="ru-RU" sz="2400" dirty="0" smtClean="0">
                <a:latin typeface="+mn-lt"/>
              </a:rPr>
              <a:t>Рабочая группа – август 2012, А. Л. Семенов - координатор</a:t>
            </a:r>
          </a:p>
          <a:p>
            <a:pPr lvl="0"/>
            <a:r>
              <a:rPr lang="ru-RU" sz="2400" dirty="0" smtClean="0">
                <a:latin typeface="+mn-lt"/>
              </a:rPr>
              <a:t>Состав:</a:t>
            </a:r>
            <a:r>
              <a:rPr lang="ru-RU" sz="2400" baseline="0" dirty="0" smtClean="0">
                <a:latin typeface="+mn-lt"/>
              </a:rPr>
              <a:t> учителя, ученые, преподаватели вузов,…</a:t>
            </a:r>
          </a:p>
          <a:p>
            <a:pPr lvl="0"/>
            <a:r>
              <a:rPr lang="ru-RU" sz="2400" dirty="0" smtClean="0">
                <a:latin typeface="+mn-lt"/>
              </a:rPr>
              <a:t>Сайт и документы на сайте</a:t>
            </a:r>
          </a:p>
          <a:p>
            <a:pPr lvl="0"/>
            <a:r>
              <a:rPr lang="ru-RU" sz="2400" dirty="0" smtClean="0">
                <a:latin typeface="+mn-lt"/>
              </a:rPr>
              <a:t>Сообщество</a:t>
            </a:r>
          </a:p>
          <a:p>
            <a:pPr lvl="0"/>
            <a:r>
              <a:rPr lang="ru-RU" sz="2400" dirty="0" smtClean="0">
                <a:latin typeface="+mn-lt"/>
              </a:rPr>
              <a:t>Распоряжение Правительства РФ от</a:t>
            </a:r>
            <a:r>
              <a:rPr lang="ru-RU" sz="2400" baseline="0" dirty="0" smtClean="0">
                <a:latin typeface="+mn-lt"/>
              </a:rPr>
              <a:t> 24 декабря 2013 г. № 2506-р</a:t>
            </a:r>
          </a:p>
          <a:p>
            <a:pPr lvl="0"/>
            <a:r>
              <a:rPr lang="ru-RU" sz="2400" baseline="0" dirty="0" smtClean="0">
                <a:latin typeface="+mn-lt"/>
              </a:rPr>
              <a:t>Разработка концепции, как модель со- участия профессионального 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13848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Структура</a:t>
            </a:r>
            <a:r>
              <a:rPr lang="ru-RU" baseline="0" dirty="0" smtClean="0">
                <a:latin typeface="+mn-lt"/>
              </a:rPr>
              <a:t> документа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effectLst/>
                <a:latin typeface="+mn-lt"/>
                <a:ea typeface="Calibri"/>
              </a:rPr>
              <a:t>Концепция развития математического образования представляет собой систему взглядов на базовые принципы, цели, задачи и основные направления развития математического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92437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Изменения в </a:t>
            </a:r>
            <a:r>
              <a:rPr lang="en-US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XXI</a:t>
            </a:r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веке</a:t>
            </a:r>
          </a:p>
          <a:p>
            <a:pPr lvl="0"/>
            <a:r>
              <a:rPr lang="ru-RU" sz="3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Математическая деятельность</a:t>
            </a:r>
          </a:p>
          <a:p>
            <a:pPr lvl="1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Математическое моделирование</a:t>
            </a:r>
          </a:p>
          <a:p>
            <a:pPr lvl="1"/>
            <a:r>
              <a:rPr lang="ru-RU" sz="2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Программирование</a:t>
            </a:r>
            <a:r>
              <a:rPr lang="ru-RU" sz="28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создание математических объектов математическими методами</a:t>
            </a:r>
          </a:p>
          <a:p>
            <a:pPr lvl="1"/>
            <a:r>
              <a:rPr lang="ru-RU" sz="28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Вообще – создание объектов ИКТ</a:t>
            </a:r>
          </a:p>
          <a:p>
            <a:pPr lvl="1"/>
            <a:r>
              <a:rPr lang="ru-RU" sz="28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«чистая», фундаментальная математика</a:t>
            </a:r>
            <a:endParaRPr lang="ru-RU" sz="28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3600" dirty="0" smtClean="0">
                <a:latin typeface="+mn-lt"/>
                <a:ea typeface="Calibri"/>
              </a:rPr>
              <a:t>I.</a:t>
            </a:r>
            <a:r>
              <a:rPr lang="ru-RU" sz="3600" dirty="0" smtClean="0">
                <a:effectLst/>
                <a:latin typeface="+mn-lt"/>
                <a:ea typeface="Calibri"/>
              </a:rPr>
              <a:t> ЗНАЧЕНИЕ МАТЕМАТИКИ В СОВРЕМЕННОМ МИРЕ И В РОССИИ</a:t>
            </a: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503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процессе социальных изменений 1990-х годов обострились имевшиеся и накопились новые проблемы.</a:t>
            </a:r>
          </a:p>
          <a:p>
            <a:pPr lvl="0"/>
            <a:r>
              <a:rPr lang="ru-RU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Группировка проблем.</a:t>
            </a:r>
            <a:r>
              <a:rPr lang="ru-RU" sz="3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Направления:</a:t>
            </a:r>
          </a:p>
          <a:p>
            <a:pPr lvl="1"/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Мотивационное</a:t>
            </a:r>
          </a:p>
          <a:p>
            <a:pPr lvl="1"/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Содержательное</a:t>
            </a:r>
          </a:p>
          <a:p>
            <a:pPr lvl="1"/>
            <a:r>
              <a:rPr lang="ru-RU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Кадровое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pPr lvl="0"/>
            <a:r>
              <a:rPr lang="en-US" sz="3200" b="1" dirty="0" smtClean="0">
                <a:latin typeface="+mn-lt"/>
                <a:ea typeface="+mn-ea"/>
                <a:cs typeface="+mn-cs"/>
              </a:rPr>
              <a:t>II. </a:t>
            </a:r>
            <a:r>
              <a:rPr lang="x-none" sz="3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 РАЗВИТИЯ МАТЕМАТИЧЕСКОГО ОБРАЗОВАНИЯ 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37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3600" b="1" dirty="0" smtClean="0">
                <a:latin typeface="+mn-lt"/>
                <a:ea typeface="Times New Roman"/>
              </a:rPr>
              <a:t>III</a:t>
            </a:r>
            <a:r>
              <a:rPr lang="ru-RU" sz="3600" b="1" dirty="0" smtClean="0">
                <a:effectLst/>
                <a:latin typeface="+mn-lt"/>
                <a:ea typeface="Times New Roman"/>
              </a:rPr>
              <a:t>. </a:t>
            </a:r>
            <a:r>
              <a:rPr lang="x-none" sz="3600" b="1" smtClean="0">
                <a:effectLst/>
                <a:latin typeface="+mn-lt"/>
                <a:ea typeface="Times New Roman"/>
              </a:rPr>
              <a:t>ЦЕЛИ</a:t>
            </a:r>
            <a:r>
              <a:rPr lang="ru-RU" sz="3600" b="1" dirty="0" smtClean="0">
                <a:effectLst/>
                <a:latin typeface="+mn-lt"/>
                <a:ea typeface="Times New Roman"/>
              </a:rPr>
              <a:t> И ЗАДАЧИ</a:t>
            </a:r>
            <a:r>
              <a:rPr lang="x-none" sz="3600" b="1" smtClean="0">
                <a:effectLst/>
                <a:latin typeface="+mn-lt"/>
                <a:ea typeface="Times New Roman"/>
              </a:rPr>
              <a:t> КОНЦЕПЦИИ</a:t>
            </a:r>
            <a:endParaRPr lang="ru-RU" sz="3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effectLst/>
                <a:latin typeface="+mn-lt"/>
                <a:ea typeface="Calibri"/>
              </a:rPr>
              <a:t>Цель настоящей концепции</a:t>
            </a:r>
            <a:r>
              <a:rPr lang="ru-RU" sz="2400" dirty="0" smtClean="0">
                <a:effectLst/>
                <a:latin typeface="+mn-lt"/>
                <a:ea typeface="Calibri"/>
              </a:rPr>
              <a:t> – вывести российское математическое образование на лидирующее положение в мире. Математика в России должна стать передовой и привлекательной областью знания и деятельности, получение математических знаний – осознанным и внутренне мотивированным</a:t>
            </a:r>
          </a:p>
        </p:txBody>
      </p:sp>
    </p:spTree>
    <p:extLst>
      <p:ext uri="{BB962C8B-B14F-4D97-AF65-F5344CB8AC3E}">
        <p14:creationId xmlns:p14="http://schemas.microsoft.com/office/powerpoint/2010/main" val="329289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94509" y="2132856"/>
            <a:ext cx="8928992" cy="4525963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модернизация содержания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индивидуализация, диагностика, честная аттестация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информационные ресурсы, инструменты, информационная среда.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качество работы преподавателей, педагогическая наука, собственные педагогические подходы.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поддержка лидеров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Условия – выдающимся обучающимся, 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система оценки труда ученых и преподавателей </a:t>
            </a:r>
          </a:p>
          <a:p>
            <a:pPr lvl="0">
              <a:lnSpc>
                <a:spcPct val="100000"/>
              </a:lnSpc>
            </a:pPr>
            <a:r>
              <a:rPr lang="ru-RU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популяризация.</a:t>
            </a:r>
          </a:p>
          <a:p>
            <a:pPr lvl="0"/>
            <a:endParaRPr lang="ru-RU" sz="2400" dirty="0">
              <a:latin typeface="+mn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ru-RU" sz="4000" dirty="0" smtClean="0">
                <a:effectLst/>
                <a:latin typeface="+mn-lt"/>
              </a:rPr>
              <a:t>Задачи</a:t>
            </a:r>
            <a:r>
              <a:rPr lang="ru-RU" sz="2400" dirty="0" smtClean="0">
                <a:effectLst/>
                <a:latin typeface="+mn-lt"/>
              </a:rPr>
              <a:t>: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26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55104</TotalTime>
  <Words>1089</Words>
  <Application>Microsoft Office PowerPoint</Application>
  <PresentationFormat>Экран (4:3)</PresentationFormat>
  <Paragraphs>163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Twilight</vt:lpstr>
      <vt:lpstr>О Концепции развития математического образования в Российской Федерации</vt:lpstr>
      <vt:lpstr>Презентация PowerPoint</vt:lpstr>
      <vt:lpstr>Предыстория</vt:lpstr>
      <vt:lpstr>Процесс разработки</vt:lpstr>
      <vt:lpstr>Структура документа</vt:lpstr>
      <vt:lpstr>I. ЗНАЧЕНИЕ МАТЕМАТИКИ В СОВРЕМЕННОМ МИРЕ И В РОССИИ</vt:lpstr>
      <vt:lpstr>II. ПРОБЛЕМЫ РАЗВИТИЯ МАТЕМАТИЧЕСКОГО ОБРАЗОВАНИЯ </vt:lpstr>
      <vt:lpstr>III. ЦЕЛИ И ЗАДАЧИ КОНЦЕПЦИИ</vt:lpstr>
      <vt:lpstr>Задачи:</vt:lpstr>
      <vt:lpstr>VI. ОСНОВНЫЕ НАПРАВЛЕНИЯ РЕАЛИЗАЦИИ КОНЦЕПЦИИ</vt:lpstr>
      <vt:lpstr>Глобальные идеи концепции</vt:lpstr>
      <vt:lpstr>1. Дошкольное и начальное</vt:lpstr>
      <vt:lpstr>2. Основное и среднее общее</vt:lpstr>
      <vt:lpstr>3. Профессиональное</vt:lpstr>
      <vt:lpstr>4. Дополнительное профессиональное образование,  подготовка научно-педагогических работников образовательных организаций высшего образования и научных работников научных организаций,  математическая наука</vt:lpstr>
      <vt:lpstr>Реализация</vt:lpstr>
      <vt:lpstr>Подробный текст</vt:lpstr>
      <vt:lpstr>Профессиональное сообщество</vt:lpstr>
      <vt:lpstr>Реакция педагогического сообщества регионов</vt:lpstr>
      <vt:lpstr>Что дальше?</vt:lpstr>
      <vt:lpstr>«Белая книга» - Сайт и Ежегодник</vt:lpstr>
      <vt:lpstr>Подготовка национального доклада</vt:lpstr>
      <vt:lpstr>Презентация PowerPoint</vt:lpstr>
      <vt:lpstr>Презентация PowerPoint</vt:lpstr>
      <vt:lpstr>Дорожные карты</vt:lpstr>
      <vt:lpstr>Содержание мониторинга</vt:lpstr>
      <vt:lpstr>Содержание мониторинга</vt:lpstr>
      <vt:lpstr>Содержание мониторинга</vt:lpstr>
      <vt:lpstr>Инструменты и достоверность мониторинга:</vt:lpstr>
      <vt:lpstr>Инструменты и достоверность мониторинга:</vt:lpstr>
      <vt:lpstr>«Белая книга» - Сайт и Ежегодник</vt:lpstr>
      <vt:lpstr>Подготовка национального доклада</vt:lpstr>
      <vt:lpstr>«Белая книга»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для XXI века</dc:title>
  <dc:creator>Win7</dc:creator>
  <cp:lastModifiedBy>Win7</cp:lastModifiedBy>
  <cp:revision>110</cp:revision>
  <dcterms:created xsi:type="dcterms:W3CDTF">2013-10-26T09:18:16Z</dcterms:created>
  <dcterms:modified xsi:type="dcterms:W3CDTF">2014-03-25T11:52:37Z</dcterms:modified>
</cp:coreProperties>
</file>