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20" r:id="rId2"/>
    <p:sldId id="321" r:id="rId3"/>
    <p:sldId id="313" r:id="rId4"/>
    <p:sldId id="307" r:id="rId5"/>
    <p:sldId id="314" r:id="rId6"/>
    <p:sldId id="315" r:id="rId7"/>
    <p:sldId id="316" r:id="rId8"/>
    <p:sldId id="317" r:id="rId9"/>
    <p:sldId id="318" r:id="rId10"/>
    <p:sldId id="322" r:id="rId11"/>
    <p:sldId id="324" r:id="rId12"/>
    <p:sldId id="325" r:id="rId13"/>
    <p:sldId id="327" r:id="rId14"/>
    <p:sldId id="328" r:id="rId15"/>
    <p:sldId id="333" r:id="rId16"/>
    <p:sldId id="336" r:id="rId17"/>
    <p:sldId id="337" r:id="rId18"/>
    <p:sldId id="338" r:id="rId19"/>
    <p:sldId id="326" r:id="rId20"/>
    <p:sldId id="334" r:id="rId21"/>
    <p:sldId id="335" r:id="rId22"/>
    <p:sldId id="339" r:id="rId23"/>
    <p:sldId id="329" r:id="rId24"/>
    <p:sldId id="330" r:id="rId25"/>
    <p:sldId id="331" r:id="rId26"/>
    <p:sldId id="332" r:id="rId27"/>
    <p:sldId id="340" r:id="rId28"/>
    <p:sldId id="32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48" autoAdjust="0"/>
  </p:normalViewPr>
  <p:slideViewPr>
    <p:cSldViewPr snapToGrid="0" snapToObjects="1">
      <p:cViewPr>
        <p:scale>
          <a:sx n="75" d="100"/>
          <a:sy n="75" d="100"/>
        </p:scale>
        <p:origin x="-2664" y="-930"/>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B6BC8-65D8-0343-AE29-AF53E7F31868}" type="doc">
      <dgm:prSet loTypeId="urn:microsoft.com/office/officeart/2005/8/layout/gear1" loCatId="" qsTypeId="urn:microsoft.com/office/officeart/2005/8/quickstyle/simple4" qsCatId="simple" csTypeId="urn:microsoft.com/office/officeart/2005/8/colors/colorful4" csCatId="colorful" phldr="1"/>
      <dgm:spPr/>
    </dgm:pt>
    <dgm:pt modelId="{0CD5CB2E-0C1E-1348-82CB-63AB588F7725}">
      <dgm:prSet phldrT="[Text]"/>
      <dgm:spPr/>
      <dgm:t>
        <a:bodyPr/>
        <a:lstStyle/>
        <a:p>
          <a:r>
            <a:rPr lang="en-US" dirty="0" smtClean="0"/>
            <a:t>Leading Learning</a:t>
          </a:r>
          <a:endParaRPr lang="en-US" dirty="0"/>
        </a:p>
      </dgm:t>
    </dgm:pt>
    <dgm:pt modelId="{9DE833E2-A569-0142-A846-9F016D273F26}" type="parTrans" cxnId="{A77156D6-EE02-534A-AAF8-05A270CD48E6}">
      <dgm:prSet/>
      <dgm:spPr/>
      <dgm:t>
        <a:bodyPr/>
        <a:lstStyle/>
        <a:p>
          <a:endParaRPr lang="en-US"/>
        </a:p>
      </dgm:t>
    </dgm:pt>
    <dgm:pt modelId="{BF1EE2A1-560F-6D4C-B83F-B8A58EB3BB6E}" type="sibTrans" cxnId="{A77156D6-EE02-534A-AAF8-05A270CD48E6}">
      <dgm:prSet/>
      <dgm:spPr/>
      <dgm:t>
        <a:bodyPr/>
        <a:lstStyle/>
        <a:p>
          <a:endParaRPr lang="en-US"/>
        </a:p>
      </dgm:t>
    </dgm:pt>
    <dgm:pt modelId="{F1B4FF2D-40A0-4C41-9B19-840CDBCE91B1}">
      <dgm:prSet phldrT="[Text]"/>
      <dgm:spPr/>
      <dgm:t>
        <a:bodyPr/>
        <a:lstStyle/>
        <a:p>
          <a:r>
            <a:rPr lang="en-US" dirty="0" smtClean="0"/>
            <a:t>System Player</a:t>
          </a:r>
          <a:endParaRPr lang="en-US" dirty="0"/>
        </a:p>
      </dgm:t>
    </dgm:pt>
    <dgm:pt modelId="{970D53B8-0157-7147-91E8-EA5609F2EFFD}" type="parTrans" cxnId="{9D605926-BCDE-154B-852C-256C095D2C14}">
      <dgm:prSet/>
      <dgm:spPr/>
      <dgm:t>
        <a:bodyPr/>
        <a:lstStyle/>
        <a:p>
          <a:endParaRPr lang="en-US"/>
        </a:p>
      </dgm:t>
    </dgm:pt>
    <dgm:pt modelId="{B305942F-154E-6A46-9A87-FB1C593D80B2}" type="sibTrans" cxnId="{9D605926-BCDE-154B-852C-256C095D2C14}">
      <dgm:prSet/>
      <dgm:spPr/>
      <dgm:t>
        <a:bodyPr/>
        <a:lstStyle/>
        <a:p>
          <a:endParaRPr lang="en-US"/>
        </a:p>
      </dgm:t>
    </dgm:pt>
    <dgm:pt modelId="{4908F834-1385-2D44-A2D8-C6120CAF53B5}">
      <dgm:prSet phldrT="[Text]"/>
      <dgm:spPr/>
      <dgm:t>
        <a:bodyPr/>
        <a:lstStyle/>
        <a:p>
          <a:r>
            <a:rPr lang="en-US" dirty="0" smtClean="0"/>
            <a:t>Agent of Change</a:t>
          </a:r>
          <a:endParaRPr lang="en-US" dirty="0"/>
        </a:p>
      </dgm:t>
    </dgm:pt>
    <dgm:pt modelId="{E91851C9-50F0-B14F-8D16-2EF3C4AD1BAD}" type="parTrans" cxnId="{DAB4E51A-D0F1-B040-BB9B-41CFA054491E}">
      <dgm:prSet/>
      <dgm:spPr/>
      <dgm:t>
        <a:bodyPr/>
        <a:lstStyle/>
        <a:p>
          <a:endParaRPr lang="en-US"/>
        </a:p>
      </dgm:t>
    </dgm:pt>
    <dgm:pt modelId="{4FE0EA15-A926-AD48-9D99-A961DCD7361F}" type="sibTrans" cxnId="{DAB4E51A-D0F1-B040-BB9B-41CFA054491E}">
      <dgm:prSet/>
      <dgm:spPr/>
      <dgm:t>
        <a:bodyPr/>
        <a:lstStyle/>
        <a:p>
          <a:endParaRPr lang="en-US"/>
        </a:p>
      </dgm:t>
    </dgm:pt>
    <dgm:pt modelId="{C4478ED1-7C26-8648-B39E-415E7E1BA67E}" type="pres">
      <dgm:prSet presAssocID="{021B6BC8-65D8-0343-AE29-AF53E7F31868}" presName="composite" presStyleCnt="0">
        <dgm:presLayoutVars>
          <dgm:chMax val="3"/>
          <dgm:animLvl val="lvl"/>
          <dgm:resizeHandles val="exact"/>
        </dgm:presLayoutVars>
      </dgm:prSet>
      <dgm:spPr/>
    </dgm:pt>
    <dgm:pt modelId="{DAC6FC0D-CB35-364A-9211-D234A57946FF}" type="pres">
      <dgm:prSet presAssocID="{0CD5CB2E-0C1E-1348-82CB-63AB588F7725}" presName="gear1" presStyleLbl="node1" presStyleIdx="0" presStyleCnt="3">
        <dgm:presLayoutVars>
          <dgm:chMax val="1"/>
          <dgm:bulletEnabled val="1"/>
        </dgm:presLayoutVars>
      </dgm:prSet>
      <dgm:spPr/>
      <dgm:t>
        <a:bodyPr/>
        <a:lstStyle/>
        <a:p>
          <a:endParaRPr lang="en-US"/>
        </a:p>
      </dgm:t>
    </dgm:pt>
    <dgm:pt modelId="{D1B2A536-AEC6-FE42-9593-630B110FE246}" type="pres">
      <dgm:prSet presAssocID="{0CD5CB2E-0C1E-1348-82CB-63AB588F7725}" presName="gear1srcNode" presStyleLbl="node1" presStyleIdx="0" presStyleCnt="3"/>
      <dgm:spPr/>
      <dgm:t>
        <a:bodyPr/>
        <a:lstStyle/>
        <a:p>
          <a:endParaRPr lang="en-US"/>
        </a:p>
      </dgm:t>
    </dgm:pt>
    <dgm:pt modelId="{034B6D8C-B145-5B4A-8491-57F4087E3CD1}" type="pres">
      <dgm:prSet presAssocID="{0CD5CB2E-0C1E-1348-82CB-63AB588F7725}" presName="gear1dstNode" presStyleLbl="node1" presStyleIdx="0" presStyleCnt="3"/>
      <dgm:spPr/>
      <dgm:t>
        <a:bodyPr/>
        <a:lstStyle/>
        <a:p>
          <a:endParaRPr lang="en-US"/>
        </a:p>
      </dgm:t>
    </dgm:pt>
    <dgm:pt modelId="{4C623A8D-20FB-154D-9E43-32216CAD5E28}" type="pres">
      <dgm:prSet presAssocID="{F1B4FF2D-40A0-4C41-9B19-840CDBCE91B1}" presName="gear2" presStyleLbl="node1" presStyleIdx="1" presStyleCnt="3">
        <dgm:presLayoutVars>
          <dgm:chMax val="1"/>
          <dgm:bulletEnabled val="1"/>
        </dgm:presLayoutVars>
      </dgm:prSet>
      <dgm:spPr/>
      <dgm:t>
        <a:bodyPr/>
        <a:lstStyle/>
        <a:p>
          <a:endParaRPr lang="en-US"/>
        </a:p>
      </dgm:t>
    </dgm:pt>
    <dgm:pt modelId="{2A1B0944-0A86-C341-8224-6A10701F45AA}" type="pres">
      <dgm:prSet presAssocID="{F1B4FF2D-40A0-4C41-9B19-840CDBCE91B1}" presName="gear2srcNode" presStyleLbl="node1" presStyleIdx="1" presStyleCnt="3"/>
      <dgm:spPr/>
      <dgm:t>
        <a:bodyPr/>
        <a:lstStyle/>
        <a:p>
          <a:endParaRPr lang="en-US"/>
        </a:p>
      </dgm:t>
    </dgm:pt>
    <dgm:pt modelId="{6C051D48-B570-174A-B400-44459A38403A}" type="pres">
      <dgm:prSet presAssocID="{F1B4FF2D-40A0-4C41-9B19-840CDBCE91B1}" presName="gear2dstNode" presStyleLbl="node1" presStyleIdx="1" presStyleCnt="3"/>
      <dgm:spPr/>
      <dgm:t>
        <a:bodyPr/>
        <a:lstStyle/>
        <a:p>
          <a:endParaRPr lang="en-US"/>
        </a:p>
      </dgm:t>
    </dgm:pt>
    <dgm:pt modelId="{54493CC3-99C0-5B43-BF8C-F8BC05CE1611}" type="pres">
      <dgm:prSet presAssocID="{4908F834-1385-2D44-A2D8-C6120CAF53B5}" presName="gear3" presStyleLbl="node1" presStyleIdx="2" presStyleCnt="3"/>
      <dgm:spPr/>
      <dgm:t>
        <a:bodyPr/>
        <a:lstStyle/>
        <a:p>
          <a:endParaRPr lang="en-US"/>
        </a:p>
      </dgm:t>
    </dgm:pt>
    <dgm:pt modelId="{4AA0DFE2-FC5F-6949-A760-FAB0D344C797}" type="pres">
      <dgm:prSet presAssocID="{4908F834-1385-2D44-A2D8-C6120CAF53B5}" presName="gear3tx" presStyleLbl="node1" presStyleIdx="2" presStyleCnt="3">
        <dgm:presLayoutVars>
          <dgm:chMax val="1"/>
          <dgm:bulletEnabled val="1"/>
        </dgm:presLayoutVars>
      </dgm:prSet>
      <dgm:spPr/>
      <dgm:t>
        <a:bodyPr/>
        <a:lstStyle/>
        <a:p>
          <a:endParaRPr lang="en-US"/>
        </a:p>
      </dgm:t>
    </dgm:pt>
    <dgm:pt modelId="{784B073F-6D84-444F-9B87-A95545BD11C1}" type="pres">
      <dgm:prSet presAssocID="{4908F834-1385-2D44-A2D8-C6120CAF53B5}" presName="gear3srcNode" presStyleLbl="node1" presStyleIdx="2" presStyleCnt="3"/>
      <dgm:spPr/>
      <dgm:t>
        <a:bodyPr/>
        <a:lstStyle/>
        <a:p>
          <a:endParaRPr lang="en-US"/>
        </a:p>
      </dgm:t>
    </dgm:pt>
    <dgm:pt modelId="{7E594D58-8307-EF4F-A85B-EAA5698886BC}" type="pres">
      <dgm:prSet presAssocID="{4908F834-1385-2D44-A2D8-C6120CAF53B5}" presName="gear3dstNode" presStyleLbl="node1" presStyleIdx="2" presStyleCnt="3"/>
      <dgm:spPr/>
      <dgm:t>
        <a:bodyPr/>
        <a:lstStyle/>
        <a:p>
          <a:endParaRPr lang="en-US"/>
        </a:p>
      </dgm:t>
    </dgm:pt>
    <dgm:pt modelId="{04D1F47A-A3B8-B24C-AE6C-B4E1F8DCFF8B}" type="pres">
      <dgm:prSet presAssocID="{BF1EE2A1-560F-6D4C-B83F-B8A58EB3BB6E}" presName="connector1" presStyleLbl="sibTrans2D1" presStyleIdx="0" presStyleCnt="3"/>
      <dgm:spPr/>
      <dgm:t>
        <a:bodyPr/>
        <a:lstStyle/>
        <a:p>
          <a:endParaRPr lang="en-US"/>
        </a:p>
      </dgm:t>
    </dgm:pt>
    <dgm:pt modelId="{EC3C9ABE-E8AB-604E-A436-1515CA46A76D}" type="pres">
      <dgm:prSet presAssocID="{B305942F-154E-6A46-9A87-FB1C593D80B2}" presName="connector2" presStyleLbl="sibTrans2D1" presStyleIdx="1" presStyleCnt="3"/>
      <dgm:spPr/>
      <dgm:t>
        <a:bodyPr/>
        <a:lstStyle/>
        <a:p>
          <a:endParaRPr lang="en-US"/>
        </a:p>
      </dgm:t>
    </dgm:pt>
    <dgm:pt modelId="{C60647F8-6FD2-3C4F-9E0F-C1FB3C9B20BC}" type="pres">
      <dgm:prSet presAssocID="{4FE0EA15-A926-AD48-9D99-A961DCD7361F}" presName="connector3" presStyleLbl="sibTrans2D1" presStyleIdx="2" presStyleCnt="3"/>
      <dgm:spPr/>
      <dgm:t>
        <a:bodyPr/>
        <a:lstStyle/>
        <a:p>
          <a:endParaRPr lang="en-US"/>
        </a:p>
      </dgm:t>
    </dgm:pt>
  </dgm:ptLst>
  <dgm:cxnLst>
    <dgm:cxn modelId="{8B3398E5-6D96-CF43-9214-95FC4D481ECB}" type="presOf" srcId="{0CD5CB2E-0C1E-1348-82CB-63AB588F7725}" destId="{034B6D8C-B145-5B4A-8491-57F4087E3CD1}" srcOrd="2" destOrd="0" presId="urn:microsoft.com/office/officeart/2005/8/layout/gear1"/>
    <dgm:cxn modelId="{DAB4E51A-D0F1-B040-BB9B-41CFA054491E}" srcId="{021B6BC8-65D8-0343-AE29-AF53E7F31868}" destId="{4908F834-1385-2D44-A2D8-C6120CAF53B5}" srcOrd="2" destOrd="0" parTransId="{E91851C9-50F0-B14F-8D16-2EF3C4AD1BAD}" sibTransId="{4FE0EA15-A926-AD48-9D99-A961DCD7361F}"/>
    <dgm:cxn modelId="{066D1E99-20C7-0748-B1ED-6C817B595DBA}" type="presOf" srcId="{021B6BC8-65D8-0343-AE29-AF53E7F31868}" destId="{C4478ED1-7C26-8648-B39E-415E7E1BA67E}" srcOrd="0" destOrd="0" presId="urn:microsoft.com/office/officeart/2005/8/layout/gear1"/>
    <dgm:cxn modelId="{8F49BFD4-81A6-694C-812A-766DD97E7EE9}" type="presOf" srcId="{0CD5CB2E-0C1E-1348-82CB-63AB588F7725}" destId="{DAC6FC0D-CB35-364A-9211-D234A57946FF}" srcOrd="0" destOrd="0" presId="urn:microsoft.com/office/officeart/2005/8/layout/gear1"/>
    <dgm:cxn modelId="{0B7BBB9E-6131-4948-ACE4-CD527DEECC4C}" type="presOf" srcId="{B305942F-154E-6A46-9A87-FB1C593D80B2}" destId="{EC3C9ABE-E8AB-604E-A436-1515CA46A76D}" srcOrd="0" destOrd="0" presId="urn:microsoft.com/office/officeart/2005/8/layout/gear1"/>
    <dgm:cxn modelId="{44CCF2BA-7AFA-494F-9A35-106CFA6A3CCF}" type="presOf" srcId="{F1B4FF2D-40A0-4C41-9B19-840CDBCE91B1}" destId="{2A1B0944-0A86-C341-8224-6A10701F45AA}" srcOrd="1" destOrd="0" presId="urn:microsoft.com/office/officeart/2005/8/layout/gear1"/>
    <dgm:cxn modelId="{A77156D6-EE02-534A-AAF8-05A270CD48E6}" srcId="{021B6BC8-65D8-0343-AE29-AF53E7F31868}" destId="{0CD5CB2E-0C1E-1348-82CB-63AB588F7725}" srcOrd="0" destOrd="0" parTransId="{9DE833E2-A569-0142-A846-9F016D273F26}" sibTransId="{BF1EE2A1-560F-6D4C-B83F-B8A58EB3BB6E}"/>
    <dgm:cxn modelId="{36C7870A-5800-A947-9145-8B2E8C950F6C}" type="presOf" srcId="{4908F834-1385-2D44-A2D8-C6120CAF53B5}" destId="{784B073F-6D84-444F-9B87-A95545BD11C1}" srcOrd="2" destOrd="0" presId="urn:microsoft.com/office/officeart/2005/8/layout/gear1"/>
    <dgm:cxn modelId="{9D605926-BCDE-154B-852C-256C095D2C14}" srcId="{021B6BC8-65D8-0343-AE29-AF53E7F31868}" destId="{F1B4FF2D-40A0-4C41-9B19-840CDBCE91B1}" srcOrd="1" destOrd="0" parTransId="{970D53B8-0157-7147-91E8-EA5609F2EFFD}" sibTransId="{B305942F-154E-6A46-9A87-FB1C593D80B2}"/>
    <dgm:cxn modelId="{F6E0C26F-9A9A-5641-8C6F-B1C0C0146439}" type="presOf" srcId="{F1B4FF2D-40A0-4C41-9B19-840CDBCE91B1}" destId="{4C623A8D-20FB-154D-9E43-32216CAD5E28}" srcOrd="0" destOrd="0" presId="urn:microsoft.com/office/officeart/2005/8/layout/gear1"/>
    <dgm:cxn modelId="{91F6CC35-BD6B-794C-A6D1-1B0817086F29}" type="presOf" srcId="{4FE0EA15-A926-AD48-9D99-A961DCD7361F}" destId="{C60647F8-6FD2-3C4F-9E0F-C1FB3C9B20BC}" srcOrd="0" destOrd="0" presId="urn:microsoft.com/office/officeart/2005/8/layout/gear1"/>
    <dgm:cxn modelId="{32D278AC-D2F8-3842-80F1-76B76A47A916}" type="presOf" srcId="{F1B4FF2D-40A0-4C41-9B19-840CDBCE91B1}" destId="{6C051D48-B570-174A-B400-44459A38403A}" srcOrd="2" destOrd="0" presId="urn:microsoft.com/office/officeart/2005/8/layout/gear1"/>
    <dgm:cxn modelId="{259C5D3C-5339-5F45-94C4-5B29F9BAED0D}" type="presOf" srcId="{4908F834-1385-2D44-A2D8-C6120CAF53B5}" destId="{7E594D58-8307-EF4F-A85B-EAA5698886BC}" srcOrd="3" destOrd="0" presId="urn:microsoft.com/office/officeart/2005/8/layout/gear1"/>
    <dgm:cxn modelId="{320E49B1-0CC2-6E47-BE68-9C37D7826F14}" type="presOf" srcId="{BF1EE2A1-560F-6D4C-B83F-B8A58EB3BB6E}" destId="{04D1F47A-A3B8-B24C-AE6C-B4E1F8DCFF8B}" srcOrd="0" destOrd="0" presId="urn:microsoft.com/office/officeart/2005/8/layout/gear1"/>
    <dgm:cxn modelId="{B202B3AC-5590-324D-B46E-91F6FA831E4F}" type="presOf" srcId="{4908F834-1385-2D44-A2D8-C6120CAF53B5}" destId="{54493CC3-99C0-5B43-BF8C-F8BC05CE1611}" srcOrd="0" destOrd="0" presId="urn:microsoft.com/office/officeart/2005/8/layout/gear1"/>
    <dgm:cxn modelId="{43D6675E-B003-6144-8EAC-41CC5679D220}" type="presOf" srcId="{4908F834-1385-2D44-A2D8-C6120CAF53B5}" destId="{4AA0DFE2-FC5F-6949-A760-FAB0D344C797}" srcOrd="1" destOrd="0" presId="urn:microsoft.com/office/officeart/2005/8/layout/gear1"/>
    <dgm:cxn modelId="{D33AE5E6-3C2A-9E46-9E9F-29B8F389DB3B}" type="presOf" srcId="{0CD5CB2E-0C1E-1348-82CB-63AB588F7725}" destId="{D1B2A536-AEC6-FE42-9593-630B110FE246}" srcOrd="1" destOrd="0" presId="urn:microsoft.com/office/officeart/2005/8/layout/gear1"/>
    <dgm:cxn modelId="{A93A66CF-CD5D-8845-BDBA-0C2A940A53E5}" type="presParOf" srcId="{C4478ED1-7C26-8648-B39E-415E7E1BA67E}" destId="{DAC6FC0D-CB35-364A-9211-D234A57946FF}" srcOrd="0" destOrd="0" presId="urn:microsoft.com/office/officeart/2005/8/layout/gear1"/>
    <dgm:cxn modelId="{6E7820ED-FA59-3746-B540-E0AB162D1C71}" type="presParOf" srcId="{C4478ED1-7C26-8648-B39E-415E7E1BA67E}" destId="{D1B2A536-AEC6-FE42-9593-630B110FE246}" srcOrd="1" destOrd="0" presId="urn:microsoft.com/office/officeart/2005/8/layout/gear1"/>
    <dgm:cxn modelId="{7312084C-1E89-E247-A2E7-BAE81252F7E8}" type="presParOf" srcId="{C4478ED1-7C26-8648-B39E-415E7E1BA67E}" destId="{034B6D8C-B145-5B4A-8491-57F4087E3CD1}" srcOrd="2" destOrd="0" presId="urn:microsoft.com/office/officeart/2005/8/layout/gear1"/>
    <dgm:cxn modelId="{91E90236-D68E-8F43-9224-0CBE47BFE0AA}" type="presParOf" srcId="{C4478ED1-7C26-8648-B39E-415E7E1BA67E}" destId="{4C623A8D-20FB-154D-9E43-32216CAD5E28}" srcOrd="3" destOrd="0" presId="urn:microsoft.com/office/officeart/2005/8/layout/gear1"/>
    <dgm:cxn modelId="{D3D3EE5B-87C2-1848-A84F-31E31073C725}" type="presParOf" srcId="{C4478ED1-7C26-8648-B39E-415E7E1BA67E}" destId="{2A1B0944-0A86-C341-8224-6A10701F45AA}" srcOrd="4" destOrd="0" presId="urn:microsoft.com/office/officeart/2005/8/layout/gear1"/>
    <dgm:cxn modelId="{0C514AC7-2E6B-2748-BE5D-F453FAF37B7D}" type="presParOf" srcId="{C4478ED1-7C26-8648-B39E-415E7E1BA67E}" destId="{6C051D48-B570-174A-B400-44459A38403A}" srcOrd="5" destOrd="0" presId="urn:microsoft.com/office/officeart/2005/8/layout/gear1"/>
    <dgm:cxn modelId="{7ADE7484-6DBD-3840-948A-B3E00556BE4E}" type="presParOf" srcId="{C4478ED1-7C26-8648-B39E-415E7E1BA67E}" destId="{54493CC3-99C0-5B43-BF8C-F8BC05CE1611}" srcOrd="6" destOrd="0" presId="urn:microsoft.com/office/officeart/2005/8/layout/gear1"/>
    <dgm:cxn modelId="{CC325D30-29CE-844D-95F9-2303BF0D0E01}" type="presParOf" srcId="{C4478ED1-7C26-8648-B39E-415E7E1BA67E}" destId="{4AA0DFE2-FC5F-6949-A760-FAB0D344C797}" srcOrd="7" destOrd="0" presId="urn:microsoft.com/office/officeart/2005/8/layout/gear1"/>
    <dgm:cxn modelId="{29CD7FC8-FF37-5041-ACF1-EFE3EFB20F12}" type="presParOf" srcId="{C4478ED1-7C26-8648-B39E-415E7E1BA67E}" destId="{784B073F-6D84-444F-9B87-A95545BD11C1}" srcOrd="8" destOrd="0" presId="urn:microsoft.com/office/officeart/2005/8/layout/gear1"/>
    <dgm:cxn modelId="{52A3FD5C-DEBC-0E4C-9449-0A2E08F65FDF}" type="presParOf" srcId="{C4478ED1-7C26-8648-B39E-415E7E1BA67E}" destId="{7E594D58-8307-EF4F-A85B-EAA5698886BC}" srcOrd="9" destOrd="0" presId="urn:microsoft.com/office/officeart/2005/8/layout/gear1"/>
    <dgm:cxn modelId="{C14ABDE7-9959-B640-ABAF-031E86CE187E}" type="presParOf" srcId="{C4478ED1-7C26-8648-B39E-415E7E1BA67E}" destId="{04D1F47A-A3B8-B24C-AE6C-B4E1F8DCFF8B}" srcOrd="10" destOrd="0" presId="urn:microsoft.com/office/officeart/2005/8/layout/gear1"/>
    <dgm:cxn modelId="{43A19FF3-F4E7-8F44-A8BF-E050E1D53122}" type="presParOf" srcId="{C4478ED1-7C26-8648-B39E-415E7E1BA67E}" destId="{EC3C9ABE-E8AB-604E-A436-1515CA46A76D}" srcOrd="11" destOrd="0" presId="urn:microsoft.com/office/officeart/2005/8/layout/gear1"/>
    <dgm:cxn modelId="{607BB8DD-FAC7-AA4C-83EC-B8818914EDD0}" type="presParOf" srcId="{C4478ED1-7C26-8648-B39E-415E7E1BA67E}" destId="{C60647F8-6FD2-3C4F-9E0F-C1FB3C9B20B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2D2513-DCC1-9442-AAFC-0E89C1921D2F}" type="datetimeFigureOut">
              <a:rPr lang="en-US" smtClean="0"/>
              <a:pPr/>
              <a:t>2/17/2014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C0F60F-1A15-2B4E-A83D-F5AC048478C3}" type="slidenum">
              <a:rPr lang="en-US" smtClean="0"/>
              <a:pPr/>
              <a:t>‹#›</a:t>
            </a:fld>
            <a:endParaRPr lang="en-US"/>
          </a:p>
        </p:txBody>
      </p:sp>
    </p:spTree>
    <p:extLst>
      <p:ext uri="{BB962C8B-B14F-4D97-AF65-F5344CB8AC3E}">
        <p14:creationId xmlns:p14="http://schemas.microsoft.com/office/powerpoint/2010/main" val="27662281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35626-9FB7-0048-A829-00EDF1302B20}" type="slidenum">
              <a:rPr lang="en-US" smtClean="0"/>
              <a:pPr/>
              <a:t>15</a:t>
            </a:fld>
            <a:endParaRPr lang="en-US"/>
          </a:p>
        </p:txBody>
      </p:sp>
    </p:spTree>
    <p:extLst>
      <p:ext uri="{BB962C8B-B14F-4D97-AF65-F5344CB8AC3E}">
        <p14:creationId xmlns:p14="http://schemas.microsoft.com/office/powerpoint/2010/main" val="32862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D3386ED-0BC4-9F45-A030-8F7687DACF91}" type="datetimeFigureOut">
              <a:rPr lang="en-US" smtClean="0"/>
              <a:pPr/>
              <a:t>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69726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D3386ED-0BC4-9F45-A030-8F7687DACF91}" type="datetimeFigureOut">
              <a:rPr lang="en-US" smtClean="0"/>
              <a:pPr/>
              <a:t>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33245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D3386ED-0BC4-9F45-A030-8F7687DACF91}" type="datetimeFigureOut">
              <a:rPr lang="en-US" smtClean="0"/>
              <a:pPr/>
              <a:t>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307403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D3386ED-0BC4-9F45-A030-8F7687DACF91}" type="datetimeFigureOut">
              <a:rPr lang="en-US" smtClean="0"/>
              <a:pPr/>
              <a:t>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155597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D3386ED-0BC4-9F45-A030-8F7687DACF91}" type="datetimeFigureOut">
              <a:rPr lang="en-US" smtClean="0"/>
              <a:pPr/>
              <a:t>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121894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D3386ED-0BC4-9F45-A030-8F7687DACF91}" type="datetimeFigureOut">
              <a:rPr lang="en-US" smtClean="0"/>
              <a:pPr/>
              <a:t>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38594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D3386ED-0BC4-9F45-A030-8F7687DACF91}" type="datetimeFigureOut">
              <a:rPr lang="en-US" smtClean="0"/>
              <a:pPr/>
              <a:t>2/17/2014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76007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D3386ED-0BC4-9F45-A030-8F7687DACF91}" type="datetimeFigureOut">
              <a:rPr lang="en-US" smtClean="0"/>
              <a:pPr/>
              <a:t>2/17/2014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205351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386ED-0BC4-9F45-A030-8F7687DACF91}" type="datetimeFigureOut">
              <a:rPr lang="en-US" smtClean="0"/>
              <a:pPr/>
              <a:t>2/17/2014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30414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3386ED-0BC4-9F45-A030-8F7687DACF91}" type="datetimeFigureOut">
              <a:rPr lang="en-US" smtClean="0"/>
              <a:pPr/>
              <a:t>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341380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3386ED-0BC4-9F45-A030-8F7687DACF91}" type="datetimeFigureOut">
              <a:rPr lang="en-US" smtClean="0"/>
              <a:pPr/>
              <a:t>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9721C-B293-9547-93D5-10E989C2386C}" type="slidenum">
              <a:rPr lang="en-US" smtClean="0"/>
              <a:pPr/>
              <a:t>‹#›</a:t>
            </a:fld>
            <a:endParaRPr lang="en-US"/>
          </a:p>
        </p:txBody>
      </p:sp>
    </p:spTree>
    <p:extLst>
      <p:ext uri="{BB962C8B-B14F-4D97-AF65-F5344CB8AC3E}">
        <p14:creationId xmlns:p14="http://schemas.microsoft.com/office/powerpoint/2010/main" val="2308995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layout-copy2.png"/>
          <p:cNvPicPr>
            <a:picLocks noChangeAspect="1"/>
          </p:cNvPicPr>
          <p:nvPr userDrawn="1"/>
        </p:nvPicPr>
        <p:blipFill>
          <a:blip r:embed="rId13"/>
          <a:stretch>
            <a:fillRect/>
          </a:stretch>
        </p:blipFill>
        <p:spPr>
          <a:xfrm>
            <a:off x="0" y="-5301"/>
            <a:ext cx="9172230" cy="6879173"/>
          </a:xfrm>
          <a:prstGeom prst="rect">
            <a:avLst/>
          </a:prstGeom>
        </p:spPr>
      </p:pic>
      <p:sp>
        <p:nvSpPr>
          <p:cNvPr id="2" name="Title Placeholder 1"/>
          <p:cNvSpPr>
            <a:spLocks noGrp="1"/>
          </p:cNvSpPr>
          <p:nvPr>
            <p:ph type="title"/>
          </p:nvPr>
        </p:nvSpPr>
        <p:spPr>
          <a:xfrm>
            <a:off x="237067" y="274638"/>
            <a:ext cx="8449733"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237067" y="1600200"/>
            <a:ext cx="8449733"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386ED-0BC4-9F45-A030-8F7687DACF91}" type="datetimeFigureOut">
              <a:rPr lang="en-US" smtClean="0"/>
              <a:pPr/>
              <a:t>2/17/2014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9721C-B293-9547-93D5-10E989C2386C}" type="slidenum">
              <a:rPr lang="en-US" smtClean="0"/>
              <a:pPr/>
              <a:t>‹#›</a:t>
            </a:fld>
            <a:endParaRPr lang="en-US"/>
          </a:p>
        </p:txBody>
      </p:sp>
    </p:spTree>
    <p:extLst>
      <p:ext uri="{BB962C8B-B14F-4D97-AF65-F5344CB8AC3E}">
        <p14:creationId xmlns:p14="http://schemas.microsoft.com/office/powerpoint/2010/main" val="3926507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bg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tarburst.png"/>
          <p:cNvPicPr>
            <a:picLocks noChangeAspect="1"/>
          </p:cNvPicPr>
          <p:nvPr/>
        </p:nvPicPr>
        <p:blipFill>
          <a:blip r:embed="rId2"/>
          <a:srcRect t="5799"/>
          <a:stretch>
            <a:fillRect/>
          </a:stretch>
        </p:blipFill>
        <p:spPr>
          <a:xfrm>
            <a:off x="-12700" y="-92527"/>
            <a:ext cx="9169400" cy="7163484"/>
          </a:xfrm>
          <a:prstGeom prst="rect">
            <a:avLst/>
          </a:prstGeom>
        </p:spPr>
      </p:pic>
      <p:sp>
        <p:nvSpPr>
          <p:cNvPr id="6" name="Content Placeholder 5"/>
          <p:cNvSpPr>
            <a:spLocks noGrp="1"/>
          </p:cNvSpPr>
          <p:nvPr>
            <p:ph idx="1"/>
          </p:nvPr>
        </p:nvSpPr>
        <p:spPr>
          <a:xfrm>
            <a:off x="351367" y="1562100"/>
            <a:ext cx="8449733" cy="4525963"/>
          </a:xfrm>
        </p:spPr>
        <p:txBody>
          <a:bodyPr>
            <a:normAutofit/>
          </a:bodyPr>
          <a:lstStyle/>
          <a:p>
            <a:pPr marL="0" algn="ctr">
              <a:buNone/>
            </a:pPr>
            <a:r>
              <a:rPr lang="en-US" sz="4400" b="1" dirty="0" smtClean="0">
                <a:solidFill>
                  <a:schemeClr val="tx2">
                    <a:lumMod val="75000"/>
                  </a:schemeClr>
                </a:solidFill>
              </a:rPr>
              <a:t>How Systems Improve:</a:t>
            </a:r>
          </a:p>
          <a:p>
            <a:pPr marL="0" algn="ctr">
              <a:buNone/>
            </a:pPr>
            <a:r>
              <a:rPr lang="en-US" sz="4400" b="1" dirty="0" smtClean="0">
                <a:solidFill>
                  <a:schemeClr val="tx2">
                    <a:lumMod val="75000"/>
                  </a:schemeClr>
                </a:solidFill>
              </a:rPr>
              <a:t>A Constellation of Forces</a:t>
            </a:r>
          </a:p>
          <a:p>
            <a:pPr marL="0" algn="ctr">
              <a:buNone/>
            </a:pPr>
            <a:endParaRPr lang="en-US" sz="2400" dirty="0" smtClean="0">
              <a:solidFill>
                <a:schemeClr val="tx2">
                  <a:lumMod val="75000"/>
                </a:schemeClr>
              </a:solidFill>
            </a:endParaRPr>
          </a:p>
          <a:p>
            <a:pPr marL="0" algn="ctr">
              <a:buNone/>
            </a:pPr>
            <a:r>
              <a:rPr lang="en-US" sz="2400" dirty="0" smtClean="0">
                <a:solidFill>
                  <a:schemeClr val="tx2">
                    <a:lumMod val="75000"/>
                  </a:schemeClr>
                </a:solidFill>
              </a:rPr>
              <a:t>Michael </a:t>
            </a:r>
            <a:r>
              <a:rPr lang="en-US" sz="2400" dirty="0" err="1" smtClean="0">
                <a:solidFill>
                  <a:schemeClr val="tx2">
                    <a:lumMod val="75000"/>
                  </a:schemeClr>
                </a:solidFill>
              </a:rPr>
              <a:t>Fullan</a:t>
            </a:r>
            <a:endParaRPr lang="en-US" sz="2400" dirty="0" smtClean="0">
              <a:solidFill>
                <a:schemeClr val="tx2">
                  <a:lumMod val="75000"/>
                </a:schemeClr>
              </a:solidFill>
            </a:endParaRPr>
          </a:p>
          <a:p>
            <a:pPr marL="0" algn="ctr">
              <a:buNone/>
            </a:pPr>
            <a:r>
              <a:rPr lang="en-US" sz="2000" dirty="0" smtClean="0">
                <a:solidFill>
                  <a:schemeClr val="tx2">
                    <a:lumMod val="75000"/>
                  </a:schemeClr>
                </a:solidFill>
              </a:rPr>
              <a:t>February,2014</a:t>
            </a:r>
          </a:p>
          <a:p>
            <a:pPr marL="0" algn="ctr">
              <a:buNone/>
            </a:pPr>
            <a:r>
              <a:rPr lang="en-US" sz="2000" smtClean="0">
                <a:solidFill>
                  <a:schemeClr val="tx2">
                    <a:lumMod val="75000"/>
                  </a:schemeClr>
                </a:solidFill>
              </a:rPr>
              <a:t>Moscow</a:t>
            </a:r>
            <a:endParaRPr lang="en-US" sz="2000" dirty="0" smtClean="0">
              <a:solidFill>
                <a:schemeClr val="tx2">
                  <a:lumMod val="75000"/>
                </a:schemeClr>
              </a:solidFill>
            </a:endParaRPr>
          </a:p>
        </p:txBody>
      </p:sp>
      <p:pic>
        <p:nvPicPr>
          <p:cNvPr id="13" name="Picture 12" descr="sm_motion_leadership_with_url_color_white.png"/>
          <p:cNvPicPr>
            <a:picLocks noChangeAspect="1"/>
          </p:cNvPicPr>
          <p:nvPr/>
        </p:nvPicPr>
        <p:blipFill>
          <a:blip r:embed="rId3"/>
          <a:stretch>
            <a:fillRect/>
          </a:stretch>
        </p:blipFill>
        <p:spPr>
          <a:xfrm>
            <a:off x="389467" y="5729287"/>
            <a:ext cx="1943101" cy="9715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816450" y="-2046015"/>
            <a:ext cx="13987240" cy="9011171"/>
            <a:chOff x="0" y="0"/>
            <a:chExt cx="12531" cy="8073"/>
          </a:xfrm>
        </p:grpSpPr>
        <p:grpSp>
          <p:nvGrpSpPr>
            <p:cNvPr id="18434" name="Group 3"/>
            <p:cNvGrpSpPr>
              <a:grpSpLocks/>
            </p:cNvGrpSpPr>
            <p:nvPr/>
          </p:nvGrpSpPr>
          <p:grpSpPr bwMode="auto">
            <a:xfrm>
              <a:off x="0" y="0"/>
              <a:ext cx="12531" cy="8073"/>
              <a:chOff x="0" y="0"/>
              <a:chExt cx="12531" cy="8073"/>
            </a:xfrm>
          </p:grpSpPr>
          <p:pic>
            <p:nvPicPr>
              <p:cNvPr id="1843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24" cy="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7" name="AutoShape 2"/>
              <p:cNvSpPr>
                <a:spLocks/>
              </p:cNvSpPr>
              <p:nvPr/>
            </p:nvSpPr>
            <p:spPr bwMode="auto">
              <a:xfrm>
                <a:off x="8411" y="1769"/>
                <a:ext cx="4120" cy="6304"/>
              </a:xfrm>
              <a:prstGeom prst="roundRect">
                <a:avLst>
                  <a:gd name="adj" fmla="val 2912"/>
                </a:avLst>
              </a:prstGeom>
              <a:solidFill>
                <a:srgbClr val="34343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grpSp>
        <p:sp>
          <p:nvSpPr>
            <p:cNvPr id="18435" name="Rectangle 4"/>
            <p:cNvSpPr>
              <a:spLocks/>
            </p:cNvSpPr>
            <p:nvPr/>
          </p:nvSpPr>
          <p:spPr bwMode="auto">
            <a:xfrm>
              <a:off x="8651" y="3465"/>
              <a:ext cx="3577" cy="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l"/>
              <a:r>
                <a:rPr lang="en-US" sz="5100">
                  <a:solidFill>
                    <a:srgbClr val="FFFFFF"/>
                  </a:solidFill>
                  <a:latin typeface="Lucida Calligraphy" charset="0"/>
                  <a:cs typeface="Lucida Calligraphy" charset="0"/>
                  <a:sym typeface="Lucida Calligraphy" charset="0"/>
                </a:rPr>
                <a:t>Leadership and Change</a:t>
              </a:r>
            </a:p>
          </p:txBody>
        </p:sp>
      </p:grpSp>
    </p:spTree>
    <p:extLst>
      <p:ext uri="{BB962C8B-B14F-4D97-AF65-F5344CB8AC3E}">
        <p14:creationId xmlns:p14="http://schemas.microsoft.com/office/powerpoint/2010/main" val="329096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l="13345" t="1628" r="13628" b="1128"/>
          <a:stretch>
            <a:fillRect/>
          </a:stretch>
        </p:blipFill>
        <p:spPr bwMode="auto">
          <a:xfrm>
            <a:off x="-71437" y="-17860"/>
            <a:ext cx="9251156"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78" name="AutoShape 2"/>
          <p:cNvSpPr>
            <a:spLocks/>
          </p:cNvSpPr>
          <p:nvPr/>
        </p:nvSpPr>
        <p:spPr bwMode="auto">
          <a:xfrm>
            <a:off x="2375297" y="-17859"/>
            <a:ext cx="4518422" cy="964406"/>
          </a:xfrm>
          <a:prstGeom prst="roundRect">
            <a:avLst>
              <a:gd name="adj" fmla="val 13889"/>
            </a:avLst>
          </a:prstGeom>
          <a:solidFill>
            <a:srgbClr val="E6E6E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800">
                <a:solidFill>
                  <a:srgbClr val="002939"/>
                </a:solidFill>
                <a:latin typeface="Gill Sans" charset="0"/>
                <a:cs typeface="Gill Sans" charset="0"/>
                <a:sym typeface="Gill Sans" charset="0"/>
              </a:rPr>
              <a:t>Good Accountability</a:t>
            </a:r>
          </a:p>
        </p:txBody>
      </p:sp>
      <p:sp>
        <p:nvSpPr>
          <p:cNvPr id="24579" name="AutoShape 3"/>
          <p:cNvSpPr>
            <a:spLocks/>
          </p:cNvSpPr>
          <p:nvPr/>
        </p:nvSpPr>
        <p:spPr bwMode="auto">
          <a:xfrm>
            <a:off x="1687711" y="3116461"/>
            <a:ext cx="5848945" cy="3795117"/>
          </a:xfrm>
          <a:prstGeom prst="roundRect">
            <a:avLst>
              <a:gd name="adj" fmla="val 3528"/>
            </a:avLst>
          </a:prstGeom>
          <a:solidFill>
            <a:srgbClr val="E6E6E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20546" indent="-24556">
              <a:buClr>
                <a:srgbClr val="002939"/>
              </a:buClr>
              <a:buSzPct val="80000"/>
            </a:pPr>
            <a:r>
              <a:rPr lang="en-US" sz="2700">
                <a:solidFill>
                  <a:srgbClr val="002939"/>
                </a:solidFill>
                <a:latin typeface="Gill Sans" charset="0"/>
                <a:cs typeface="Gill Sans" charset="0"/>
                <a:sym typeface="Gill Sans" charset="0"/>
              </a:rPr>
              <a:t>Is a function of good data, used as a strategy for improvementRequires non-judgmentalismDepends on widespread transparencyProduces strong </a:t>
            </a:r>
            <a:r>
              <a:rPr lang="ja-JP" altLang="en-US" sz="2700">
                <a:solidFill>
                  <a:srgbClr val="002939"/>
                </a:solidFill>
                <a:latin typeface="Gill Sans" charset="0"/>
                <a:cs typeface="Gill Sans" charset="0"/>
                <a:sym typeface="Gill Sans" charset="0"/>
              </a:rPr>
              <a:t>‘</a:t>
            </a:r>
            <a:r>
              <a:rPr lang="en-US" altLang="ja-JP" sz="2700">
                <a:solidFill>
                  <a:srgbClr val="002939"/>
                </a:solidFill>
                <a:latin typeface="Gill Sans" charset="0"/>
                <a:cs typeface="Gill Sans" charset="0"/>
                <a:sym typeface="Gill Sans" charset="0"/>
              </a:rPr>
              <a:t>internal accountability</a:t>
            </a:r>
            <a:r>
              <a:rPr lang="ja-JP" altLang="en-US" sz="2700">
                <a:solidFill>
                  <a:srgbClr val="002939"/>
                </a:solidFill>
                <a:latin typeface="Gill Sans" charset="0"/>
                <a:cs typeface="Gill Sans" charset="0"/>
                <a:sym typeface="Gill Sans" charset="0"/>
              </a:rPr>
              <a:t>’</a:t>
            </a:r>
            <a:r>
              <a:rPr lang="en-US" altLang="ja-JP" sz="2700">
                <a:solidFill>
                  <a:srgbClr val="002939"/>
                </a:solidFill>
                <a:latin typeface="Gill Sans" charset="0"/>
                <a:cs typeface="Gill Sans" charset="0"/>
                <a:sym typeface="Gill Sans" charset="0"/>
              </a:rPr>
              <a:t> which in turn produces strong public accountabilityFuses assessment and instruction</a:t>
            </a:r>
            <a:endParaRPr lang="en-US" sz="2700">
              <a:solidFill>
                <a:srgbClr val="002939"/>
              </a:solidFill>
              <a:latin typeface="Gill Sans" charset="0"/>
              <a:cs typeface="Gill Sans" charset="0"/>
              <a:sym typeface="Gill Sans" charset="0"/>
            </a:endParaRPr>
          </a:p>
        </p:txBody>
      </p:sp>
    </p:spTree>
    <p:extLst>
      <p:ext uri="{BB962C8B-B14F-4D97-AF65-F5344CB8AC3E}">
        <p14:creationId xmlns:p14="http://schemas.microsoft.com/office/powerpoint/2010/main" val="2519999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out)">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4579">
                                            <p:bg/>
                                          </p:spTgt>
                                        </p:tgtEl>
                                        <p:attrNameLst>
                                          <p:attrName>style.visibility</p:attrName>
                                        </p:attrNameLst>
                                      </p:cBhvr>
                                      <p:to>
                                        <p:strVal val="visible"/>
                                      </p:to>
                                    </p:set>
                                    <p:anim calcmode="lin" valueType="num">
                                      <p:cBhvr>
                                        <p:cTn id="12" dur="75" fill="hold"/>
                                        <p:tgtEl>
                                          <p:spTgt spid="24579">
                                            <p:bg/>
                                          </p:spTgt>
                                        </p:tgtEl>
                                        <p:attrNameLst>
                                          <p:attrName>ppt_w</p:attrName>
                                        </p:attrNameLst>
                                      </p:cBhvr>
                                      <p:tavLst>
                                        <p:tav tm="0">
                                          <p:val>
                                            <p:fltVal val="0"/>
                                          </p:val>
                                        </p:tav>
                                        <p:tav tm="100000">
                                          <p:val>
                                            <p:strVal val="#ppt_w"/>
                                          </p:val>
                                        </p:tav>
                                      </p:tavLst>
                                    </p:anim>
                                    <p:anim calcmode="lin" valueType="num">
                                      <p:cBhvr>
                                        <p:cTn id="13" dur="75" fill="hold"/>
                                        <p:tgtEl>
                                          <p:spTgt spid="24579">
                                            <p:bg/>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iterate type="lt">
                                    <p:tmPct val="100000"/>
                                  </p:iterate>
                                  <p:childTnLst>
                                    <p:set>
                                      <p:cBhvr>
                                        <p:cTn id="17" dur="1" fill="hold">
                                          <p:stCondLst>
                                            <p:cond delay="0"/>
                                          </p:stCondLst>
                                        </p:cTn>
                                        <p:tgtEl>
                                          <p:spTgt spid="24579">
                                            <p:txEl>
                                              <p:pRg st="0" end="0"/>
                                            </p:txEl>
                                          </p:spTgt>
                                        </p:tgtEl>
                                        <p:attrNameLst>
                                          <p:attrName>style.visibility</p:attrName>
                                        </p:attrNameLst>
                                      </p:cBhvr>
                                      <p:to>
                                        <p:strVal val="visible"/>
                                      </p:to>
                                    </p:set>
                                    <p:anim calcmode="lin" valueType="num">
                                      <p:cBhvr>
                                        <p:cTn id="18" dur="75"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9" dur="75" fill="hold"/>
                                        <p:tgtEl>
                                          <p:spTgt spid="2457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autoUpdateAnimBg="0"/>
      <p:bldP spid="24579" grpId="0" build="p"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Capacity Building</a:t>
            </a:r>
          </a:p>
        </p:txBody>
      </p:sp>
      <p:sp>
        <p:nvSpPr>
          <p:cNvPr id="25602" name="Rectangle 2"/>
          <p:cNvSpPr>
            <a:spLocks noGrp="1" noChangeArrowheads="1"/>
          </p:cNvSpPr>
          <p:nvPr>
            <p:ph type="body" idx="1"/>
          </p:nvPr>
        </p:nvSpPr>
        <p:spPr>
          <a:xfrm>
            <a:off x="2661047" y="1777008"/>
            <a:ext cx="4375547" cy="3500438"/>
          </a:xfrm>
        </p:spPr>
        <p:txBody>
          <a:bodyPr/>
          <a:lstStyle/>
          <a:p>
            <a:pPr marL="0" indent="0">
              <a:buNone/>
            </a:pPr>
            <a:r>
              <a:rPr lang="en-US">
                <a:latin typeface="Gill Sans" charset="0"/>
                <a:ea typeface="ヒラギノ角ゴ ProN W3" charset="0"/>
                <a:cs typeface="ヒラギノ角ゴ ProN W3" charset="0"/>
              </a:rPr>
              <a:t>Focus on the development of individual and collective competencies essential for improvement at school and district levels.</a:t>
            </a:r>
          </a:p>
        </p:txBody>
      </p:sp>
    </p:spTree>
    <p:extLst>
      <p:ext uri="{BB962C8B-B14F-4D97-AF65-F5344CB8AC3E}">
        <p14:creationId xmlns:p14="http://schemas.microsoft.com/office/powerpoint/2010/main" val="35690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156519" y="-6759774"/>
            <a:ext cx="19020234" cy="13662422"/>
            <a:chOff x="0" y="0"/>
            <a:chExt cx="17040" cy="12240"/>
          </a:xfrm>
        </p:grpSpPr>
        <p:sp>
          <p:nvSpPr>
            <p:cNvPr id="28674" name="AutoShape 1"/>
            <p:cNvSpPr>
              <a:spLocks/>
            </p:cNvSpPr>
            <p:nvPr/>
          </p:nvSpPr>
          <p:spPr bwMode="auto">
            <a:xfrm>
              <a:off x="1876" y="6056"/>
              <a:ext cx="8328" cy="1208"/>
            </a:xfrm>
            <a:prstGeom prst="roundRect">
              <a:avLst>
                <a:gd name="adj" fmla="val 9931"/>
              </a:avLst>
            </a:prstGeom>
            <a:solidFill>
              <a:srgbClr val="343434"/>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28675" name="Rectangle 2"/>
            <p:cNvSpPr>
              <a:spLocks/>
            </p:cNvSpPr>
            <p:nvPr/>
          </p:nvSpPr>
          <p:spPr bwMode="auto">
            <a:xfrm>
              <a:off x="1923" y="6136"/>
              <a:ext cx="8208"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5100">
                  <a:solidFill>
                    <a:srgbClr val="FFFFFF"/>
                  </a:solidFill>
                  <a:latin typeface="Lucida Calligraphy" charset="0"/>
                  <a:cs typeface="Lucida Calligraphy" charset="0"/>
                  <a:sym typeface="Lucida Calligraphy" charset="0"/>
                </a:rPr>
                <a:t>Professional Cultures</a:t>
              </a: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040" cy="1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7" name="Rectangle 4"/>
            <p:cNvSpPr>
              <a:spLocks/>
            </p:cNvSpPr>
            <p:nvPr/>
          </p:nvSpPr>
          <p:spPr bwMode="auto">
            <a:xfrm>
              <a:off x="1876" y="7200"/>
              <a:ext cx="8328" cy="704"/>
            </a:xfrm>
            <a:prstGeom prst="rect">
              <a:avLst/>
            </a:prstGeom>
            <a:solidFill>
              <a:srgbClr val="E6E6E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28678" name="Rectangle 5"/>
            <p:cNvSpPr>
              <a:spLocks/>
            </p:cNvSpPr>
            <p:nvPr/>
          </p:nvSpPr>
          <p:spPr bwMode="auto">
            <a:xfrm>
              <a:off x="1876" y="11536"/>
              <a:ext cx="8328" cy="704"/>
            </a:xfrm>
            <a:prstGeom prst="rect">
              <a:avLst/>
            </a:prstGeom>
            <a:solidFill>
              <a:srgbClr val="E6E6E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grpSp>
    </p:spTree>
    <p:extLst>
      <p:ext uri="{BB962C8B-B14F-4D97-AF65-F5344CB8AC3E}">
        <p14:creationId xmlns:p14="http://schemas.microsoft.com/office/powerpoint/2010/main" val="44061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t="19780" b="18921"/>
          <a:stretch>
            <a:fillRect/>
          </a:stretch>
        </p:blipFill>
        <p:spPr bwMode="auto">
          <a:xfrm>
            <a:off x="0" y="-107156"/>
            <a:ext cx="91440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0" name="Rectangle 2"/>
          <p:cNvSpPr>
            <a:spLocks noGrp="1" noChangeArrowheads="1"/>
          </p:cNvSpPr>
          <p:nvPr>
            <p:ph type="title"/>
          </p:nvPr>
        </p:nvSpPr>
        <p:spPr>
          <a:xfrm>
            <a:off x="250031" y="160735"/>
            <a:ext cx="8643938" cy="1393031"/>
          </a:xfrm>
        </p:spPr>
        <p:txBody>
          <a:bodyPr anchor="ctr"/>
          <a:lstStyle/>
          <a:p>
            <a:pPr eaLnBrk="1" hangingPunct="1"/>
            <a:r>
              <a:rPr lang="en-US" sz="4200" b="1">
                <a:solidFill>
                  <a:srgbClr val="E6E6E6"/>
                </a:solidFill>
                <a:latin typeface="Gill Sans" charset="0"/>
                <a:ea typeface="ヒラギノ角ゴ ProN W3" charset="0"/>
                <a:cs typeface="ヒラギノ角ゴ ProN W3" charset="0"/>
              </a:rPr>
              <a:t>PROFESSIONAL CAPITAL</a:t>
            </a:r>
            <a:endParaRPr lang="en-US" sz="4200" b="1">
              <a:solidFill>
                <a:srgbClr val="E6E6E6"/>
              </a:solidFill>
              <a:latin typeface="Gill Sans" charset="0"/>
              <a:ea typeface="ヒラギノ角ゴ ProN W6" charset="0"/>
              <a:cs typeface="ヒラギノ角ゴ ProN W6" charset="0"/>
            </a:endParaRPr>
          </a:p>
        </p:txBody>
      </p:sp>
      <p:sp>
        <p:nvSpPr>
          <p:cNvPr id="43011" name="Rectangle 3"/>
          <p:cNvSpPr>
            <a:spLocks noGrp="1" noChangeArrowheads="1"/>
          </p:cNvSpPr>
          <p:nvPr>
            <p:ph type="body" idx="1"/>
          </p:nvPr>
        </p:nvSpPr>
        <p:spPr>
          <a:xfrm>
            <a:off x="553641" y="2134195"/>
            <a:ext cx="5170289" cy="4572000"/>
          </a:xfrm>
        </p:spPr>
        <p:txBody>
          <a:bodyPr/>
          <a:lstStyle/>
          <a:p>
            <a:pPr marL="321457" indent="-321457">
              <a:buClr>
                <a:srgbClr val="E6E6E6"/>
              </a:buClr>
              <a:buSzPct val="81000"/>
              <a:buFontTx/>
              <a:buChar char="•"/>
            </a:pPr>
            <a:r>
              <a:rPr lang="en-US" sz="3400" dirty="0">
                <a:solidFill>
                  <a:srgbClr val="E6E6E6"/>
                </a:solidFill>
                <a:latin typeface="Gill Sans" charset="0"/>
                <a:ea typeface="ヒラギノ角ゴ ProN W3" charset="0"/>
                <a:cs typeface="ヒラギノ角ゴ ProN W3" charset="0"/>
              </a:rPr>
              <a:t>Human Capital</a:t>
            </a:r>
          </a:p>
          <a:p>
            <a:pPr marL="321457" indent="-321457">
              <a:spcBef>
                <a:spcPts val="1406"/>
              </a:spcBef>
              <a:buClr>
                <a:srgbClr val="E6E6E6"/>
              </a:buClr>
              <a:buSzPct val="81000"/>
              <a:buFontTx/>
              <a:buChar char="•"/>
            </a:pPr>
            <a:r>
              <a:rPr lang="en-US" sz="3400" dirty="0">
                <a:solidFill>
                  <a:srgbClr val="E6E6E6"/>
                </a:solidFill>
                <a:latin typeface="Gill Sans" charset="0"/>
                <a:ea typeface="ヒラギノ角ゴ ProN W3" charset="0"/>
                <a:cs typeface="ヒラギノ角ゴ ProN W3" charset="0"/>
              </a:rPr>
              <a:t>Social Capital</a:t>
            </a:r>
          </a:p>
          <a:p>
            <a:pPr marL="321457" indent="-321457">
              <a:spcBef>
                <a:spcPts val="1406"/>
              </a:spcBef>
              <a:buClr>
                <a:srgbClr val="E6E6E6"/>
              </a:buClr>
              <a:buSzPct val="81000"/>
              <a:buFontTx/>
              <a:buChar char="•"/>
            </a:pPr>
            <a:r>
              <a:rPr lang="en-US" sz="3400" dirty="0">
                <a:solidFill>
                  <a:srgbClr val="E6E6E6"/>
                </a:solidFill>
                <a:latin typeface="Gill Sans" charset="0"/>
                <a:ea typeface="ヒラギノ角ゴ ProN W3" charset="0"/>
                <a:cs typeface="ヒラギノ角ゴ ProN W3" charset="0"/>
              </a:rPr>
              <a:t>Decisional Capital</a:t>
            </a:r>
          </a:p>
        </p:txBody>
      </p:sp>
    </p:spTree>
    <p:extLst>
      <p:ext uri="{BB962C8B-B14F-4D97-AF65-F5344CB8AC3E}">
        <p14:creationId xmlns:p14="http://schemas.microsoft.com/office/powerpoint/2010/main" val="3825674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nodeType="afterEffect">
                                  <p:stCondLst>
                                    <p:cond delay="0"/>
                                  </p:stCondLst>
                                  <p:childTnLst>
                                    <p:set>
                                      <p:cBhvr>
                                        <p:cTn id="6" dur="1" fill="hold">
                                          <p:stCondLst>
                                            <p:cond delay="499"/>
                                          </p:stCondLst>
                                        </p:cTn>
                                        <p:tgtEl>
                                          <p:spTgt spid="430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43010"/>
                                        </p:tgtEl>
                                        <p:attrNameLst>
                                          <p:attrName>style.visibility</p:attrName>
                                        </p:attrNameLst>
                                      </p:cBhvr>
                                      <p:to>
                                        <p:strVal val="visible"/>
                                      </p:to>
                                    </p:set>
                                  </p:childTnLst>
                                </p:cTn>
                              </p:par>
                            </p:childTnLst>
                          </p:cTn>
                        </p:par>
                        <p:par>
                          <p:cTn id="11" fill="hold" nodeType="afterGroup">
                            <p:stCondLst>
                              <p:cond delay="500"/>
                            </p:stCondLst>
                            <p:childTnLst>
                              <p:par>
                                <p:cTn id="12" presetID="0" presetClass="entr" presetSubtype="0" fill="hold" grpId="0" nodeType="afterEffect">
                                  <p:stCondLst>
                                    <p:cond delay="0"/>
                                  </p:stCondLst>
                                  <p:childTnLst>
                                    <p:set>
                                      <p:cBhvr>
                                        <p:cTn id="13"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4000" dirty="0" smtClean="0"/>
              <a:t>The Principal’s New Role</a:t>
            </a:r>
            <a:endParaRPr lang="en-US" sz="40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0037532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5571066" y="1794933"/>
            <a:ext cx="2645275" cy="830997"/>
          </a:xfrm>
          <a:prstGeom prst="rect">
            <a:avLst/>
          </a:prstGeom>
          <a:noFill/>
          <a:ln>
            <a:solidFill>
              <a:srgbClr val="00FFFF"/>
            </a:solidFill>
          </a:ln>
        </p:spPr>
        <p:txBody>
          <a:bodyPr wrap="none" rtlCol="0">
            <a:spAutoFit/>
          </a:bodyPr>
          <a:lstStyle/>
          <a:p>
            <a:r>
              <a:rPr lang="en-US" sz="1600" dirty="0" smtClean="0"/>
              <a:t>One who moves people and </a:t>
            </a:r>
          </a:p>
          <a:p>
            <a:r>
              <a:rPr lang="en-US" sz="1600" dirty="0" smtClean="0"/>
              <a:t>organizations forward</a:t>
            </a:r>
          </a:p>
          <a:p>
            <a:r>
              <a:rPr lang="en-US" sz="1600" dirty="0"/>
              <a:t>u</a:t>
            </a:r>
            <a:r>
              <a:rPr lang="en-US" sz="1600" dirty="0" smtClean="0"/>
              <a:t>nder difficult circumstances.</a:t>
            </a:r>
            <a:endParaRPr lang="en-US" sz="1600" dirty="0"/>
          </a:p>
        </p:txBody>
      </p:sp>
      <p:sp>
        <p:nvSpPr>
          <p:cNvPr id="12" name="TextBox 11"/>
          <p:cNvSpPr txBox="1"/>
          <p:nvPr/>
        </p:nvSpPr>
        <p:spPr>
          <a:xfrm>
            <a:off x="1075267" y="3471333"/>
            <a:ext cx="184666" cy="369332"/>
          </a:xfrm>
          <a:prstGeom prst="rect">
            <a:avLst/>
          </a:prstGeom>
          <a:noFill/>
        </p:spPr>
        <p:txBody>
          <a:bodyPr wrap="none" rtlCol="0">
            <a:spAutoFit/>
          </a:bodyPr>
          <a:lstStyle/>
          <a:p>
            <a:endParaRPr lang="en-US" dirty="0"/>
          </a:p>
        </p:txBody>
      </p:sp>
      <p:sp>
        <p:nvSpPr>
          <p:cNvPr id="13" name="TextBox 12"/>
          <p:cNvSpPr txBox="1"/>
          <p:nvPr/>
        </p:nvSpPr>
        <p:spPr>
          <a:xfrm>
            <a:off x="364067" y="3158067"/>
            <a:ext cx="2184400" cy="1815882"/>
          </a:xfrm>
          <a:prstGeom prst="rect">
            <a:avLst/>
          </a:prstGeom>
          <a:noFill/>
          <a:ln>
            <a:solidFill>
              <a:srgbClr val="0000FF"/>
            </a:solidFill>
          </a:ln>
        </p:spPr>
        <p:txBody>
          <a:bodyPr wrap="square" rtlCol="0">
            <a:spAutoFit/>
          </a:bodyPr>
          <a:lstStyle/>
          <a:p>
            <a:r>
              <a:rPr lang="en-US" sz="1600" dirty="0" smtClean="0"/>
              <a:t>One who contributes </a:t>
            </a:r>
          </a:p>
          <a:p>
            <a:r>
              <a:rPr lang="en-US" sz="1600" dirty="0"/>
              <a:t>t</a:t>
            </a:r>
            <a:r>
              <a:rPr lang="en-US" sz="1600" dirty="0" smtClean="0"/>
              <a:t>o </a:t>
            </a:r>
            <a:r>
              <a:rPr lang="en-US" sz="1600" smtClean="0"/>
              <a:t>and benefits </a:t>
            </a:r>
            <a:r>
              <a:rPr lang="en-US" sz="1600" dirty="0" smtClean="0"/>
              <a:t>from the increased performance of the others schools in the district and of the system as a whole.</a:t>
            </a:r>
            <a:endParaRPr lang="en-US" sz="1600" dirty="0"/>
          </a:p>
        </p:txBody>
      </p:sp>
      <p:sp>
        <p:nvSpPr>
          <p:cNvPr id="14" name="TextBox 13"/>
          <p:cNvSpPr txBox="1"/>
          <p:nvPr/>
        </p:nvSpPr>
        <p:spPr>
          <a:xfrm>
            <a:off x="6391605" y="3302056"/>
            <a:ext cx="2031999" cy="830997"/>
          </a:xfrm>
          <a:prstGeom prst="rect">
            <a:avLst/>
          </a:prstGeom>
          <a:noFill/>
          <a:ln>
            <a:solidFill>
              <a:schemeClr val="accent4">
                <a:lumMod val="75000"/>
              </a:schemeClr>
            </a:solidFill>
          </a:ln>
        </p:spPr>
        <p:txBody>
          <a:bodyPr wrap="square" rtlCol="0">
            <a:spAutoFit/>
          </a:bodyPr>
          <a:lstStyle/>
          <a:p>
            <a:r>
              <a:rPr lang="en-US" sz="1600" dirty="0" smtClean="0"/>
              <a:t>One models learning and </a:t>
            </a:r>
            <a:r>
              <a:rPr lang="en-US" sz="1600" smtClean="0"/>
              <a:t>develops collaboration.</a:t>
            </a:r>
            <a:endParaRPr lang="en-US" sz="1600" dirty="0"/>
          </a:p>
        </p:txBody>
      </p:sp>
    </p:spTree>
    <p:extLst>
      <p:ext uri="{BB962C8B-B14F-4D97-AF65-F5344CB8AC3E}">
        <p14:creationId xmlns:p14="http://schemas.microsoft.com/office/powerpoint/2010/main" val="299110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Human Capital</a:t>
            </a:r>
            <a:endParaRPr lang="en-US" dirty="0"/>
          </a:p>
        </p:txBody>
      </p:sp>
      <p:sp>
        <p:nvSpPr>
          <p:cNvPr id="3" name="Content Placeholder 2"/>
          <p:cNvSpPr>
            <a:spLocks noGrp="1"/>
          </p:cNvSpPr>
          <p:nvPr>
            <p:ph idx="1"/>
          </p:nvPr>
        </p:nvSpPr>
        <p:spPr>
          <a:xfrm>
            <a:off x="4596412" y="1600200"/>
            <a:ext cx="4090388" cy="4525963"/>
          </a:xfrm>
        </p:spPr>
        <p:txBody>
          <a:bodyPr/>
          <a:lstStyle/>
          <a:p>
            <a:pPr marL="0" indent="0">
              <a:buNone/>
            </a:pPr>
            <a:r>
              <a:rPr lang="en-US" dirty="0" smtClean="0"/>
              <a:t>Human capital refers to the human resources or personnel dimension of the quality of the teachers in the school-their basic teaching talents.</a:t>
            </a:r>
          </a:p>
          <a:p>
            <a:pPr marL="0" indent="0">
              <a:buNone/>
            </a:pPr>
            <a:endParaRPr lang="en-US" dirty="0"/>
          </a:p>
        </p:txBody>
      </p:sp>
      <p:pic>
        <p:nvPicPr>
          <p:cNvPr id="4" name="Picture 3" descr="Screen Shot 2014-01-04 at 5.5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600200"/>
            <a:ext cx="4253512" cy="2997200"/>
          </a:xfrm>
          <a:prstGeom prst="rect">
            <a:avLst/>
          </a:prstGeom>
        </p:spPr>
      </p:pic>
    </p:spTree>
    <p:extLst>
      <p:ext uri="{BB962C8B-B14F-4D97-AF65-F5344CB8AC3E}">
        <p14:creationId xmlns:p14="http://schemas.microsoft.com/office/powerpoint/2010/main" val="884698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0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648" y="1168400"/>
            <a:ext cx="4057651" cy="3043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pPr algn="l"/>
            <a:r>
              <a:rPr lang="en-US" dirty="0" smtClean="0"/>
              <a:t>Social Capital</a:t>
            </a:r>
            <a:endParaRPr lang="en-US" dirty="0"/>
          </a:p>
        </p:txBody>
      </p:sp>
      <p:sp>
        <p:nvSpPr>
          <p:cNvPr id="3" name="Content Placeholder 2"/>
          <p:cNvSpPr>
            <a:spLocks noGrp="1"/>
          </p:cNvSpPr>
          <p:nvPr>
            <p:ph idx="1"/>
          </p:nvPr>
        </p:nvSpPr>
        <p:spPr>
          <a:xfrm>
            <a:off x="368300" y="1925638"/>
            <a:ext cx="4838700" cy="4525963"/>
          </a:xfrm>
        </p:spPr>
        <p:txBody>
          <a:bodyPr>
            <a:normAutofit fontScale="92500" lnSpcReduction="20000"/>
          </a:bodyPr>
          <a:lstStyle/>
          <a:p>
            <a:pPr marL="0" indent="0">
              <a:buNone/>
            </a:pPr>
            <a:r>
              <a:rPr lang="en-US" dirty="0" smtClean="0"/>
              <a:t>Social capital concerns the quality and quantity of interactions and relationships among people. In a school, it affects teachers’ access to knowledge, and information, their sense of expectation, obligation and trust; and their commitment to work together for a common cause.</a:t>
            </a:r>
          </a:p>
          <a:p>
            <a:pPr marL="0" indent="0">
              <a:buNone/>
            </a:pPr>
            <a:endParaRPr lang="en-US" dirty="0"/>
          </a:p>
        </p:txBody>
      </p:sp>
    </p:spTree>
    <p:extLst>
      <p:ext uri="{BB962C8B-B14F-4D97-AF65-F5344CB8AC3E}">
        <p14:creationId xmlns:p14="http://schemas.microsoft.com/office/powerpoint/2010/main" val="977933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Decisional Capital</a:t>
            </a:r>
            <a:endParaRPr lang="en-US" dirty="0"/>
          </a:p>
        </p:txBody>
      </p:sp>
      <p:sp>
        <p:nvSpPr>
          <p:cNvPr id="3" name="Content Placeholder 2"/>
          <p:cNvSpPr>
            <a:spLocks noGrp="1"/>
          </p:cNvSpPr>
          <p:nvPr>
            <p:ph idx="1"/>
          </p:nvPr>
        </p:nvSpPr>
        <p:spPr>
          <a:xfrm>
            <a:off x="368300" y="1417638"/>
            <a:ext cx="8318500" cy="4525963"/>
          </a:xfrm>
        </p:spPr>
        <p:txBody>
          <a:bodyPr>
            <a:normAutofit/>
          </a:bodyPr>
          <a:lstStyle/>
          <a:p>
            <a:pPr marL="0" indent="0">
              <a:buNone/>
            </a:pPr>
            <a:r>
              <a:rPr lang="en-US" dirty="0" smtClean="0"/>
              <a:t>…refers to the resources of knowledge, intelligence, and energy that are required to put the human and social capital to effective use. </a:t>
            </a:r>
          </a:p>
          <a:p>
            <a:pPr marL="0" indent="0">
              <a:buNone/>
            </a:pPr>
            <a:r>
              <a:rPr lang="en-US" dirty="0" smtClean="0"/>
              <a:t>It is basically the capacity to choose well and make good decisions. </a:t>
            </a:r>
            <a:endParaRPr lang="en-US" dirty="0"/>
          </a:p>
        </p:txBody>
      </p:sp>
      <p:pic>
        <p:nvPicPr>
          <p:cNvPr id="4" name="Picture 3" descr="IMG_00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594099"/>
            <a:ext cx="4013200" cy="3009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51645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l="28291" t="4459"/>
          <a:stretch>
            <a:fillRect/>
          </a:stretch>
        </p:blipFill>
        <p:spPr bwMode="auto">
          <a:xfrm>
            <a:off x="-26789" y="-17859"/>
            <a:ext cx="9188648" cy="688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6" name="AutoShape 2"/>
          <p:cNvSpPr>
            <a:spLocks/>
          </p:cNvSpPr>
          <p:nvPr/>
        </p:nvSpPr>
        <p:spPr bwMode="auto">
          <a:xfrm>
            <a:off x="2294930" y="0"/>
            <a:ext cx="4509492" cy="830461"/>
          </a:xfrm>
          <a:prstGeom prst="roundRect">
            <a:avLst>
              <a:gd name="adj" fmla="val 16125"/>
            </a:avLst>
          </a:prstGeom>
          <a:solidFill>
            <a:srgbClr val="E6E6E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400">
                <a:solidFill>
                  <a:srgbClr val="002939"/>
                </a:solidFill>
                <a:latin typeface="Gill Sans" charset="0"/>
                <a:cs typeface="Gill Sans" charset="0"/>
                <a:sym typeface="Gill Sans" charset="0"/>
              </a:rPr>
              <a:t>Human vs Social Capital</a:t>
            </a:r>
          </a:p>
        </p:txBody>
      </p:sp>
      <p:sp>
        <p:nvSpPr>
          <p:cNvPr id="26627" name="AutoShape 3"/>
          <p:cNvSpPr>
            <a:spLocks/>
          </p:cNvSpPr>
          <p:nvPr/>
        </p:nvSpPr>
        <p:spPr bwMode="auto">
          <a:xfrm>
            <a:off x="-26789" y="4063008"/>
            <a:ext cx="9188648" cy="2875359"/>
          </a:xfrm>
          <a:prstGeom prst="roundRect">
            <a:avLst>
              <a:gd name="adj" fmla="val 4657"/>
            </a:avLst>
          </a:prstGeom>
          <a:solidFill>
            <a:srgbClr val="E6E6E6"/>
          </a:solid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223234" tIns="223234" rIns="223234" bIns="223234" anchor="ctr"/>
          <a:lstStyle/>
          <a:p>
            <a:pPr marL="419680" indent="-321457">
              <a:spcBef>
                <a:spcPts val="1406"/>
              </a:spcBef>
              <a:buClr>
                <a:srgbClr val="414141"/>
              </a:buClr>
              <a:buSzPct val="81000"/>
              <a:buFont typeface="Arial" charset="0"/>
              <a:buChar char="•"/>
              <a:defRPr/>
            </a:pPr>
            <a:r>
              <a:rPr lang="en-US" sz="2500">
                <a:solidFill>
                  <a:srgbClr val="003C52"/>
                </a:solidFill>
                <a:latin typeface="Gill Sans" charset="0"/>
                <a:cs typeface="Gill Sans" charset="0"/>
                <a:sym typeface="Gill Sans" charset="0"/>
              </a:rPr>
              <a:t>Team work trumps individual work (do both).</a:t>
            </a:r>
          </a:p>
          <a:p>
            <a:pPr marL="419680" indent="-321457">
              <a:spcBef>
                <a:spcPts val="1406"/>
              </a:spcBef>
              <a:buClr>
                <a:srgbClr val="414141"/>
              </a:buClr>
              <a:buSzPct val="81000"/>
              <a:buFont typeface="Arial" charset="0"/>
              <a:buChar char="•"/>
              <a:defRPr/>
            </a:pPr>
            <a:r>
              <a:rPr lang="en-US" sz="2500">
                <a:solidFill>
                  <a:srgbClr val="003C52"/>
                </a:solidFill>
                <a:latin typeface="Gill Sans" charset="0"/>
                <a:cs typeface="Gill Sans" charset="0"/>
                <a:sym typeface="Gill Sans" charset="0"/>
              </a:rPr>
              <a:t>Be careful: focusing on school principal competencies and professional development of teachers is NOT the driver </a:t>
            </a:r>
            <a:br>
              <a:rPr lang="en-US" sz="2500">
                <a:solidFill>
                  <a:srgbClr val="003C52"/>
                </a:solidFill>
                <a:latin typeface="Gill Sans" charset="0"/>
                <a:cs typeface="Gill Sans" charset="0"/>
                <a:sym typeface="Gill Sans" charset="0"/>
              </a:rPr>
            </a:br>
            <a:r>
              <a:rPr lang="en-US" sz="2500">
                <a:solidFill>
                  <a:srgbClr val="003C52"/>
                </a:solidFill>
                <a:latin typeface="Gill Sans" charset="0"/>
                <a:cs typeface="Gill Sans" charset="0"/>
                <a:sym typeface="Gill Sans" charset="0"/>
              </a:rPr>
              <a:t>(it is an enabler).</a:t>
            </a:r>
          </a:p>
          <a:p>
            <a:pPr marL="419680" indent="-321457">
              <a:spcBef>
                <a:spcPts val="1406"/>
              </a:spcBef>
              <a:buClr>
                <a:srgbClr val="414141"/>
              </a:buClr>
              <a:buSzPct val="81000"/>
              <a:buFont typeface="Arial" charset="0"/>
              <a:buChar char="•"/>
              <a:defRPr/>
            </a:pPr>
            <a:r>
              <a:rPr lang="ja-JP" altLang="en-US" sz="2500">
                <a:solidFill>
                  <a:srgbClr val="003C52"/>
                </a:solidFill>
                <a:latin typeface="Gill Sans" charset="0"/>
                <a:cs typeface="Gill Sans" charset="0"/>
                <a:sym typeface="Gill Sans" charset="0"/>
              </a:rPr>
              <a:t>‘</a:t>
            </a:r>
            <a:r>
              <a:rPr lang="en-US" sz="2500">
                <a:solidFill>
                  <a:srgbClr val="003C52"/>
                </a:solidFill>
                <a:latin typeface="Gill Sans" charset="0"/>
                <a:cs typeface="Gill Sans" charset="0"/>
                <a:sym typeface="Gill Sans" charset="0"/>
              </a:rPr>
              <a:t>Learning is the work</a:t>
            </a:r>
            <a:r>
              <a:rPr lang="ja-JP" altLang="en-US" sz="2500">
                <a:solidFill>
                  <a:srgbClr val="003C52"/>
                </a:solidFill>
                <a:latin typeface="Gill Sans" charset="0"/>
                <a:cs typeface="Gill Sans" charset="0"/>
                <a:sym typeface="Gill Sans" charset="0"/>
              </a:rPr>
              <a:t>’</a:t>
            </a:r>
            <a:r>
              <a:rPr lang="en-US" sz="2500">
                <a:solidFill>
                  <a:srgbClr val="003C52"/>
                </a:solidFill>
                <a:latin typeface="Gill Sans" charset="0"/>
                <a:cs typeface="Gill Sans" charset="0"/>
                <a:sym typeface="Gill Sans" charset="0"/>
              </a:rPr>
              <a:t> is the driver, not personnel decisions.</a:t>
            </a:r>
          </a:p>
        </p:txBody>
      </p:sp>
    </p:spTree>
    <p:extLst>
      <p:ext uri="{BB962C8B-B14F-4D97-AF65-F5344CB8AC3E}">
        <p14:creationId xmlns:p14="http://schemas.microsoft.com/office/powerpoint/2010/main" val="51532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nodeType="afterEffect">
                                  <p:stCondLst>
                                    <p:cond delay="0"/>
                                  </p:stCondLst>
                                  <p:childTnLst>
                                    <p:set>
                                      <p:cBhvr>
                                        <p:cTn id="6" dur="1" fill="hold">
                                          <p:stCondLst>
                                            <p:cond delay="499"/>
                                          </p:stCondLst>
                                        </p:cTn>
                                        <p:tgtEl>
                                          <p:spTgt spid="266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26626"/>
                                        </p:tgtEl>
                                        <p:attrNameLst>
                                          <p:attrName>style.visibility</p:attrName>
                                        </p:attrNameLst>
                                      </p:cBhvr>
                                      <p:to>
                                        <p:strVal val="visible"/>
                                      </p:to>
                                    </p:set>
                                    <p:animEffect transition="in" filter="box(out)">
                                      <p:cBhvr>
                                        <p:cTn id="11" dur="500"/>
                                        <p:tgtEl>
                                          <p:spTgt spid="266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26627">
                                            <p:bg/>
                                          </p:spTgt>
                                        </p:tgtEl>
                                        <p:attrNameLst>
                                          <p:attrName>style.visibility</p:attrName>
                                        </p:attrNameLst>
                                      </p:cBhvr>
                                      <p:to>
                                        <p:strVal val="visible"/>
                                      </p:to>
                                    </p:set>
                                    <p:anim calcmode="lin" valueType="num">
                                      <p:cBhvr>
                                        <p:cTn id="16" dur="75" fill="hold"/>
                                        <p:tgtEl>
                                          <p:spTgt spid="26627">
                                            <p:bg/>
                                          </p:spTgt>
                                        </p:tgtEl>
                                        <p:attrNameLst>
                                          <p:attrName>ppt_w</p:attrName>
                                        </p:attrNameLst>
                                      </p:cBhvr>
                                      <p:tavLst>
                                        <p:tav tm="0">
                                          <p:val>
                                            <p:fltVal val="0"/>
                                          </p:val>
                                        </p:tav>
                                        <p:tav tm="100000">
                                          <p:val>
                                            <p:strVal val="#ppt_w"/>
                                          </p:val>
                                        </p:tav>
                                      </p:tavLst>
                                    </p:anim>
                                    <p:anim calcmode="lin" valueType="num">
                                      <p:cBhvr>
                                        <p:cTn id="17" dur="75" fill="hold"/>
                                        <p:tgtEl>
                                          <p:spTgt spid="26627">
                                            <p:bg/>
                                          </p:spTgt>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iterate type="lt">
                                    <p:tmPct val="100000"/>
                                  </p:iterate>
                                  <p:childTnLst>
                                    <p:set>
                                      <p:cBhvr>
                                        <p:cTn id="21" dur="1" fill="hold">
                                          <p:stCondLst>
                                            <p:cond delay="0"/>
                                          </p:stCondLst>
                                        </p:cTn>
                                        <p:tgtEl>
                                          <p:spTgt spid="26627">
                                            <p:txEl>
                                              <p:pRg st="0" end="0"/>
                                            </p:txEl>
                                          </p:spTgt>
                                        </p:tgtEl>
                                        <p:attrNameLst>
                                          <p:attrName>style.visibility</p:attrName>
                                        </p:attrNameLst>
                                      </p:cBhvr>
                                      <p:to>
                                        <p:strVal val="visible"/>
                                      </p:to>
                                    </p:set>
                                    <p:anim calcmode="lin" valueType="num">
                                      <p:cBhvr>
                                        <p:cTn id="22" dur="75"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23" dur="75" fill="hold"/>
                                        <p:tgtEl>
                                          <p:spTgt spid="266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10" fill="hold" grpId="0" nodeType="clickEffect">
                                  <p:stCondLst>
                                    <p:cond delay="0"/>
                                  </p:stCondLst>
                                  <p:iterate type="lt">
                                    <p:tmPct val="100000"/>
                                  </p:iterate>
                                  <p:childTnLst>
                                    <p:set>
                                      <p:cBhvr>
                                        <p:cTn id="27" dur="1" fill="hold">
                                          <p:stCondLst>
                                            <p:cond delay="0"/>
                                          </p:stCondLst>
                                        </p:cTn>
                                        <p:tgtEl>
                                          <p:spTgt spid="26627">
                                            <p:txEl>
                                              <p:pRg st="1" end="1"/>
                                            </p:txEl>
                                          </p:spTgt>
                                        </p:tgtEl>
                                        <p:attrNameLst>
                                          <p:attrName>style.visibility</p:attrName>
                                        </p:attrNameLst>
                                      </p:cBhvr>
                                      <p:to>
                                        <p:strVal val="visible"/>
                                      </p:to>
                                    </p:set>
                                    <p:anim calcmode="lin" valueType="num">
                                      <p:cBhvr>
                                        <p:cTn id="28" dur="75"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29" dur="75" fill="hold"/>
                                        <p:tgtEl>
                                          <p:spTgt spid="266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iterate type="lt">
                                    <p:tmPct val="100000"/>
                                  </p:iterate>
                                  <p:childTnLst>
                                    <p:set>
                                      <p:cBhvr>
                                        <p:cTn id="33" dur="1" fill="hold">
                                          <p:stCondLst>
                                            <p:cond delay="0"/>
                                          </p:stCondLst>
                                        </p:cTn>
                                        <p:tgtEl>
                                          <p:spTgt spid="26627">
                                            <p:txEl>
                                              <p:pRg st="2" end="2"/>
                                            </p:txEl>
                                          </p:spTgt>
                                        </p:tgtEl>
                                        <p:attrNameLst>
                                          <p:attrName>style.visibility</p:attrName>
                                        </p:attrNameLst>
                                      </p:cBhvr>
                                      <p:to>
                                        <p:strVal val="visible"/>
                                      </p:to>
                                    </p:set>
                                    <p:anim calcmode="lin" valueType="num">
                                      <p:cBhvr>
                                        <p:cTn id="34" dur="75"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35" dur="75" fill="hold"/>
                                        <p:tgtEl>
                                          <p:spTgt spid="2662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autoUpdateAnimBg="0"/>
      <p:bldP spid="26627"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atin typeface="Gill Sans" charset="0"/>
                <a:ea typeface="ヒラギノ角ゴ ProN W3" charset="0"/>
                <a:cs typeface="ヒラギノ角ゴ ProN W3" charset="0"/>
              </a:rPr>
              <a:t>Recent Publications</a:t>
            </a:r>
          </a:p>
        </p:txBody>
      </p:sp>
      <p:sp>
        <p:nvSpPr>
          <p:cNvPr id="17410" name="Content Placeholder 2"/>
          <p:cNvSpPr>
            <a:spLocks noGrp="1"/>
          </p:cNvSpPr>
          <p:nvPr>
            <p:ph idx="1"/>
          </p:nvPr>
        </p:nvSpPr>
        <p:spPr>
          <a:xfrm>
            <a:off x="339328" y="1777008"/>
            <a:ext cx="7983141" cy="4572000"/>
          </a:xfrm>
        </p:spPr>
        <p:txBody>
          <a:bodyPr>
            <a:normAutofit fontScale="92500"/>
          </a:bodyPr>
          <a:lstStyle/>
          <a:p>
            <a:pPr>
              <a:tabLst>
                <a:tab pos="2090589" algn="l"/>
              </a:tabLst>
            </a:pPr>
            <a:r>
              <a:rPr lang="en-US">
                <a:latin typeface="Gill Sans" charset="0"/>
                <a:ea typeface="ヒラギノ角ゴ ProN W3" charset="0"/>
                <a:cs typeface="ヒラギノ角ゴ ProN W3" charset="0"/>
              </a:rPr>
              <a:t>Hargreaves and Fullan, </a:t>
            </a:r>
            <a:r>
              <a:rPr lang="en-US" i="1">
                <a:latin typeface="Gill Sans" charset="0"/>
                <a:ea typeface="ヒラギノ角ゴ ProN W3" charset="0"/>
                <a:cs typeface="ヒラギノ角ゴ ProN W3" charset="0"/>
              </a:rPr>
              <a:t>Professional Capital</a:t>
            </a:r>
          </a:p>
          <a:p>
            <a:pPr>
              <a:tabLst>
                <a:tab pos="2090589" algn="l"/>
              </a:tabLst>
            </a:pPr>
            <a:r>
              <a:rPr lang="en-US">
                <a:latin typeface="Gill Sans" charset="0"/>
                <a:ea typeface="ヒラギノ角ゴ ProN W3" charset="0"/>
                <a:cs typeface="ヒラギノ角ゴ ProN W3" charset="0"/>
              </a:rPr>
              <a:t>Fullan, </a:t>
            </a:r>
            <a:r>
              <a:rPr lang="en-US" i="1">
                <a:latin typeface="Gill Sans" charset="0"/>
                <a:ea typeface="ヒラギノ角ゴ ProN W3" charset="0"/>
                <a:cs typeface="ヒラギノ角ゴ ProN W3" charset="0"/>
              </a:rPr>
              <a:t>Stratosphere: Integrating, Technology, Pedagogy, and Change Knowledge</a:t>
            </a:r>
          </a:p>
          <a:p>
            <a:pPr>
              <a:tabLst>
                <a:tab pos="2090589" algn="l"/>
              </a:tabLst>
            </a:pPr>
            <a:r>
              <a:rPr lang="en-US">
                <a:latin typeface="Gill Sans" charset="0"/>
                <a:ea typeface="ヒラギノ角ゴ ProN W3" charset="0"/>
                <a:cs typeface="ヒラギノ角ゴ ProN W3" charset="0"/>
              </a:rPr>
              <a:t>Fullan</a:t>
            </a:r>
            <a:r>
              <a:rPr lang="en-US" i="1">
                <a:latin typeface="Gill Sans" charset="0"/>
                <a:ea typeface="ヒラギノ角ゴ ProN W3" charset="0"/>
                <a:cs typeface="ヒラギノ角ゴ ProN W3" charset="0"/>
              </a:rPr>
              <a:t>, The Principal:  Three Keys to Maximizing Impact </a:t>
            </a:r>
            <a:r>
              <a:rPr lang="en-US">
                <a:latin typeface="Gill Sans" charset="0"/>
                <a:ea typeface="ヒラギノ角ゴ ProN W3" charset="0"/>
                <a:cs typeface="ヒラギノ角ゴ ProN W3" charset="0"/>
              </a:rPr>
              <a:t>(Jan, 2014)</a:t>
            </a:r>
          </a:p>
          <a:p>
            <a:pPr>
              <a:tabLst>
                <a:tab pos="2090589" algn="l"/>
              </a:tabLst>
            </a:pPr>
            <a:r>
              <a:rPr lang="en-US">
                <a:latin typeface="Gill Sans" charset="0"/>
                <a:ea typeface="ヒラギノ角ゴ ProN W3" charset="0"/>
                <a:cs typeface="ヒラギノ角ゴ ProN W3" charset="0"/>
              </a:rPr>
              <a:t>Fullan and Donnelly</a:t>
            </a:r>
            <a:r>
              <a:rPr lang="en-US" i="1">
                <a:latin typeface="Gill Sans" charset="0"/>
                <a:ea typeface="ヒラギノ角ゴ ProN W3" charset="0"/>
                <a:cs typeface="ヒラギノ角ゴ ProN W3" charset="0"/>
              </a:rPr>
              <a:t>,  Alive in the Swamp (2013)</a:t>
            </a:r>
          </a:p>
          <a:p>
            <a:pPr>
              <a:tabLst>
                <a:tab pos="2090589" algn="l"/>
              </a:tabLst>
            </a:pPr>
            <a:r>
              <a:rPr lang="en-US">
                <a:latin typeface="Gill Sans" charset="0"/>
                <a:ea typeface="ヒラギノ角ゴ ProN W3" charset="0"/>
                <a:cs typeface="ヒラギノ角ゴ ProN W3" charset="0"/>
              </a:rPr>
              <a:t>Fullan and Langworthy, </a:t>
            </a:r>
            <a:r>
              <a:rPr lang="en-US" i="1">
                <a:latin typeface="Gill Sans" charset="0"/>
                <a:ea typeface="ヒラギノ角ゴ ProN W3" charset="0"/>
                <a:cs typeface="ヒラギノ角ゴ ProN W3" charset="0"/>
              </a:rPr>
              <a:t>A Rich Seam: How New Pedagogies Find Deep Learning </a:t>
            </a:r>
            <a:r>
              <a:rPr lang="en-US">
                <a:latin typeface="Gill Sans" charset="0"/>
                <a:ea typeface="ヒラギノ角ゴ ProN W3" charset="0"/>
                <a:cs typeface="ヒラギノ角ゴ ProN W3" charset="0"/>
              </a:rPr>
              <a:t>(see michaelfullan.ca))</a:t>
            </a:r>
          </a:p>
        </p:txBody>
      </p:sp>
    </p:spTree>
    <p:extLst>
      <p:ext uri="{BB962C8B-B14F-4D97-AF65-F5344CB8AC3E}">
        <p14:creationId xmlns:p14="http://schemas.microsoft.com/office/powerpoint/2010/main" val="397936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 y="554038"/>
            <a:ext cx="8229600" cy="1143000"/>
          </a:xfrm>
        </p:spPr>
        <p:txBody>
          <a:bodyPr>
            <a:normAutofit fontScale="90000"/>
          </a:bodyPr>
          <a:lstStyle/>
          <a:p>
            <a:pPr algn="l"/>
            <a:r>
              <a:rPr lang="en-US" dirty="0" smtClean="0"/>
              <a:t>The Lead Learner: </a:t>
            </a:r>
            <a:br>
              <a:rPr lang="en-US" dirty="0" smtClean="0"/>
            </a:br>
            <a:r>
              <a:rPr lang="en-US" dirty="0" smtClean="0"/>
              <a:t>The Principal’s New Role</a:t>
            </a:r>
            <a:endParaRPr lang="en-US" dirty="0"/>
          </a:p>
        </p:txBody>
      </p:sp>
      <p:sp>
        <p:nvSpPr>
          <p:cNvPr id="5" name="Content Placeholder 4"/>
          <p:cNvSpPr>
            <a:spLocks noGrp="1"/>
          </p:cNvSpPr>
          <p:nvPr>
            <p:ph idx="1"/>
          </p:nvPr>
        </p:nvSpPr>
        <p:spPr>
          <a:xfrm>
            <a:off x="131235" y="1854200"/>
            <a:ext cx="4203700" cy="4525963"/>
          </a:xfrm>
        </p:spPr>
        <p:txBody>
          <a:bodyPr>
            <a:normAutofit/>
          </a:bodyPr>
          <a:lstStyle/>
          <a:p>
            <a:pPr marL="0" indent="0">
              <a:buNone/>
            </a:pPr>
            <a:r>
              <a:rPr lang="en-US" dirty="0" smtClean="0"/>
              <a:t>“To increase impact, principals should use their time differently. They should direct their energies to developing the group.” </a:t>
            </a:r>
          </a:p>
          <a:p>
            <a:pPr marL="0" indent="0" algn="r">
              <a:buNone/>
            </a:pPr>
            <a:r>
              <a:rPr lang="en-US" sz="1400" dirty="0" smtClean="0"/>
              <a:t>Fullan pg. 55</a:t>
            </a:r>
            <a:endParaRPr lang="en-US" sz="1400" dirty="0"/>
          </a:p>
        </p:txBody>
      </p:sp>
      <p:pic>
        <p:nvPicPr>
          <p:cNvPr id="6" name="Picture 5" descr="IMG_0737.jpg"/>
          <p:cNvPicPr>
            <a:picLocks noChangeAspect="1"/>
          </p:cNvPicPr>
          <p:nvPr/>
        </p:nvPicPr>
        <p:blipFill rotWithShape="1">
          <a:blip r:embed="rId2">
            <a:extLst>
              <a:ext uri="{28A0092B-C50C-407E-A947-70E740481C1C}">
                <a14:useLocalDpi xmlns:a14="http://schemas.microsoft.com/office/drawing/2010/main" val="0"/>
              </a:ext>
            </a:extLst>
          </a:blip>
          <a:srcRect l="9711" t="17600" b="31104"/>
          <a:stretch/>
        </p:blipFill>
        <p:spPr>
          <a:xfrm>
            <a:off x="4334935" y="1968501"/>
            <a:ext cx="4643965" cy="3517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0101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15"/>
            <a:ext cx="8229600" cy="1143000"/>
          </a:xfrm>
        </p:spPr>
        <p:txBody>
          <a:bodyPr/>
          <a:lstStyle/>
          <a:p>
            <a:pPr algn="l"/>
            <a:r>
              <a:rPr lang="en-US" dirty="0" smtClean="0"/>
              <a:t>The Principal’s New Role</a:t>
            </a:r>
            <a:endParaRPr lang="en-US" dirty="0"/>
          </a:p>
        </p:txBody>
      </p:sp>
      <p:sp>
        <p:nvSpPr>
          <p:cNvPr id="3" name="Content Placeholder 2"/>
          <p:cNvSpPr>
            <a:spLocks noGrp="1"/>
          </p:cNvSpPr>
          <p:nvPr>
            <p:ph idx="1"/>
          </p:nvPr>
        </p:nvSpPr>
        <p:spPr>
          <a:xfrm>
            <a:off x="203200" y="4112419"/>
            <a:ext cx="8775700" cy="2415382"/>
          </a:xfrm>
          <a:ln>
            <a:solidFill>
              <a:schemeClr val="tx1"/>
            </a:solidFill>
          </a:ln>
        </p:spPr>
        <p:txBody>
          <a:bodyPr/>
          <a:lstStyle/>
          <a:p>
            <a:pPr marL="0" indent="0">
              <a:buNone/>
            </a:pPr>
            <a:r>
              <a:rPr lang="en-US" dirty="0" smtClean="0"/>
              <a:t>“…is to lead the school’s teachers in a process of learning to improve their teaching, while learning alongside them about what works and what doesn’t. </a:t>
            </a:r>
          </a:p>
          <a:p>
            <a:pPr marL="0" indent="0" algn="r">
              <a:buNone/>
            </a:pPr>
            <a:r>
              <a:rPr lang="en-US" sz="1400" dirty="0" smtClean="0"/>
              <a:t>Fullan pg. 55</a:t>
            </a:r>
            <a:endParaRPr lang="en-US" sz="1400" dirty="0"/>
          </a:p>
        </p:txBody>
      </p:sp>
      <p:pic>
        <p:nvPicPr>
          <p:cNvPr id="4" name="Picture 3" descr="Screen Shot 2014-01-05 at 4.55.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912019"/>
            <a:ext cx="7086600" cy="3200400"/>
          </a:xfrm>
          <a:prstGeom prst="rect">
            <a:avLst/>
          </a:prstGeom>
        </p:spPr>
      </p:pic>
    </p:spTree>
    <p:extLst>
      <p:ext uri="{BB962C8B-B14F-4D97-AF65-F5344CB8AC3E}">
        <p14:creationId xmlns:p14="http://schemas.microsoft.com/office/powerpoint/2010/main" val="4096306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Principal as Lead Learner</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principal does not lead all instructional learning. The principal does work to ensure that intense instructional focus and continuous learning are the core work of the school and does this by being a talent scout and social engineer, building a culture for learning, tapping others </a:t>
            </a:r>
            <a:r>
              <a:rPr lang="en-US" smtClean="0"/>
              <a:t>to co-lead</a:t>
            </a:r>
            <a:r>
              <a:rPr lang="en-US" dirty="0" smtClean="0"/>
              <a:t>, and, well, basically being a learning leader for all.” </a:t>
            </a:r>
          </a:p>
          <a:p>
            <a:pPr marL="0" indent="0" algn="r">
              <a:buNone/>
            </a:pPr>
            <a:r>
              <a:rPr lang="en-US" sz="1600" dirty="0" smtClean="0"/>
              <a:t>Fullan pg. 90</a:t>
            </a:r>
            <a:endParaRPr lang="en-US" sz="1600" dirty="0"/>
          </a:p>
        </p:txBody>
      </p:sp>
    </p:spTree>
    <p:extLst>
      <p:ext uri="{BB962C8B-B14F-4D97-AF65-F5344CB8AC3E}">
        <p14:creationId xmlns:p14="http://schemas.microsoft.com/office/powerpoint/2010/main" val="446371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821531" y="339328"/>
            <a:ext cx="4420195" cy="1393031"/>
          </a:xfrm>
        </p:spPr>
        <p:txBody>
          <a:bodyPr/>
          <a:lstStyle/>
          <a:p>
            <a:pPr algn="l" eaLnBrk="1" hangingPunct="1"/>
            <a:r>
              <a:rPr lang="en-US">
                <a:latin typeface="Gill Sans" charset="0"/>
                <a:ea typeface="ヒラギノ角ゴ ProN W3" charset="0"/>
                <a:cs typeface="ヒラギノ角ゴ ProN W3" charset="0"/>
              </a:rPr>
              <a:t>Stratosphere </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Defined</a:t>
            </a:r>
          </a:p>
        </p:txBody>
      </p:sp>
      <p:pic>
        <p:nvPicPr>
          <p:cNvPr id="31746" name="Picture 4" descr="Stratosphere-Defined-Venn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4469" y="312539"/>
            <a:ext cx="6322219" cy="60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742034"/>
      </p:ext>
    </p:extLst>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r="36292" b="12511"/>
          <a:stretch>
            <a:fillRect/>
          </a:stretch>
        </p:blipFill>
        <p:spPr bwMode="auto">
          <a:xfrm>
            <a:off x="0" y="-62508"/>
            <a:ext cx="9161859" cy="708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4" name="AutoShape 2"/>
          <p:cNvSpPr>
            <a:spLocks/>
          </p:cNvSpPr>
          <p:nvPr/>
        </p:nvSpPr>
        <p:spPr bwMode="auto">
          <a:xfrm>
            <a:off x="6420445" y="-53578"/>
            <a:ext cx="2723555" cy="7072313"/>
          </a:xfrm>
          <a:prstGeom prst="roundRect">
            <a:avLst>
              <a:gd name="adj" fmla="val 4963"/>
            </a:avLst>
          </a:prstGeom>
          <a:solidFill>
            <a:srgbClr val="E6E6E6"/>
          </a:solidFill>
          <a:ln w="12700" cap="flat">
            <a:noFill/>
            <a:miter lim="800000"/>
            <a:headEnd type="none" w="med" len="med"/>
            <a:tailEnd type="none" w="med" len="med"/>
          </a:ln>
          <a:effectLst>
            <a:outerShdw blurRad="203200" dist="126999" dir="2700000" algn="ctr" rotWithShape="0">
              <a:schemeClr val="bg2">
                <a:alpha val="75000"/>
              </a:schemeClr>
            </a:outerShdw>
          </a:effectLst>
        </p:spPr>
        <p:txBody>
          <a:bodyPr lIns="0" tIns="0" rIns="0" bIns="0" anchor="ctr"/>
          <a:lstStyle/>
          <a:p>
            <a:pPr marL="417448" indent="-321457">
              <a:spcBef>
                <a:spcPts val="1125"/>
              </a:spcBef>
              <a:buClr>
                <a:srgbClr val="002939"/>
              </a:buClr>
              <a:buSzPct val="80000"/>
              <a:buFont typeface="Gill Sans" charset="0"/>
              <a:buChar char="•"/>
              <a:defRPr/>
            </a:pPr>
            <a:r>
              <a:rPr lang="en-US" sz="2700">
                <a:solidFill>
                  <a:srgbClr val="002939"/>
                </a:solidFill>
                <a:latin typeface="Gill Sans" charset="0"/>
                <a:cs typeface="Gill Sans" charset="0"/>
                <a:sym typeface="Gill Sans" charset="0"/>
              </a:rPr>
              <a:t>Irresistibly engaging for both students and teachers</a:t>
            </a:r>
          </a:p>
          <a:p>
            <a:pPr marL="417448" indent="-321457">
              <a:spcBef>
                <a:spcPts val="1125"/>
              </a:spcBef>
              <a:buClr>
                <a:srgbClr val="002939"/>
              </a:buClr>
              <a:buSzPct val="80000"/>
              <a:buFont typeface="Gill Sans" charset="0"/>
              <a:buChar char="•"/>
              <a:defRPr/>
            </a:pPr>
            <a:r>
              <a:rPr lang="en-US" sz="2700">
                <a:solidFill>
                  <a:srgbClr val="002939"/>
                </a:solidFill>
                <a:latin typeface="Gill Sans" charset="0"/>
                <a:cs typeface="Gill Sans" charset="0"/>
                <a:sym typeface="Gill Sans" charset="0"/>
              </a:rPr>
              <a:t>Elegantly efficient and easy to use</a:t>
            </a:r>
          </a:p>
          <a:p>
            <a:pPr marL="417448" indent="-321457">
              <a:spcBef>
                <a:spcPts val="1125"/>
              </a:spcBef>
              <a:buClr>
                <a:srgbClr val="002939"/>
              </a:buClr>
              <a:buSzPct val="80000"/>
              <a:buFont typeface="Gill Sans" charset="0"/>
              <a:buChar char="•"/>
              <a:defRPr/>
            </a:pPr>
            <a:r>
              <a:rPr lang="en-US" sz="2700">
                <a:solidFill>
                  <a:srgbClr val="002939"/>
                </a:solidFill>
                <a:latin typeface="Gill Sans" charset="0"/>
                <a:cs typeface="Gill Sans" charset="0"/>
                <a:sym typeface="Gill Sans" charset="0"/>
              </a:rPr>
              <a:t>Technologically ubiquitous 24/7</a:t>
            </a:r>
          </a:p>
          <a:p>
            <a:pPr marL="417448" indent="-321457">
              <a:spcBef>
                <a:spcPts val="1125"/>
              </a:spcBef>
              <a:buClr>
                <a:srgbClr val="002939"/>
              </a:buClr>
              <a:buSzPct val="80000"/>
              <a:buFont typeface="Gill Sans" charset="0"/>
              <a:buChar char="•"/>
              <a:defRPr/>
            </a:pPr>
            <a:r>
              <a:rPr lang="en-US" sz="2700">
                <a:solidFill>
                  <a:srgbClr val="002939"/>
                </a:solidFill>
                <a:latin typeface="Gill Sans" charset="0"/>
                <a:cs typeface="Gill Sans" charset="0"/>
                <a:sym typeface="Gill Sans" charset="0"/>
              </a:rPr>
              <a:t>Steeped in real-life problem solving</a:t>
            </a:r>
          </a:p>
        </p:txBody>
      </p:sp>
      <p:grpSp>
        <p:nvGrpSpPr>
          <p:cNvPr id="2" name="Group 5"/>
          <p:cNvGrpSpPr>
            <a:grpSpLocks/>
          </p:cNvGrpSpPr>
          <p:nvPr/>
        </p:nvGrpSpPr>
        <p:grpSpPr bwMode="auto">
          <a:xfrm>
            <a:off x="258961" y="348258"/>
            <a:ext cx="4000500" cy="2696766"/>
            <a:chOff x="288" y="0"/>
            <a:chExt cx="3584" cy="2416"/>
          </a:xfrm>
        </p:grpSpPr>
        <p:sp>
          <p:nvSpPr>
            <p:cNvPr id="32772" name="Rectangle 3"/>
            <p:cNvSpPr>
              <a:spLocks/>
            </p:cNvSpPr>
            <p:nvPr/>
          </p:nvSpPr>
          <p:spPr bwMode="auto">
            <a:xfrm>
              <a:off x="288" y="0"/>
              <a:ext cx="218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800">
                  <a:solidFill>
                    <a:srgbClr val="002939"/>
                  </a:solidFill>
                  <a:latin typeface="Gill Sans" charset="0"/>
                  <a:cs typeface="Gill Sans" charset="0"/>
                  <a:sym typeface="Gill Sans" charset="0"/>
                </a:rPr>
                <a:t>NEW</a:t>
              </a:r>
            </a:p>
            <a:p>
              <a:r>
                <a:rPr lang="en-US" sz="3800">
                  <a:solidFill>
                    <a:srgbClr val="002939"/>
                  </a:solidFill>
                  <a:latin typeface="Gill Sans" charset="0"/>
                  <a:cs typeface="Gill Sans" charset="0"/>
                  <a:sym typeface="Gill Sans" charset="0"/>
                </a:rPr>
                <a:t>LEARNING</a:t>
              </a:r>
            </a:p>
          </p:txBody>
        </p:sp>
        <p:sp>
          <p:nvSpPr>
            <p:cNvPr id="32773" name="Rectangle 4"/>
            <p:cNvSpPr>
              <a:spLocks/>
            </p:cNvSpPr>
            <p:nvPr/>
          </p:nvSpPr>
          <p:spPr bwMode="auto">
            <a:xfrm>
              <a:off x="360" y="1296"/>
              <a:ext cx="3512"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1125"/>
                </a:spcBef>
              </a:pPr>
              <a:r>
                <a:rPr lang="en-US" sz="2700">
                  <a:solidFill>
                    <a:srgbClr val="002939"/>
                  </a:solidFill>
                  <a:latin typeface="Gill Sans" charset="0"/>
                  <a:cs typeface="Gill Sans" charset="0"/>
                  <a:sym typeface="Gill Sans" charset="0"/>
                </a:rPr>
                <a:t>Exciting innovative learning </a:t>
              </a:r>
              <a:br>
                <a:rPr lang="en-US" sz="2700">
                  <a:solidFill>
                    <a:srgbClr val="002939"/>
                  </a:solidFill>
                  <a:latin typeface="Gill Sans" charset="0"/>
                  <a:cs typeface="Gill Sans" charset="0"/>
                  <a:sym typeface="Gill Sans" charset="0"/>
                </a:rPr>
              </a:br>
              <a:r>
                <a:rPr lang="en-US" sz="2700">
                  <a:solidFill>
                    <a:srgbClr val="002939"/>
                  </a:solidFill>
                  <a:latin typeface="Gill Sans" charset="0"/>
                  <a:cs typeface="Gill Sans" charset="0"/>
                  <a:sym typeface="Gill Sans" charset="0"/>
                </a:rPr>
                <a:t>experiences for all students needs to be:</a:t>
              </a:r>
            </a:p>
          </p:txBody>
        </p:sp>
      </p:grpSp>
    </p:spTree>
    <p:extLst>
      <p:ext uri="{BB962C8B-B14F-4D97-AF65-F5344CB8AC3E}">
        <p14:creationId xmlns:p14="http://schemas.microsoft.com/office/powerpoint/2010/main" val="48121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4273"/>
                                        </p:tgtEl>
                                        <p:attrNameLst>
                                          <p:attrName>style.visibility</p:attrName>
                                        </p:attrNameLst>
                                      </p:cBhvr>
                                      <p:to>
                                        <p:strVal val="visible"/>
                                      </p:to>
                                    </p:set>
                                    <p:animEffect transition="in" filter="box(out)">
                                      <p:cBhvr>
                                        <p:cTn id="7" dur="500"/>
                                        <p:tgtEl>
                                          <p:spTgt spid="54273"/>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4274">
                                            <p:bg/>
                                          </p:spTgt>
                                        </p:tgtEl>
                                        <p:attrNameLst>
                                          <p:attrName>style.visibility</p:attrName>
                                        </p:attrNameLst>
                                      </p:cBhvr>
                                      <p:to>
                                        <p:strVal val="visible"/>
                                      </p:to>
                                    </p:set>
                                    <p:anim calcmode="lin" valueType="num">
                                      <p:cBhvr>
                                        <p:cTn id="16" dur="75" fill="hold"/>
                                        <p:tgtEl>
                                          <p:spTgt spid="54274">
                                            <p:bg/>
                                          </p:spTgt>
                                        </p:tgtEl>
                                        <p:attrNameLst>
                                          <p:attrName>ppt_w</p:attrName>
                                        </p:attrNameLst>
                                      </p:cBhvr>
                                      <p:tavLst>
                                        <p:tav tm="0">
                                          <p:val>
                                            <p:fltVal val="0"/>
                                          </p:val>
                                        </p:tav>
                                        <p:tav tm="100000">
                                          <p:val>
                                            <p:strVal val="#ppt_w"/>
                                          </p:val>
                                        </p:tav>
                                      </p:tavLst>
                                    </p:anim>
                                    <p:anim calcmode="lin" valueType="num">
                                      <p:cBhvr>
                                        <p:cTn id="17" dur="75" fill="hold"/>
                                        <p:tgtEl>
                                          <p:spTgt spid="54274">
                                            <p:bg/>
                                          </p:spTgt>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iterate type="lt">
                                    <p:tmPct val="100000"/>
                                  </p:iterate>
                                  <p:childTnLst>
                                    <p:set>
                                      <p:cBhvr>
                                        <p:cTn id="21" dur="1" fill="hold">
                                          <p:stCondLst>
                                            <p:cond delay="0"/>
                                          </p:stCondLst>
                                        </p:cTn>
                                        <p:tgtEl>
                                          <p:spTgt spid="54274">
                                            <p:txEl>
                                              <p:pRg st="0" end="0"/>
                                            </p:txEl>
                                          </p:spTgt>
                                        </p:tgtEl>
                                        <p:attrNameLst>
                                          <p:attrName>style.visibility</p:attrName>
                                        </p:attrNameLst>
                                      </p:cBhvr>
                                      <p:to>
                                        <p:strVal val="visible"/>
                                      </p:to>
                                    </p:set>
                                    <p:anim calcmode="lin" valueType="num">
                                      <p:cBhvr>
                                        <p:cTn id="22" dur="75" fill="hold"/>
                                        <p:tgtEl>
                                          <p:spTgt spid="54274">
                                            <p:txEl>
                                              <p:pRg st="0" end="0"/>
                                            </p:txEl>
                                          </p:spTgt>
                                        </p:tgtEl>
                                        <p:attrNameLst>
                                          <p:attrName>ppt_w</p:attrName>
                                        </p:attrNameLst>
                                      </p:cBhvr>
                                      <p:tavLst>
                                        <p:tav tm="0">
                                          <p:val>
                                            <p:fltVal val="0"/>
                                          </p:val>
                                        </p:tav>
                                        <p:tav tm="100000">
                                          <p:val>
                                            <p:strVal val="#ppt_w"/>
                                          </p:val>
                                        </p:tav>
                                      </p:tavLst>
                                    </p:anim>
                                    <p:anim calcmode="lin" valueType="num">
                                      <p:cBhvr>
                                        <p:cTn id="23" dur="75" fill="hold"/>
                                        <p:tgtEl>
                                          <p:spTgt spid="5427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10" fill="hold" grpId="0" nodeType="clickEffect">
                                  <p:stCondLst>
                                    <p:cond delay="0"/>
                                  </p:stCondLst>
                                  <p:iterate type="lt">
                                    <p:tmPct val="100000"/>
                                  </p:iterate>
                                  <p:childTnLst>
                                    <p:set>
                                      <p:cBhvr>
                                        <p:cTn id="27" dur="1" fill="hold">
                                          <p:stCondLst>
                                            <p:cond delay="0"/>
                                          </p:stCondLst>
                                        </p:cTn>
                                        <p:tgtEl>
                                          <p:spTgt spid="54274">
                                            <p:txEl>
                                              <p:pRg st="1" end="1"/>
                                            </p:txEl>
                                          </p:spTgt>
                                        </p:tgtEl>
                                        <p:attrNameLst>
                                          <p:attrName>style.visibility</p:attrName>
                                        </p:attrNameLst>
                                      </p:cBhvr>
                                      <p:to>
                                        <p:strVal val="visible"/>
                                      </p:to>
                                    </p:set>
                                    <p:anim calcmode="lin" valueType="num">
                                      <p:cBhvr>
                                        <p:cTn id="28" dur="75" fill="hold"/>
                                        <p:tgtEl>
                                          <p:spTgt spid="54274">
                                            <p:txEl>
                                              <p:pRg st="1" end="1"/>
                                            </p:txEl>
                                          </p:spTgt>
                                        </p:tgtEl>
                                        <p:attrNameLst>
                                          <p:attrName>ppt_w</p:attrName>
                                        </p:attrNameLst>
                                      </p:cBhvr>
                                      <p:tavLst>
                                        <p:tav tm="0">
                                          <p:val>
                                            <p:fltVal val="0"/>
                                          </p:val>
                                        </p:tav>
                                        <p:tav tm="100000">
                                          <p:val>
                                            <p:strVal val="#ppt_w"/>
                                          </p:val>
                                        </p:tav>
                                      </p:tavLst>
                                    </p:anim>
                                    <p:anim calcmode="lin" valueType="num">
                                      <p:cBhvr>
                                        <p:cTn id="29" dur="75" fill="hold"/>
                                        <p:tgtEl>
                                          <p:spTgt spid="5427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iterate type="lt">
                                    <p:tmPct val="100000"/>
                                  </p:iterate>
                                  <p:childTnLst>
                                    <p:set>
                                      <p:cBhvr>
                                        <p:cTn id="33" dur="1" fill="hold">
                                          <p:stCondLst>
                                            <p:cond delay="0"/>
                                          </p:stCondLst>
                                        </p:cTn>
                                        <p:tgtEl>
                                          <p:spTgt spid="54274">
                                            <p:txEl>
                                              <p:pRg st="2" end="2"/>
                                            </p:txEl>
                                          </p:spTgt>
                                        </p:tgtEl>
                                        <p:attrNameLst>
                                          <p:attrName>style.visibility</p:attrName>
                                        </p:attrNameLst>
                                      </p:cBhvr>
                                      <p:to>
                                        <p:strVal val="visible"/>
                                      </p:to>
                                    </p:set>
                                    <p:anim calcmode="lin" valueType="num">
                                      <p:cBhvr>
                                        <p:cTn id="34" dur="75" fill="hold"/>
                                        <p:tgtEl>
                                          <p:spTgt spid="54274">
                                            <p:txEl>
                                              <p:pRg st="2" end="2"/>
                                            </p:txEl>
                                          </p:spTgt>
                                        </p:tgtEl>
                                        <p:attrNameLst>
                                          <p:attrName>ppt_w</p:attrName>
                                        </p:attrNameLst>
                                      </p:cBhvr>
                                      <p:tavLst>
                                        <p:tav tm="0">
                                          <p:val>
                                            <p:fltVal val="0"/>
                                          </p:val>
                                        </p:tav>
                                        <p:tav tm="100000">
                                          <p:val>
                                            <p:strVal val="#ppt_w"/>
                                          </p:val>
                                        </p:tav>
                                      </p:tavLst>
                                    </p:anim>
                                    <p:anim calcmode="lin" valueType="num">
                                      <p:cBhvr>
                                        <p:cTn id="35" dur="75" fill="hold"/>
                                        <p:tgtEl>
                                          <p:spTgt spid="5427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10" fill="hold" grpId="0" nodeType="clickEffect">
                                  <p:stCondLst>
                                    <p:cond delay="0"/>
                                  </p:stCondLst>
                                  <p:iterate type="lt">
                                    <p:tmPct val="100000"/>
                                  </p:iterate>
                                  <p:childTnLst>
                                    <p:set>
                                      <p:cBhvr>
                                        <p:cTn id="39" dur="1" fill="hold">
                                          <p:stCondLst>
                                            <p:cond delay="0"/>
                                          </p:stCondLst>
                                        </p:cTn>
                                        <p:tgtEl>
                                          <p:spTgt spid="54274">
                                            <p:txEl>
                                              <p:pRg st="3" end="3"/>
                                            </p:txEl>
                                          </p:spTgt>
                                        </p:tgtEl>
                                        <p:attrNameLst>
                                          <p:attrName>style.visibility</p:attrName>
                                        </p:attrNameLst>
                                      </p:cBhvr>
                                      <p:to>
                                        <p:strVal val="visible"/>
                                      </p:to>
                                    </p:set>
                                    <p:anim calcmode="lin" valueType="num">
                                      <p:cBhvr>
                                        <p:cTn id="40" dur="75" fill="hold"/>
                                        <p:tgtEl>
                                          <p:spTgt spid="54274">
                                            <p:txEl>
                                              <p:pRg st="3" end="3"/>
                                            </p:txEl>
                                          </p:spTgt>
                                        </p:tgtEl>
                                        <p:attrNameLst>
                                          <p:attrName>ppt_w</p:attrName>
                                        </p:attrNameLst>
                                      </p:cBhvr>
                                      <p:tavLst>
                                        <p:tav tm="0">
                                          <p:val>
                                            <p:fltVal val="0"/>
                                          </p:val>
                                        </p:tav>
                                        <p:tav tm="100000">
                                          <p:val>
                                            <p:strVal val="#ppt_w"/>
                                          </p:val>
                                        </p:tav>
                                      </p:tavLst>
                                    </p:anim>
                                    <p:anim calcmode="lin" valueType="num">
                                      <p:cBhvr>
                                        <p:cTn id="41" dur="75" fill="hold"/>
                                        <p:tgtEl>
                                          <p:spTgt spid="54274">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body" idx="1"/>
          </p:nvPr>
        </p:nvSpPr>
        <p:spPr>
          <a:xfrm>
            <a:off x="607219" y="1678781"/>
            <a:ext cx="3429000" cy="3500438"/>
          </a:xfrm>
        </p:spPr>
        <p:txBody>
          <a:bodyPr/>
          <a:lstStyle/>
          <a:p>
            <a:pPr marL="0" indent="0">
              <a:buNone/>
            </a:pPr>
            <a:r>
              <a:rPr lang="en-US">
                <a:latin typeface="Gill Sans" charset="0"/>
                <a:ea typeface="ヒラギノ角ゴ ProN W3" charset="0"/>
                <a:cs typeface="ヒラギノ角ゴ ProN W3" charset="0"/>
              </a:rPr>
              <a:t>Teachers are needed but it is a new role that is required—the teacher as change agent.</a:t>
            </a:r>
          </a:p>
        </p:txBody>
      </p:sp>
      <p:sp>
        <p:nvSpPr>
          <p:cNvPr id="33794" name="Title 4"/>
          <p:cNvSpPr>
            <a:spLocks noGrp="1"/>
          </p:cNvSpPr>
          <p:nvPr>
            <p:ph type="title"/>
          </p:nvPr>
        </p:nvSpPr>
        <p:spPr/>
        <p:txBody>
          <a:bodyPr/>
          <a:lstStyle/>
          <a:p>
            <a:r>
              <a:rPr lang="en-US">
                <a:latin typeface="Gill Sans" charset="0"/>
                <a:ea typeface="ヒラギノ角ゴ ProN W3" charset="0"/>
                <a:cs typeface="ヒラギノ角ゴ ProN W3" charset="0"/>
              </a:rPr>
              <a:t>The New Pedagogy</a:t>
            </a:r>
          </a:p>
        </p:txBody>
      </p:sp>
      <p:pic>
        <p:nvPicPr>
          <p:cNvPr id="3379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14500"/>
            <a:ext cx="4134445" cy="486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24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6321">
                                            <p:txEl>
                                              <p:pRg st="0" end="0"/>
                                            </p:txEl>
                                          </p:spTgt>
                                        </p:tgtEl>
                                        <p:attrNameLst>
                                          <p:attrName>style.visibility</p:attrName>
                                        </p:attrNameLst>
                                      </p:cBhvr>
                                      <p:to>
                                        <p:strVal val="visible"/>
                                      </p:to>
                                    </p:set>
                                    <p:anim calcmode="lin" valueType="num">
                                      <p:cBhvr>
                                        <p:cTn id="7" dur="500" fill="hold"/>
                                        <p:tgtEl>
                                          <p:spTgt spid="56321">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56321">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50031" y="80367"/>
            <a:ext cx="8643938" cy="1285875"/>
          </a:xfrm>
        </p:spPr>
        <p:txBody>
          <a:bodyPr>
            <a:normAutofit fontScale="90000"/>
          </a:bodyPr>
          <a:lstStyle/>
          <a:p>
            <a:pPr eaLnBrk="1" hangingPunct="1"/>
            <a:r>
              <a:rPr lang="en-US">
                <a:latin typeface="Gill Sans" charset="0"/>
                <a:ea typeface="ヒラギノ角ゴ ProN W3" charset="0"/>
                <a:cs typeface="ヒラギノ角ゴ ProN W3" charset="0"/>
              </a:rPr>
              <a:t>Teachers and Students </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as Pedagogical Partners</a:t>
            </a:r>
          </a:p>
        </p:txBody>
      </p:sp>
      <p:sp>
        <p:nvSpPr>
          <p:cNvPr id="34818" name="Rectangle 2"/>
          <p:cNvSpPr>
            <a:spLocks noGrp="1" noChangeArrowheads="1"/>
          </p:cNvSpPr>
          <p:nvPr>
            <p:ph type="body" idx="1"/>
          </p:nvPr>
        </p:nvSpPr>
        <p:spPr>
          <a:xfrm>
            <a:off x="919758" y="1777008"/>
            <a:ext cx="7295555" cy="4572000"/>
          </a:xfrm>
        </p:spPr>
        <p:txBody>
          <a:bodyPr>
            <a:normAutofit fontScale="92500" lnSpcReduction="20000"/>
          </a:bodyPr>
          <a:lstStyle/>
          <a:p>
            <a:pPr eaLnBrk="1" hangingPunct="1">
              <a:buFont typeface="Gill Sans" charset="0"/>
              <a:buNone/>
            </a:pPr>
            <a:r>
              <a:rPr lang="en-US">
                <a:latin typeface="Gill Sans" charset="0"/>
                <a:ea typeface="ヒラギノ角ゴ ProN W3" charset="0"/>
                <a:cs typeface="ヒラギノ角ゴ ProN W3" charset="0"/>
              </a:rPr>
              <a:t>Teacher as Facilitator	.17</a:t>
            </a:r>
          </a:p>
          <a:p>
            <a:pPr eaLnBrk="1" hangingPunct="1"/>
            <a:r>
              <a:rPr lang="en-US">
                <a:latin typeface="Gill Sans" charset="0"/>
                <a:ea typeface="ヒラギノ角ゴ ProN W3" charset="0"/>
                <a:cs typeface="ヒラギノ角ゴ ProN W3" charset="0"/>
              </a:rPr>
              <a:t>(simulations and gaming; inquiry based; smaller class sizes; individualized instruction; problem-based learning; web-based; inductive teaching)</a:t>
            </a:r>
            <a:br>
              <a:rPr lang="en-US">
                <a:latin typeface="Gill Sans" charset="0"/>
                <a:ea typeface="ヒラギノ角ゴ ProN W3" charset="0"/>
                <a:cs typeface="ヒラギノ角ゴ ProN W3" charset="0"/>
              </a:rPr>
            </a:br>
            <a:endParaRPr lang="en-US">
              <a:latin typeface="Gill Sans" charset="0"/>
              <a:ea typeface="ヒラギノ角ゴ ProN W3" charset="0"/>
              <a:cs typeface="ヒラギノ角ゴ ProN W3" charset="0"/>
            </a:endParaRPr>
          </a:p>
          <a:p>
            <a:pPr eaLnBrk="1" hangingPunct="1">
              <a:buFont typeface="Gill Sans" charset="0"/>
              <a:buNone/>
            </a:pPr>
            <a:r>
              <a:rPr lang="en-US">
                <a:latin typeface="Gill Sans" charset="0"/>
                <a:ea typeface="ヒラギノ角ゴ ProN W3" charset="0"/>
                <a:cs typeface="ヒラギノ角ゴ ProN W3" charset="0"/>
              </a:rPr>
              <a:t>Teacher as Activator	.60</a:t>
            </a:r>
          </a:p>
          <a:p>
            <a:pPr eaLnBrk="1" hangingPunct="1"/>
            <a:r>
              <a:rPr lang="en-US">
                <a:latin typeface="Gill Sans" charset="0"/>
                <a:ea typeface="ヒラギノ角ゴ ProN W3" charset="0"/>
                <a:cs typeface="ヒラギノ角ゴ ProN W3" charset="0"/>
              </a:rPr>
              <a:t>(reciprocal teaching; feedback; teacher-student self-verbalization; meta-cognition; goals-challenging; frequent effects of teaching)</a:t>
            </a:r>
          </a:p>
        </p:txBody>
      </p:sp>
    </p:spTree>
    <p:extLst>
      <p:ext uri="{BB962C8B-B14F-4D97-AF65-F5344CB8AC3E}">
        <p14:creationId xmlns:p14="http://schemas.microsoft.com/office/powerpoint/2010/main" val="643813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480" y="743233"/>
            <a:ext cx="8229600" cy="1143000"/>
          </a:xfrm>
        </p:spPr>
        <p:txBody>
          <a:bodyPr>
            <a:normAutofit fontScale="90000"/>
          </a:bodyPr>
          <a:lstStyle/>
          <a:p>
            <a:pPr algn="l"/>
            <a:r>
              <a:rPr lang="en-US" dirty="0" smtClean="0"/>
              <a:t>Principal as </a:t>
            </a:r>
            <a:br>
              <a:rPr lang="en-US" dirty="0" smtClean="0"/>
            </a:br>
            <a:r>
              <a:rPr lang="en-US" dirty="0" smtClean="0"/>
              <a:t>Agent of Change</a:t>
            </a:r>
            <a:endParaRPr lang="en-US" dirty="0"/>
          </a:p>
        </p:txBody>
      </p:sp>
      <p:sp>
        <p:nvSpPr>
          <p:cNvPr id="3" name="Content Placeholder 2"/>
          <p:cNvSpPr>
            <a:spLocks noGrp="1"/>
          </p:cNvSpPr>
          <p:nvPr>
            <p:ph idx="1"/>
          </p:nvPr>
        </p:nvSpPr>
        <p:spPr>
          <a:xfrm>
            <a:off x="457200" y="3121447"/>
            <a:ext cx="8229600" cy="4525963"/>
          </a:xfrm>
        </p:spPr>
        <p:txBody>
          <a:bodyPr/>
          <a:lstStyle/>
          <a:p>
            <a:pPr marL="0" indent="0">
              <a:buNone/>
            </a:pPr>
            <a:r>
              <a:rPr lang="en-US" sz="3600" dirty="0" smtClean="0"/>
              <a:t>“..the competencies are identifiable and learnable. They will require merging skill and passion in a way that enhances both. They will involve balancing and integrating your assertiveness and other’s initiative.”</a:t>
            </a:r>
          </a:p>
          <a:p>
            <a:pPr marL="0" indent="0" algn="r">
              <a:buNone/>
            </a:pPr>
            <a:r>
              <a:rPr lang="en-US" sz="1600" dirty="0" smtClean="0"/>
              <a:t>Fullan pg. 137</a:t>
            </a:r>
            <a:endParaRPr lang="en-US" sz="1600" dirty="0"/>
          </a:p>
        </p:txBody>
      </p:sp>
      <p:pic>
        <p:nvPicPr>
          <p:cNvPr id="4" name="Picture 3" descr="Screen Shot 2014-01-06 at 7.22.24 PM.png"/>
          <p:cNvPicPr>
            <a:picLocks noChangeAspect="1"/>
          </p:cNvPicPr>
          <p:nvPr/>
        </p:nvPicPr>
        <p:blipFill rotWithShape="1">
          <a:blip r:embed="rId2">
            <a:extLst>
              <a:ext uri="{28A0092B-C50C-407E-A947-70E740481C1C}">
                <a14:useLocalDpi xmlns:a14="http://schemas.microsoft.com/office/drawing/2010/main" val="0"/>
              </a:ext>
            </a:extLst>
          </a:blip>
          <a:srcRect r="5403" b="7108"/>
          <a:stretch/>
        </p:blipFill>
        <p:spPr>
          <a:xfrm>
            <a:off x="291784" y="743233"/>
            <a:ext cx="3243953" cy="19938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06375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7878" y="160734"/>
            <a:ext cx="6709544" cy="66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543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203226" y="-40452"/>
            <a:ext cx="9359926" cy="6898452"/>
            <a:chOff x="-203226" y="-40452"/>
            <a:chExt cx="9359926" cy="6898452"/>
          </a:xfrm>
        </p:grpSpPr>
        <p:pic>
          <p:nvPicPr>
            <p:cNvPr id="3074" name="Picture 2"/>
            <p:cNvPicPr>
              <a:picLocks noChangeAspect="1" noChangeArrowheads="1"/>
            </p:cNvPicPr>
            <p:nvPr/>
          </p:nvPicPr>
          <p:blipFill>
            <a:blip r:embed="rId2">
              <a:alphaModFix amt="85000"/>
            </a:blip>
            <a:srcRect l="13123" r="19684"/>
            <a:stretch>
              <a:fillRect/>
            </a:stretch>
          </p:blipFill>
          <p:spPr bwMode="auto">
            <a:xfrm>
              <a:off x="-59503" y="0"/>
              <a:ext cx="9216203" cy="6858000"/>
            </a:xfrm>
            <a:prstGeom prst="rect">
              <a:avLst/>
            </a:prstGeom>
            <a:noFill/>
            <a:ln w="9525">
              <a:noFill/>
              <a:miter lim="800000"/>
              <a:headEnd/>
              <a:tailEnd/>
            </a:ln>
            <a:effectLst/>
          </p:spPr>
        </p:pic>
        <p:pic>
          <p:nvPicPr>
            <p:cNvPr id="19" name="Picture 18" descr="subconscious-thinking-process3-[Converted].png"/>
            <p:cNvPicPr>
              <a:picLocks noChangeAspect="1"/>
            </p:cNvPicPr>
            <p:nvPr/>
          </p:nvPicPr>
          <p:blipFill>
            <a:blip r:embed="rId3">
              <a:duotone>
                <a:prstClr val="black"/>
                <a:srgbClr val="D9C3A5">
                  <a:tint val="50000"/>
                  <a:satMod val="180000"/>
                </a:srgbClr>
              </a:duotone>
              <a:alphaModFix amt="25000"/>
            </a:blip>
            <a:srcRect l="20514" t="1865" b="20514"/>
            <a:stretch>
              <a:fillRect/>
            </a:stretch>
          </p:blipFill>
          <p:spPr>
            <a:xfrm>
              <a:off x="-203226" y="-40452"/>
              <a:ext cx="9351459" cy="6893262"/>
            </a:xfrm>
            <a:prstGeom prst="rect">
              <a:avLst/>
            </a:prstGeom>
          </p:spPr>
        </p:pic>
        <p:sp>
          <p:nvSpPr>
            <p:cNvPr id="8" name="TextBox 7"/>
            <p:cNvSpPr txBox="1"/>
            <p:nvPr/>
          </p:nvSpPr>
          <p:spPr>
            <a:xfrm>
              <a:off x="3174451" y="753037"/>
              <a:ext cx="1837108" cy="830997"/>
            </a:xfrm>
            <a:prstGeom prst="rect">
              <a:avLst/>
            </a:prstGeom>
            <a:noFill/>
          </p:spPr>
          <p:txBody>
            <a:bodyPr wrap="square" rtlCol="0">
              <a:spAutoFit/>
            </a:bodyPr>
            <a:lstStyle/>
            <a:p>
              <a:pPr algn="ctr"/>
              <a:r>
                <a:rPr lang="en-US" sz="2400" b="1" cap="small" dirty="0" smtClean="0">
                  <a:solidFill>
                    <a:schemeClr val="bg1">
                      <a:lumMod val="95000"/>
                    </a:schemeClr>
                  </a:solidFill>
                </a:rPr>
                <a:t>Cultivating</a:t>
              </a:r>
            </a:p>
            <a:p>
              <a:pPr algn="ctr"/>
              <a:r>
                <a:rPr lang="en-US" sz="2400" b="1" cap="small" dirty="0" smtClean="0">
                  <a:solidFill>
                    <a:schemeClr val="bg1">
                      <a:lumMod val="95000"/>
                    </a:schemeClr>
                  </a:solidFill>
                </a:rPr>
                <a:t> </a:t>
              </a:r>
              <a:r>
                <a:rPr lang="en-US" sz="2400" b="1" cap="small" dirty="0" err="1" smtClean="0">
                  <a:solidFill>
                    <a:schemeClr val="bg1">
                      <a:lumMod val="95000"/>
                    </a:schemeClr>
                  </a:solidFill>
                </a:rPr>
                <a:t>systemness</a:t>
              </a:r>
              <a:endParaRPr lang="en-US" sz="2400" b="1" cap="small" dirty="0">
                <a:solidFill>
                  <a:schemeClr val="bg1">
                    <a:lumMod val="95000"/>
                  </a:schemeClr>
                </a:solidFill>
              </a:endParaRPr>
            </a:p>
          </p:txBody>
        </p:sp>
        <p:sp>
          <p:nvSpPr>
            <p:cNvPr id="9" name="TextBox 8"/>
            <p:cNvSpPr txBox="1"/>
            <p:nvPr/>
          </p:nvSpPr>
          <p:spPr>
            <a:xfrm>
              <a:off x="858026" y="2024844"/>
              <a:ext cx="1837108" cy="1200328"/>
            </a:xfrm>
            <a:prstGeom prst="rect">
              <a:avLst/>
            </a:prstGeom>
            <a:noFill/>
          </p:spPr>
          <p:txBody>
            <a:bodyPr wrap="square" rtlCol="0">
              <a:spAutoFit/>
            </a:bodyPr>
            <a:lstStyle/>
            <a:p>
              <a:pPr algn="ctr"/>
              <a:r>
                <a:rPr lang="en-US" sz="2400" b="1" cap="small" dirty="0" smtClean="0">
                  <a:solidFill>
                    <a:schemeClr val="bg1">
                      <a:lumMod val="95000"/>
                    </a:schemeClr>
                  </a:solidFill>
                </a:rPr>
                <a:t>Relentless High Expectations</a:t>
              </a:r>
              <a:endParaRPr lang="en-US" sz="2400" b="1" cap="small" dirty="0">
                <a:solidFill>
                  <a:schemeClr val="bg1">
                    <a:lumMod val="95000"/>
                  </a:schemeClr>
                </a:solidFill>
              </a:endParaRPr>
            </a:p>
          </p:txBody>
        </p:sp>
        <p:sp>
          <p:nvSpPr>
            <p:cNvPr id="14" name="TextBox 13"/>
            <p:cNvSpPr txBox="1"/>
            <p:nvPr/>
          </p:nvSpPr>
          <p:spPr>
            <a:xfrm>
              <a:off x="5751645" y="551425"/>
              <a:ext cx="2807096" cy="830997"/>
            </a:xfrm>
            <a:prstGeom prst="rect">
              <a:avLst/>
            </a:prstGeom>
            <a:noFill/>
          </p:spPr>
          <p:txBody>
            <a:bodyPr wrap="square" rtlCol="0">
              <a:spAutoFit/>
            </a:bodyPr>
            <a:lstStyle/>
            <a:p>
              <a:pPr algn="ctr"/>
              <a:r>
                <a:rPr lang="en-US" sz="2400" b="1" cap="small" dirty="0" smtClean="0">
                  <a:solidFill>
                    <a:schemeClr val="bg1">
                      <a:lumMod val="95000"/>
                    </a:schemeClr>
                  </a:solidFill>
                </a:rPr>
                <a:t>Getting Accountability Right</a:t>
              </a:r>
              <a:endParaRPr lang="en-US" sz="2400" b="1" cap="small" dirty="0">
                <a:solidFill>
                  <a:schemeClr val="bg1">
                    <a:lumMod val="95000"/>
                  </a:schemeClr>
                </a:solidFill>
              </a:endParaRPr>
            </a:p>
          </p:txBody>
        </p:sp>
        <p:sp>
          <p:nvSpPr>
            <p:cNvPr id="18" name="TextBox 17"/>
            <p:cNvSpPr txBox="1"/>
            <p:nvPr/>
          </p:nvSpPr>
          <p:spPr>
            <a:xfrm>
              <a:off x="6679375" y="2884721"/>
              <a:ext cx="2385935" cy="830997"/>
            </a:xfrm>
            <a:prstGeom prst="rect">
              <a:avLst/>
            </a:prstGeom>
            <a:noFill/>
          </p:spPr>
          <p:txBody>
            <a:bodyPr wrap="square" rtlCol="0">
              <a:spAutoFit/>
            </a:bodyPr>
            <a:lstStyle/>
            <a:p>
              <a:pPr algn="ctr"/>
              <a:r>
                <a:rPr lang="en-US" sz="2400" b="1" cap="small" dirty="0" smtClean="0">
                  <a:solidFill>
                    <a:schemeClr val="bg1">
                      <a:lumMod val="95000"/>
                    </a:schemeClr>
                  </a:solidFill>
                </a:rPr>
                <a:t>Capacity Building Plus Plus</a:t>
              </a:r>
              <a:endParaRPr lang="en-US" sz="2400" b="1" cap="small" dirty="0">
                <a:solidFill>
                  <a:schemeClr val="bg1">
                    <a:lumMod val="95000"/>
                  </a:schemeClr>
                </a:solidFill>
              </a:endParaRPr>
            </a:p>
          </p:txBody>
        </p:sp>
        <p:sp>
          <p:nvSpPr>
            <p:cNvPr id="23" name="TextBox 22"/>
            <p:cNvSpPr txBox="1"/>
            <p:nvPr/>
          </p:nvSpPr>
          <p:spPr>
            <a:xfrm>
              <a:off x="5986492" y="4453468"/>
              <a:ext cx="1837108" cy="830997"/>
            </a:xfrm>
            <a:prstGeom prst="rect">
              <a:avLst/>
            </a:prstGeom>
            <a:noFill/>
          </p:spPr>
          <p:txBody>
            <a:bodyPr wrap="square" rtlCol="0">
              <a:spAutoFit/>
            </a:bodyPr>
            <a:lstStyle/>
            <a:p>
              <a:pPr algn="ctr"/>
              <a:r>
                <a:rPr lang="en-US" sz="2400" b="1" cap="small" dirty="0" smtClean="0">
                  <a:solidFill>
                    <a:schemeClr val="bg1">
                      <a:lumMod val="95000"/>
                    </a:schemeClr>
                  </a:solidFill>
                </a:rPr>
                <a:t>Policies &amp; Strategies</a:t>
              </a:r>
              <a:endParaRPr lang="en-US" sz="2400" b="1" cap="small" dirty="0">
                <a:solidFill>
                  <a:schemeClr val="bg1">
                    <a:lumMod val="95000"/>
                  </a:schemeClr>
                </a:solidFill>
              </a:endParaRPr>
            </a:p>
          </p:txBody>
        </p:sp>
        <p:sp>
          <p:nvSpPr>
            <p:cNvPr id="24" name="TextBox 23"/>
            <p:cNvSpPr txBox="1"/>
            <p:nvPr/>
          </p:nvSpPr>
          <p:spPr>
            <a:xfrm>
              <a:off x="2750130" y="3593469"/>
              <a:ext cx="2126949" cy="830997"/>
            </a:xfrm>
            <a:prstGeom prst="rect">
              <a:avLst/>
            </a:prstGeom>
            <a:noFill/>
          </p:spPr>
          <p:txBody>
            <a:bodyPr wrap="square" rtlCol="0">
              <a:spAutoFit/>
            </a:bodyPr>
            <a:lstStyle/>
            <a:p>
              <a:pPr algn="ctr"/>
              <a:r>
                <a:rPr lang="en-US" sz="2400" b="1" cap="small" dirty="0" smtClean="0">
                  <a:solidFill>
                    <a:schemeClr val="bg1">
                      <a:lumMod val="95000"/>
                    </a:schemeClr>
                  </a:solidFill>
                </a:rPr>
                <a:t>Learning From Implementation</a:t>
              </a:r>
              <a:endParaRPr lang="en-US" sz="2400" b="1" cap="small" dirty="0">
                <a:solidFill>
                  <a:schemeClr val="bg1">
                    <a:lumMod val="95000"/>
                  </a:schemeClr>
                </a:solidFill>
              </a:endParaRPr>
            </a:p>
          </p:txBody>
        </p:sp>
        <p:cxnSp>
          <p:nvCxnSpPr>
            <p:cNvPr id="64" name="Curved Connector 63"/>
            <p:cNvCxnSpPr/>
            <p:nvPr/>
          </p:nvCxnSpPr>
          <p:spPr>
            <a:xfrm rot="16200000" flipH="1">
              <a:off x="7277775" y="1437101"/>
              <a:ext cx="1242586" cy="1133228"/>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flipV="1">
              <a:off x="4877079" y="702238"/>
              <a:ext cx="1739621" cy="478862"/>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0800000" flipV="1">
              <a:off x="2695134" y="2412999"/>
              <a:ext cx="797366" cy="450103"/>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83" name="Curved Connector 82"/>
            <p:cNvCxnSpPr/>
            <p:nvPr/>
          </p:nvCxnSpPr>
          <p:spPr>
            <a:xfrm rot="5400000">
              <a:off x="7088817" y="3803431"/>
              <a:ext cx="699650" cy="676625"/>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0800000">
              <a:off x="4912372" y="4077968"/>
              <a:ext cx="1272528" cy="575099"/>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p:nvPr/>
          </p:nvCxnSpPr>
          <p:spPr>
            <a:xfrm rot="5400000" flipH="1" flipV="1">
              <a:off x="3372580" y="2983023"/>
              <a:ext cx="852615" cy="612775"/>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flipV="1">
              <a:off x="2039480" y="1181100"/>
              <a:ext cx="1287920" cy="893794"/>
            </a:xfrm>
            <a:prstGeom prst="curvedConnector3">
              <a:avLst>
                <a:gd name="adj1" fmla="val 50000"/>
              </a:avLst>
            </a:prstGeom>
            <a:ln w="50800" cap="flat" cmpd="sng" algn="ctr">
              <a:solidFill>
                <a:schemeClr val="bg1"/>
              </a:solidFill>
              <a:prstDash val="sysDash"/>
              <a:round/>
              <a:headEnd type="none" w="med" len="med"/>
              <a:tailEnd type="diamond" w="med" len="med"/>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462864" y="1803691"/>
              <a:ext cx="3912000" cy="954107"/>
            </a:xfrm>
            <a:prstGeom prst="rect">
              <a:avLst/>
            </a:prstGeom>
            <a:noFill/>
          </p:spPr>
          <p:txBody>
            <a:bodyPr wrap="square" rtlCol="0">
              <a:spAutoFit/>
            </a:bodyPr>
            <a:lstStyle/>
            <a:p>
              <a:pPr algn="ctr"/>
              <a:r>
                <a:rPr lang="en-US" sz="2800" b="1" cap="small" dirty="0" smtClean="0">
                  <a:solidFill>
                    <a:schemeClr val="bg1">
                      <a:lumMod val="95000"/>
                    </a:schemeClr>
                  </a:solidFill>
                  <a:effectLst>
                    <a:outerShdw blurRad="50800" dist="38100" dir="2700000" algn="tl" rotWithShape="0">
                      <a:srgbClr val="000000">
                        <a:alpha val="43000"/>
                      </a:srgbClr>
                    </a:outerShdw>
                  </a:effectLst>
                </a:rPr>
                <a:t>How Systems Improve: </a:t>
              </a:r>
              <a:br>
                <a:rPr lang="en-US" sz="2800" b="1" cap="small" dirty="0" smtClean="0">
                  <a:solidFill>
                    <a:schemeClr val="bg1">
                      <a:lumMod val="95000"/>
                    </a:schemeClr>
                  </a:solidFill>
                  <a:effectLst>
                    <a:outerShdw blurRad="50800" dist="38100" dir="2700000" algn="tl" rotWithShape="0">
                      <a:srgbClr val="000000">
                        <a:alpha val="43000"/>
                      </a:srgbClr>
                    </a:outerShdw>
                  </a:effectLst>
                </a:rPr>
              </a:br>
              <a:r>
                <a:rPr lang="en-US" sz="2800" b="1" cap="small" dirty="0" smtClean="0">
                  <a:solidFill>
                    <a:schemeClr val="bg1">
                      <a:lumMod val="95000"/>
                    </a:schemeClr>
                  </a:solidFill>
                  <a:effectLst>
                    <a:outerShdw blurRad="50800" dist="38100" dir="2700000" algn="tl" rotWithShape="0">
                      <a:srgbClr val="000000">
                        <a:alpha val="43000"/>
                      </a:srgbClr>
                    </a:outerShdw>
                  </a:effectLst>
                </a:rPr>
                <a:t>A Constellation of Forces</a:t>
              </a:r>
              <a:endParaRPr lang="en-US" sz="2800" b="1" cap="small" dirty="0">
                <a:solidFill>
                  <a:schemeClr val="bg1">
                    <a:lumMod val="95000"/>
                  </a:schemeClr>
                </a:solidFill>
                <a:effectLst>
                  <a:outerShdw blurRad="50800" dist="38100" dir="2700000" algn="tl" rotWithShape="0">
                    <a:srgbClr val="000000">
                      <a:alpha val="43000"/>
                    </a:srgbClr>
                  </a:outerShdw>
                </a:effectLst>
              </a:endParaRPr>
            </a:p>
          </p:txBody>
        </p:sp>
        <p:sp>
          <p:nvSpPr>
            <p:cNvPr id="80" name="TextBox 79"/>
            <p:cNvSpPr txBox="1"/>
            <p:nvPr/>
          </p:nvSpPr>
          <p:spPr>
            <a:xfrm>
              <a:off x="6938361" y="6110713"/>
              <a:ext cx="2126949" cy="400110"/>
            </a:xfrm>
            <a:prstGeom prst="rect">
              <a:avLst/>
            </a:prstGeom>
            <a:noFill/>
          </p:spPr>
          <p:txBody>
            <a:bodyPr wrap="square" rtlCol="0">
              <a:spAutoFit/>
            </a:bodyPr>
            <a:lstStyle/>
            <a:p>
              <a:pPr algn="ctr"/>
              <a:r>
                <a:rPr lang="en-US" sz="2000" cap="small" dirty="0" err="1" smtClean="0"/>
                <a:t>Fullan</a:t>
              </a:r>
              <a:r>
                <a:rPr lang="en-US" sz="2000" cap="small" dirty="0" smtClean="0"/>
                <a:t>, 2014</a:t>
              </a:r>
              <a:endParaRPr lang="en-US" sz="2000" cap="small"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29"/>
            <a:ext cx="7772400" cy="1316571"/>
          </a:xfrm>
        </p:spPr>
        <p:txBody>
          <a:bodyPr>
            <a:noAutofit/>
          </a:bodyPr>
          <a:lstStyle/>
          <a:p>
            <a:r>
              <a:rPr lang="en-US" sz="4800" dirty="0" smtClean="0">
                <a:solidFill>
                  <a:srgbClr val="FFFFFF"/>
                </a:solidFill>
                <a:ea typeface="ＭＳ Ｐゴシック" charset="0"/>
                <a:sym typeface="Lucida Calligraphy" charset="0"/>
              </a:rPr>
              <a:t>Relentless High Expectations</a:t>
            </a:r>
            <a:endParaRPr lang="en-US" sz="3600" dirty="0"/>
          </a:p>
        </p:txBody>
      </p:sp>
      <p:sp>
        <p:nvSpPr>
          <p:cNvPr id="3" name="Content Placeholder 2"/>
          <p:cNvSpPr>
            <a:spLocks noGrp="1"/>
          </p:cNvSpPr>
          <p:nvPr>
            <p:ph type="subTitle" idx="1"/>
          </p:nvPr>
        </p:nvSpPr>
        <p:spPr>
          <a:xfrm>
            <a:off x="1371600" y="2552700"/>
            <a:ext cx="6400800" cy="1752600"/>
          </a:xfrm>
        </p:spPr>
        <p:txBody>
          <a:bodyPr/>
          <a:lstStyle/>
          <a:p>
            <a:r>
              <a:rPr lang="en-US" i="1" dirty="0" smtClean="0">
                <a:solidFill>
                  <a:srgbClr val="000000"/>
                </a:solidFill>
                <a:ea typeface="ＭＳ Ｐゴシック" charset="0"/>
                <a:sym typeface="Lucida Calligraphy" charset="0"/>
              </a:rPr>
              <a:t>That challenge the status quo.</a:t>
            </a: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29"/>
            <a:ext cx="7772400" cy="1303871"/>
          </a:xfrm>
        </p:spPr>
        <p:txBody>
          <a:bodyPr>
            <a:noAutofit/>
          </a:bodyPr>
          <a:lstStyle/>
          <a:p>
            <a:r>
              <a:rPr lang="en-US" sz="4800" dirty="0" smtClean="0">
                <a:solidFill>
                  <a:srgbClr val="FFFFFF"/>
                </a:solidFill>
                <a:ea typeface="ＭＳ Ｐゴシック" charset="0"/>
                <a:sym typeface="Lucida Calligraphy" charset="0"/>
              </a:rPr>
              <a:t>Cultivating ‘</a:t>
            </a:r>
            <a:r>
              <a:rPr lang="en-US" sz="4800" dirty="0" err="1" smtClean="0">
                <a:solidFill>
                  <a:srgbClr val="FFFFFF"/>
                </a:solidFill>
                <a:ea typeface="ＭＳ Ｐゴシック" charset="0"/>
                <a:sym typeface="Lucida Calligraphy" charset="0"/>
              </a:rPr>
              <a:t>Systemness</a:t>
            </a:r>
            <a:r>
              <a:rPr lang="en-US" sz="4800" dirty="0" smtClean="0">
                <a:solidFill>
                  <a:srgbClr val="FFFFFF"/>
                </a:solidFill>
                <a:ea typeface="ＭＳ Ｐゴシック" charset="0"/>
                <a:sym typeface="Lucida Calligraphy" charset="0"/>
              </a:rPr>
              <a:t>:</a:t>
            </a:r>
            <a:endParaRPr lang="en-US" sz="3600" dirty="0"/>
          </a:p>
        </p:txBody>
      </p:sp>
      <p:sp>
        <p:nvSpPr>
          <p:cNvPr id="3" name="Content Placeholder 2"/>
          <p:cNvSpPr>
            <a:spLocks noGrp="1"/>
          </p:cNvSpPr>
          <p:nvPr>
            <p:ph type="subTitle" idx="1"/>
          </p:nvPr>
        </p:nvSpPr>
        <p:spPr>
          <a:xfrm>
            <a:off x="1371600" y="2552700"/>
            <a:ext cx="6400800" cy="1752600"/>
          </a:xfrm>
        </p:spPr>
        <p:txBody>
          <a:bodyPr/>
          <a:lstStyle/>
          <a:p>
            <a:r>
              <a:rPr lang="en-US" i="1" dirty="0" smtClean="0">
                <a:solidFill>
                  <a:srgbClr val="000000"/>
                </a:solidFill>
                <a:ea typeface="ＭＳ Ｐゴシック" charset="0"/>
                <a:sym typeface="Lucida Calligraphy" charset="0"/>
              </a:rPr>
              <a:t>Partnership with the sector, establishing commonly owned strategy in the system as a whole.</a:t>
            </a:r>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29"/>
            <a:ext cx="7772400" cy="1303871"/>
          </a:xfrm>
        </p:spPr>
        <p:txBody>
          <a:bodyPr>
            <a:noAutofit/>
          </a:bodyPr>
          <a:lstStyle/>
          <a:p>
            <a:r>
              <a:rPr lang="en-US" sz="4800" dirty="0" smtClean="0">
                <a:solidFill>
                  <a:srgbClr val="FFFFFF"/>
                </a:solidFill>
                <a:ea typeface="ＭＳ Ｐゴシック" charset="0"/>
                <a:sym typeface="Lucida Calligraphy" charset="0"/>
              </a:rPr>
              <a:t>Get Accountability Right</a:t>
            </a:r>
            <a:endParaRPr lang="en-US" sz="3600" dirty="0"/>
          </a:p>
        </p:txBody>
      </p:sp>
      <p:sp>
        <p:nvSpPr>
          <p:cNvPr id="3" name="Content Placeholder 2"/>
          <p:cNvSpPr>
            <a:spLocks noGrp="1"/>
          </p:cNvSpPr>
          <p:nvPr>
            <p:ph type="subTitle" idx="1"/>
          </p:nvPr>
        </p:nvSpPr>
        <p:spPr>
          <a:xfrm>
            <a:off x="2057400" y="2061643"/>
            <a:ext cx="6400800" cy="3594100"/>
          </a:xfrm>
        </p:spPr>
        <p:txBody>
          <a:bodyPr>
            <a:noAutofit/>
          </a:bodyPr>
          <a:lstStyle/>
          <a:p>
            <a:pPr marL="355600" indent="-355600" algn="l">
              <a:buFont typeface="Arial"/>
              <a:buChar char="•"/>
            </a:pPr>
            <a:r>
              <a:rPr lang="en-US" i="1" dirty="0" smtClean="0">
                <a:solidFill>
                  <a:srgbClr val="000000"/>
                </a:solidFill>
                <a:ea typeface="ＭＳ Ｐゴシック" charset="0"/>
                <a:sym typeface="Lucida Calligraphy" charset="0"/>
              </a:rPr>
              <a:t>Overall Developmental  Stance/Culture of Learning</a:t>
            </a:r>
          </a:p>
          <a:p>
            <a:pPr marL="355600" indent="-355600" algn="l">
              <a:buFont typeface="Arial"/>
              <a:buChar char="•"/>
            </a:pPr>
            <a:r>
              <a:rPr lang="en-US" i="1" dirty="0" smtClean="0">
                <a:solidFill>
                  <a:srgbClr val="000000"/>
                </a:solidFill>
                <a:ea typeface="ＭＳ Ｐゴシック" charset="0"/>
                <a:sym typeface="Lucida Calligraphy" charset="0"/>
              </a:rPr>
              <a:t>Focus on Capacity Building</a:t>
            </a:r>
          </a:p>
          <a:p>
            <a:pPr marL="355600" indent="-355600" algn="l">
              <a:buFont typeface="Arial"/>
              <a:buChar char="•"/>
            </a:pPr>
            <a:r>
              <a:rPr lang="en-US" i="1" dirty="0" smtClean="0">
                <a:solidFill>
                  <a:srgbClr val="000000"/>
                </a:solidFill>
                <a:ea typeface="ＭＳ Ｐゴシック" charset="0"/>
                <a:sym typeface="Lucida Calligraphy" charset="0"/>
              </a:rPr>
              <a:t>Transparency</a:t>
            </a:r>
          </a:p>
          <a:p>
            <a:pPr marL="355600" indent="-355600" algn="l">
              <a:buFont typeface="Arial"/>
              <a:buChar char="•"/>
            </a:pPr>
            <a:r>
              <a:rPr lang="en-US" i="1" dirty="0" smtClean="0">
                <a:solidFill>
                  <a:srgbClr val="000000"/>
                </a:solidFill>
                <a:ea typeface="ＭＳ Ｐゴシック" charset="0"/>
                <a:sym typeface="Lucida Calligraphy" charset="0"/>
              </a:rPr>
              <a:t>Monitor Progress and take Developmental Action</a:t>
            </a:r>
          </a:p>
          <a:p>
            <a:pPr marL="355600" indent="-355600" algn="l">
              <a:buFont typeface="Arial"/>
              <a:buChar char="•"/>
            </a:pPr>
            <a:r>
              <a:rPr lang="en-US" i="1" dirty="0" smtClean="0">
                <a:solidFill>
                  <a:srgbClr val="000000"/>
                </a:solidFill>
                <a:ea typeface="ＭＳ Ｐゴシック" charset="0"/>
                <a:sym typeface="Lucida Calligraphy" charset="0"/>
              </a:rPr>
              <a:t>Intervene Selectively</a:t>
            </a:r>
            <a:endParaRPr lang="en-US" i="1" dirty="0">
              <a:solidFill>
                <a:srgbClr val="000000"/>
              </a:solidFill>
              <a:ea typeface="ＭＳ Ｐゴシック" charset="0"/>
              <a:sym typeface="Lucida Calligraphy"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29"/>
            <a:ext cx="7772400" cy="1291171"/>
          </a:xfrm>
        </p:spPr>
        <p:txBody>
          <a:bodyPr>
            <a:noAutofit/>
          </a:bodyPr>
          <a:lstStyle/>
          <a:p>
            <a:r>
              <a:rPr lang="en-US" sz="4800" dirty="0" smtClean="0">
                <a:solidFill>
                  <a:srgbClr val="FFFFFF"/>
                </a:solidFill>
                <a:ea typeface="ＭＳ Ｐゴシック" charset="0"/>
                <a:sym typeface="Lucida Calligraphy" charset="0"/>
              </a:rPr>
              <a:t>Capacity Building</a:t>
            </a:r>
            <a:endParaRPr lang="en-US" sz="3600" dirty="0"/>
          </a:p>
        </p:txBody>
      </p:sp>
      <p:sp>
        <p:nvSpPr>
          <p:cNvPr id="3" name="Content Placeholder 2"/>
          <p:cNvSpPr>
            <a:spLocks noGrp="1"/>
          </p:cNvSpPr>
          <p:nvPr>
            <p:ph type="subTitle" idx="1"/>
          </p:nvPr>
        </p:nvSpPr>
        <p:spPr>
          <a:xfrm>
            <a:off x="685800" y="1601254"/>
            <a:ext cx="8178800" cy="5167846"/>
          </a:xfrm>
        </p:spPr>
        <p:txBody>
          <a:bodyPr>
            <a:noAutofit/>
          </a:bodyPr>
          <a:lstStyle/>
          <a:p>
            <a:pPr>
              <a:spcAft>
                <a:spcPts val="1800"/>
              </a:spcAft>
            </a:pPr>
            <a:r>
              <a:rPr lang="en-US" sz="2400" i="1" dirty="0" smtClean="0">
                <a:solidFill>
                  <a:srgbClr val="000000"/>
                </a:solidFill>
                <a:ea typeface="ＭＳ Ｐゴシック" charset="0"/>
                <a:sym typeface="Lucida Calligraphy" charset="0"/>
              </a:rPr>
              <a:t>Associated with degrees of school/district autonomy </a:t>
            </a:r>
            <a:br>
              <a:rPr lang="en-US" sz="2400" i="1" dirty="0" smtClean="0">
                <a:solidFill>
                  <a:srgbClr val="000000"/>
                </a:solidFill>
                <a:ea typeface="ＭＳ Ｐゴシック" charset="0"/>
                <a:sym typeface="Lucida Calligraphy" charset="0"/>
              </a:rPr>
            </a:br>
            <a:r>
              <a:rPr lang="en-US" sz="2400" i="1" dirty="0" smtClean="0">
                <a:solidFill>
                  <a:srgbClr val="000000"/>
                </a:solidFill>
                <a:ea typeface="ＭＳ Ｐゴシック" charset="0"/>
                <a:sym typeface="Lucida Calligraphy" charset="0"/>
              </a:rPr>
              <a:t>under the following conditions:</a:t>
            </a:r>
          </a:p>
          <a:p>
            <a:pPr marL="514350" indent="-514350" algn="l">
              <a:buAutoNum type="arabicPeriod"/>
            </a:pPr>
            <a:r>
              <a:rPr lang="en-US" sz="2400" dirty="0" smtClean="0">
                <a:solidFill>
                  <a:srgbClr val="000000"/>
                </a:solidFill>
                <a:ea typeface="ＭＳ Ｐゴシック" charset="0"/>
                <a:sym typeface="Lucida Calligraphy" charset="0"/>
              </a:rPr>
              <a:t>Focusing on powerful pedagogies linked to deep student learning</a:t>
            </a:r>
          </a:p>
          <a:p>
            <a:pPr marL="514350" indent="-514350" algn="l">
              <a:buAutoNum type="arabicPeriod"/>
            </a:pPr>
            <a:r>
              <a:rPr lang="en-US" sz="2400" dirty="0" smtClean="0">
                <a:solidFill>
                  <a:srgbClr val="000000"/>
                </a:solidFill>
                <a:ea typeface="ＭＳ Ｐゴシック" charset="0"/>
                <a:sym typeface="Lucida Calligraphy" charset="0"/>
              </a:rPr>
              <a:t>Transparency of results and practice</a:t>
            </a:r>
          </a:p>
          <a:p>
            <a:pPr marL="514350" indent="-514350" algn="l">
              <a:buAutoNum type="arabicPeriod"/>
            </a:pPr>
            <a:r>
              <a:rPr lang="en-US" sz="2400" dirty="0" smtClean="0">
                <a:solidFill>
                  <a:srgbClr val="000000"/>
                </a:solidFill>
                <a:ea typeface="ＭＳ Ｐゴシック" charset="0"/>
                <a:sym typeface="Lucida Calligraphy" charset="0"/>
              </a:rPr>
              <a:t>Principal and teacher collective participation in instruction</a:t>
            </a:r>
          </a:p>
          <a:p>
            <a:pPr marL="514350" indent="-514350" algn="l">
              <a:buAutoNum type="arabicPeriod"/>
            </a:pPr>
            <a:r>
              <a:rPr lang="en-US" sz="2400" dirty="0" smtClean="0">
                <a:solidFill>
                  <a:srgbClr val="000000"/>
                </a:solidFill>
                <a:ea typeface="ＭＳ Ｐゴシック" charset="0"/>
                <a:sym typeface="Lucida Calligraphy" charset="0"/>
              </a:rPr>
              <a:t>Purposeful collaboration with other schools/district</a:t>
            </a:r>
          </a:p>
          <a:p>
            <a:pPr marL="514350" indent="-514350" algn="l">
              <a:buAutoNum type="arabicPeriod"/>
            </a:pPr>
            <a:r>
              <a:rPr lang="en-US" sz="2400" dirty="0" smtClean="0">
                <a:solidFill>
                  <a:srgbClr val="000000"/>
                </a:solidFill>
                <a:ea typeface="ＭＳ Ｐゴシック" charset="0"/>
                <a:sym typeface="Lucida Calligraphy" charset="0"/>
              </a:rPr>
              <a:t>Shared standards, metrics and evidence re progress</a:t>
            </a:r>
          </a:p>
          <a:p>
            <a:pPr marL="514350" indent="-514350" algn="l">
              <a:buAutoNum type="arabicPeriod"/>
            </a:pPr>
            <a:r>
              <a:rPr lang="en-US" sz="2400" dirty="0" smtClean="0">
                <a:solidFill>
                  <a:srgbClr val="000000"/>
                </a:solidFill>
                <a:ea typeface="ＭＳ Ｐゴシック" charset="0"/>
                <a:sym typeface="Lucida Calligraphy" charset="0"/>
              </a:rPr>
              <a:t>Establishing processes that ‘systematize the work’</a:t>
            </a:r>
          </a:p>
          <a:p>
            <a:pPr marL="514350" indent="-514350" algn="l">
              <a:buAutoNum type="arabicPeriod"/>
            </a:pPr>
            <a:r>
              <a:rPr lang="en-US" sz="2400" dirty="0" smtClean="0">
                <a:solidFill>
                  <a:srgbClr val="000000"/>
                </a:solidFill>
                <a:ea typeface="ＭＳ Ｐゴシック" charset="0"/>
                <a:sym typeface="Lucida Calligraphy" charset="0"/>
              </a:rPr>
              <a:t>Mutual commitment to combine internal and external accountability</a:t>
            </a:r>
          </a:p>
          <a:p>
            <a:pPr>
              <a:buNone/>
            </a:pP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220129"/>
            <a:ext cx="8496300" cy="1303871"/>
          </a:xfrm>
        </p:spPr>
        <p:txBody>
          <a:bodyPr>
            <a:noAutofit/>
          </a:bodyPr>
          <a:lstStyle/>
          <a:p>
            <a:r>
              <a:rPr lang="en-US" sz="4600" dirty="0" smtClean="0">
                <a:solidFill>
                  <a:srgbClr val="FFFFFF"/>
                </a:solidFill>
                <a:ea typeface="ＭＳ Ｐゴシック" charset="0"/>
                <a:sym typeface="Lucida Calligraphy" charset="0"/>
              </a:rPr>
              <a:t>Establishing Policies and Strategies</a:t>
            </a:r>
            <a:endParaRPr lang="en-US" sz="4600" dirty="0"/>
          </a:p>
        </p:txBody>
      </p:sp>
      <p:sp>
        <p:nvSpPr>
          <p:cNvPr id="3" name="Content Placeholder 2"/>
          <p:cNvSpPr>
            <a:spLocks noGrp="1"/>
          </p:cNvSpPr>
          <p:nvPr>
            <p:ph type="subTitle" idx="1"/>
          </p:nvPr>
        </p:nvSpPr>
        <p:spPr>
          <a:xfrm>
            <a:off x="1371600" y="2552700"/>
            <a:ext cx="6400800" cy="1752600"/>
          </a:xfrm>
        </p:spPr>
        <p:txBody>
          <a:bodyPr wrap="square">
            <a:normAutofit/>
          </a:bodyPr>
          <a:lstStyle/>
          <a:p>
            <a:pPr algn="l"/>
            <a:r>
              <a:rPr lang="en-US" i="1" dirty="0" smtClean="0">
                <a:solidFill>
                  <a:srgbClr val="000000"/>
                </a:solidFill>
                <a:ea typeface="ＭＳ Ｐゴシック" charset="0"/>
                <a:sym typeface="Lucida Calligraphy" charset="0"/>
              </a:rPr>
              <a:t>To integrate human and social capital including developing the teaching profession and leaders at all levels.</a:t>
            </a:r>
          </a:p>
          <a:p>
            <a:pPr>
              <a:buNone/>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220129"/>
            <a:ext cx="8496300" cy="1303871"/>
          </a:xfrm>
        </p:spPr>
        <p:txBody>
          <a:bodyPr>
            <a:noAutofit/>
          </a:bodyPr>
          <a:lstStyle/>
          <a:p>
            <a:r>
              <a:rPr lang="en-US" sz="4600" dirty="0" smtClean="0">
                <a:solidFill>
                  <a:srgbClr val="FFFFFF"/>
                </a:solidFill>
                <a:ea typeface="ＭＳ Ｐゴシック" charset="0"/>
                <a:sym typeface="Lucida Calligraphy" charset="0"/>
              </a:rPr>
              <a:t>Learning From and Acting On:</a:t>
            </a:r>
            <a:endParaRPr lang="en-US" sz="4600" dirty="0"/>
          </a:p>
        </p:txBody>
      </p:sp>
      <p:sp>
        <p:nvSpPr>
          <p:cNvPr id="3" name="Content Placeholder 2"/>
          <p:cNvSpPr>
            <a:spLocks noGrp="1"/>
          </p:cNvSpPr>
          <p:nvPr>
            <p:ph type="subTitle" idx="1"/>
          </p:nvPr>
        </p:nvSpPr>
        <p:spPr>
          <a:xfrm>
            <a:off x="1371600" y="2552700"/>
            <a:ext cx="6400800" cy="1752600"/>
          </a:xfrm>
        </p:spPr>
        <p:txBody>
          <a:bodyPr/>
          <a:lstStyle/>
          <a:p>
            <a:r>
              <a:rPr lang="en-US" i="1" dirty="0" smtClean="0">
                <a:solidFill>
                  <a:srgbClr val="000000"/>
                </a:solidFill>
                <a:ea typeface="ＭＳ Ｐゴシック" charset="0"/>
                <a:sym typeface="Lucida Calligraphy" charset="0"/>
              </a:rPr>
              <a:t>Evidence from implementation, locally and globally.</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1082</TotalTime>
  <Words>681</Words>
  <Application>Microsoft Office PowerPoint</Application>
  <PresentationFormat>Экран (4:3)</PresentationFormat>
  <Paragraphs>103</Paragraphs>
  <Slides>28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Office Theme</vt:lpstr>
      <vt:lpstr>Презентация PowerPoint</vt:lpstr>
      <vt:lpstr>Recent Publications</vt:lpstr>
      <vt:lpstr>Презентация PowerPoint</vt:lpstr>
      <vt:lpstr>Relentless High Expectations</vt:lpstr>
      <vt:lpstr>Cultivating ‘Systemness:</vt:lpstr>
      <vt:lpstr>Get Accountability Right</vt:lpstr>
      <vt:lpstr>Capacity Building</vt:lpstr>
      <vt:lpstr>Establishing Policies and Strategies</vt:lpstr>
      <vt:lpstr>Learning From and Acting On:</vt:lpstr>
      <vt:lpstr>Презентация PowerPoint</vt:lpstr>
      <vt:lpstr>Презентация PowerPoint</vt:lpstr>
      <vt:lpstr>Capacity Building</vt:lpstr>
      <vt:lpstr>Презентация PowerPoint</vt:lpstr>
      <vt:lpstr>PROFESSIONAL CAPITAL</vt:lpstr>
      <vt:lpstr>The Principal’s New Role</vt:lpstr>
      <vt:lpstr>Human Capital</vt:lpstr>
      <vt:lpstr>Social Capital</vt:lpstr>
      <vt:lpstr>Decisional Capital</vt:lpstr>
      <vt:lpstr>Презентация PowerPoint</vt:lpstr>
      <vt:lpstr>The Lead Learner:  The Principal’s New Role</vt:lpstr>
      <vt:lpstr>The Principal’s New Role</vt:lpstr>
      <vt:lpstr>Principal as Lead Learner</vt:lpstr>
      <vt:lpstr>Stratosphere  Defined</vt:lpstr>
      <vt:lpstr>Презентация PowerPoint</vt:lpstr>
      <vt:lpstr>The New Pedagogy</vt:lpstr>
      <vt:lpstr>Teachers and Students  as Pedagogical Partners</vt:lpstr>
      <vt:lpstr>Principal as  Agent of Change</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Наталия Шульгина</cp:lastModifiedBy>
  <cp:revision>113</cp:revision>
  <dcterms:created xsi:type="dcterms:W3CDTF">2014-01-17T15:59:06Z</dcterms:created>
  <dcterms:modified xsi:type="dcterms:W3CDTF">2014-02-17T15:01:11Z</dcterms:modified>
</cp:coreProperties>
</file>