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310" r:id="rId3"/>
    <p:sldId id="289" r:id="rId4"/>
    <p:sldId id="308" r:id="rId5"/>
    <p:sldId id="287" r:id="rId6"/>
    <p:sldId id="288" r:id="rId7"/>
    <p:sldId id="311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297" r:id="rId16"/>
    <p:sldId id="299" r:id="rId17"/>
    <p:sldId id="304" r:id="rId18"/>
    <p:sldId id="300" r:id="rId19"/>
    <p:sldId id="301" r:id="rId20"/>
    <p:sldId id="302" r:id="rId21"/>
    <p:sldId id="307" r:id="rId22"/>
    <p:sldId id="306" r:id="rId23"/>
    <p:sldId id="283" r:id="rId24"/>
    <p:sldId id="30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30" autoAdjust="0"/>
  </p:normalViewPr>
  <p:slideViewPr>
    <p:cSldViewPr>
      <p:cViewPr>
        <p:scale>
          <a:sx n="70" d="100"/>
          <a:sy n="70" d="100"/>
        </p:scale>
        <p:origin x="-1814" y="-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9A1DA-F12B-45DF-B846-ABF2C4FD5318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C8996-5D9D-4D7A-A909-FE418EBB8D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58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C8996-5D9D-4D7A-A909-FE418EBB8D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C8996-5D9D-4D7A-A909-FE418EBB8D8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 какое количество студентов получают</a:t>
            </a:r>
            <a:r>
              <a:rPr lang="ru-RU" baseline="0" dirty="0" smtClean="0"/>
              <a:t> сидку по результатам </a:t>
            </a:r>
            <a:r>
              <a:rPr lang="ru-RU" baseline="0" smtClean="0"/>
              <a:t>первого года?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C8996-5D9D-4D7A-A909-FE418EBB8D8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74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C8996-5D9D-4D7A-A909-FE418EBB8D8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2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2F00-F848-491A-A975-1929AF7F6D9C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16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9647-5618-41B8-BB79-6036E85E14A6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4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CD57-92AB-478D-82E3-2B355CB80124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76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8658A-D525-4175-BAD7-890CE4FE22E7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1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66686-FCB2-4D72-9151-EC80842879C0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0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8E6F-9C31-4292-BDD9-A71F2512503A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08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B5F9-6946-4835-A573-29D43C8C1E90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8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B2FC9-8FA0-43B7-9082-E3DBB854801D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7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4528-DDD4-4AEE-AECD-150DCDC87FDE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3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57FC-C3BD-4D8E-BC27-FCA03E441622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0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E190-EA4A-4FF5-89F8-57F3B1C63D7C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8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23AFB-FA72-4919-89ED-ACC030A2CCDF}" type="datetime1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DFD6F-0BDE-43D2-9477-E56C5666A5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32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3968" y="2348880"/>
            <a:ext cx="4464496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>
                <a:latin typeface="+mn-lt"/>
                <a:ea typeface="+mn-ea"/>
                <a:cs typeface="+mn-cs"/>
              </a:rPr>
              <a:t>Успеваемость студентов: </a:t>
            </a:r>
            <a:r>
              <a:rPr lang="en-US" sz="3200" b="1" dirty="0">
                <a:latin typeface="+mn-lt"/>
                <a:ea typeface="+mn-ea"/>
                <a:cs typeface="+mn-cs"/>
              </a:rPr>
              <a:t/>
            </a:r>
            <a:br>
              <a:rPr lang="en-US" sz="3200" b="1" dirty="0">
                <a:latin typeface="+mn-lt"/>
                <a:ea typeface="+mn-ea"/>
                <a:cs typeface="+mn-cs"/>
              </a:rPr>
            </a:br>
            <a:r>
              <a:rPr lang="ru-RU" sz="3200" b="1" dirty="0">
                <a:latin typeface="+mn-lt"/>
                <a:ea typeface="+mn-ea"/>
                <a:cs typeface="+mn-cs"/>
              </a:rPr>
              <a:t>эффект воздействия скидок на обучение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584176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dirty="0" smtClean="0">
                <a:solidFill>
                  <a:schemeClr val="tx1"/>
                </a:solidFill>
              </a:rPr>
              <a:t>О.В. Польдин, М.М. Юдкевич (ИНИИ ВШЭ)</a:t>
            </a:r>
          </a:p>
          <a:p>
            <a:endParaRPr lang="ru-RU" sz="2400" dirty="0" smtClean="0"/>
          </a:p>
          <a:p>
            <a:r>
              <a:rPr lang="ru-RU" sz="2400" dirty="0" smtClean="0"/>
              <a:t>Семинар Института образования ВШЭ</a:t>
            </a:r>
          </a:p>
          <a:p>
            <a:r>
              <a:rPr lang="ru-RU" sz="2400" dirty="0" smtClean="0"/>
              <a:t>28 января 2014 </a:t>
            </a:r>
            <a:r>
              <a:rPr lang="ru-RU" sz="2400" dirty="0"/>
              <a:t>г.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5362" name="Picture 2" descr="C:\Users\yudkevich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384"/>
            <a:ext cx="396044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Разрывный дизайн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Чёткий </a:t>
            </a:r>
            <a:r>
              <a:rPr lang="ru-RU" sz="2800" dirty="0"/>
              <a:t>(</a:t>
            </a:r>
            <a:r>
              <a:rPr lang="en-US" sz="2800" dirty="0"/>
              <a:t>sharp) </a:t>
            </a:r>
            <a:r>
              <a:rPr lang="ru-RU" sz="2800" dirty="0" smtClean="0"/>
              <a:t>разрывный дизайн</a:t>
            </a:r>
          </a:p>
          <a:p>
            <a:pPr marL="0" indent="0" algn="ctr">
              <a:buNone/>
            </a:pPr>
            <a:r>
              <a:rPr lang="en-US" sz="2800" i="1" dirty="0"/>
              <a:t>W</a:t>
            </a:r>
            <a:r>
              <a:rPr lang="en-US" sz="2800" i="1" baseline="-25000" dirty="0"/>
              <a:t>i</a:t>
            </a:r>
            <a:r>
              <a:rPr lang="ru-RU" sz="2800" dirty="0"/>
              <a:t> = 1[</a:t>
            </a:r>
            <a:r>
              <a:rPr lang="en-US" sz="2800" i="1" dirty="0"/>
              <a:t>X</a:t>
            </a:r>
            <a:r>
              <a:rPr lang="en-US" sz="2800" i="1" baseline="-25000" dirty="0"/>
              <a:t>i</a:t>
            </a:r>
            <a:r>
              <a:rPr lang="ru-RU" sz="2800" baseline="-25000" dirty="0"/>
              <a:t>  </a:t>
            </a:r>
            <a:r>
              <a:rPr lang="ru-RU" sz="2800" dirty="0"/>
              <a:t>≥ </a:t>
            </a:r>
            <a:r>
              <a:rPr lang="en-US" sz="2800" i="1" dirty="0"/>
              <a:t>c</a:t>
            </a:r>
            <a:r>
              <a:rPr lang="ru-RU" sz="2800" dirty="0"/>
              <a:t>],</a:t>
            </a:r>
          </a:p>
          <a:p>
            <a:r>
              <a:rPr lang="ru-RU" sz="2800" dirty="0" smtClean="0"/>
              <a:t>Средний </a:t>
            </a:r>
            <a:r>
              <a:rPr lang="ru-RU" sz="2800" dirty="0"/>
              <a:t>эффект от </a:t>
            </a:r>
            <a:r>
              <a:rPr lang="ru-RU" sz="2800" dirty="0" smtClean="0"/>
              <a:t>воздействия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490268"/>
              </p:ext>
            </p:extLst>
          </p:nvPr>
        </p:nvGraphicFramePr>
        <p:xfrm>
          <a:off x="1691680" y="3429000"/>
          <a:ext cx="60833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3" imgW="3213000" imgH="533160" progId="">
                  <p:embed/>
                </p:oleObj>
              </mc:Choice>
              <mc:Fallback>
                <p:oleObj name="Equation" r:id="rId3" imgW="3213000" imgH="53316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60833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7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Разрывный дизайн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Эконометрическое </a:t>
            </a:r>
            <a:r>
              <a:rPr lang="ru-RU" sz="2800" dirty="0" smtClean="0"/>
              <a:t>оценивание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Функция </a:t>
            </a:r>
            <a:r>
              <a:rPr lang="en-US" sz="2800" i="1" dirty="0"/>
              <a:t>k</a:t>
            </a:r>
            <a:r>
              <a:rPr lang="ru-RU" sz="2800" i="1" dirty="0"/>
              <a:t>(</a:t>
            </a:r>
            <a:r>
              <a:rPr lang="en-US" sz="2800" i="1" dirty="0"/>
              <a:t>X</a:t>
            </a:r>
            <a:r>
              <a:rPr lang="ru-RU" sz="2800" i="1" dirty="0"/>
              <a:t>) </a:t>
            </a:r>
            <a:r>
              <a:rPr lang="ru-RU" sz="2800" dirty="0"/>
              <a:t>часто априори не </a:t>
            </a:r>
            <a:r>
              <a:rPr lang="ru-RU" sz="2800" dirty="0" smtClean="0"/>
              <a:t>известна</a:t>
            </a:r>
          </a:p>
          <a:p>
            <a:pPr lvl="1"/>
            <a:r>
              <a:rPr lang="ru-RU" sz="2400" dirty="0" smtClean="0"/>
              <a:t>применяются аппроксимации </a:t>
            </a:r>
            <a:r>
              <a:rPr lang="ru-RU" sz="2400" dirty="0"/>
              <a:t>степенными функциями невысоких степеней по обе стороны от разрыва  или непараметрические модели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978838"/>
              </p:ext>
            </p:extLst>
          </p:nvPr>
        </p:nvGraphicFramePr>
        <p:xfrm>
          <a:off x="2627784" y="2420888"/>
          <a:ext cx="3413730" cy="56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3" imgW="1218671" imgH="203112" progId="">
                  <p:embed/>
                </p:oleObj>
              </mc:Choice>
              <mc:Fallback>
                <p:oleObj name="Equation" r:id="rId3" imgW="1218671" imgH="20311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20888"/>
                        <a:ext cx="3413730" cy="560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786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Описание данных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41297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Использовались данные </a:t>
            </a:r>
            <a:r>
              <a:rPr lang="ru-RU" sz="2800" dirty="0"/>
              <a:t>о студентах </a:t>
            </a:r>
            <a:r>
              <a:rPr lang="ru-RU" sz="2800" dirty="0" err="1"/>
              <a:t>четырех</a:t>
            </a:r>
            <a:r>
              <a:rPr lang="ru-RU" sz="2800" dirty="0"/>
              <a:t> факультетов </a:t>
            </a:r>
            <a:r>
              <a:rPr lang="ru-RU" sz="2800" dirty="0" smtClean="0"/>
              <a:t>ВШЭ</a:t>
            </a:r>
          </a:p>
          <a:p>
            <a:pPr lvl="1"/>
            <a:r>
              <a:rPr lang="ru-RU" sz="2400" dirty="0" smtClean="0"/>
              <a:t>факультеты </a:t>
            </a:r>
            <a:r>
              <a:rPr lang="ru-RU" sz="2400" dirty="0"/>
              <a:t>экономики, бизнес-информатики, права и </a:t>
            </a:r>
            <a:r>
              <a:rPr lang="ru-RU" sz="2400" dirty="0" smtClean="0"/>
              <a:t>менеджмента</a:t>
            </a:r>
          </a:p>
          <a:p>
            <a:pPr lvl="1"/>
            <a:r>
              <a:rPr lang="ru-RU" sz="2400" dirty="0" smtClean="0"/>
              <a:t>поступившие </a:t>
            </a:r>
            <a:r>
              <a:rPr lang="ru-RU" sz="2400" dirty="0"/>
              <a:t>на первый курс </a:t>
            </a:r>
            <a:r>
              <a:rPr lang="ru-RU" sz="2400" dirty="0" err="1"/>
              <a:t>бакалавриата</a:t>
            </a:r>
            <a:r>
              <a:rPr lang="ru-RU" sz="2400" dirty="0"/>
              <a:t> в 2010 и 2011 гг</a:t>
            </a:r>
            <a:r>
              <a:rPr lang="ru-RU" sz="2400" dirty="0" smtClean="0"/>
              <a:t>.</a:t>
            </a:r>
          </a:p>
          <a:p>
            <a:pPr lvl="1"/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032" y="1697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Описание данных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Скидка </a:t>
            </a:r>
            <a:r>
              <a:rPr lang="ru-RU" sz="2000" dirty="0"/>
              <a:t>в процентном </a:t>
            </a:r>
            <a:r>
              <a:rPr lang="ru-RU" sz="2000" dirty="0" smtClean="0"/>
              <a:t>отношении зависит </a:t>
            </a:r>
            <a:r>
              <a:rPr lang="ru-RU" sz="2000" dirty="0"/>
              <a:t>от разницы между суммарным баллом ЕГЭ студента и проходным баллом на бюджетные места: чем меньше разница – тем выше скидка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5904656" cy="4525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020272" y="5535595"/>
            <a:ext cx="1735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Факультет экономики,</a:t>
            </a:r>
          </a:p>
          <a:p>
            <a:r>
              <a:rPr lang="ru-RU" sz="1200" dirty="0" smtClean="0"/>
              <a:t>2010 год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4620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Описание данных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Диаграмма рассеяния: по вертикали - средний балл после 1 курса, по горизонтали – разность суммарного балла ЕГЭ студента и проходного балла</a:t>
            </a: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04864"/>
            <a:ext cx="5688632" cy="4165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1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Описание данных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229555"/>
              </p:ext>
            </p:extLst>
          </p:nvPr>
        </p:nvGraphicFramePr>
        <p:xfrm>
          <a:off x="1331640" y="980728"/>
          <a:ext cx="6372708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7718"/>
                <a:gridCol w="1464990"/>
              </a:tblGrid>
              <a:tr h="73497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</a:rPr>
                        <a:t>Переменная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Значение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28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i="1" dirty="0">
                          <a:solidFill>
                            <a:schemeClr val="accent2"/>
                          </a:solidFill>
                          <a:effectLst/>
                        </a:rPr>
                        <a:t>Факультет бизнес-информатики</a:t>
                      </a:r>
                      <a:endParaRPr lang="ru-RU" sz="2000" i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Число наблюдений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72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Доля студентов со скидкой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0,43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i="1" dirty="0">
                          <a:solidFill>
                            <a:schemeClr val="accent2"/>
                          </a:solidFill>
                          <a:effectLst/>
                        </a:rPr>
                        <a:t>Факультет менеджмента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Число наблюдений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124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Доля студентов со скидкой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0,41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i="1" dirty="0">
                          <a:solidFill>
                            <a:schemeClr val="accent2"/>
                          </a:solidFill>
                          <a:effectLst/>
                        </a:rPr>
                        <a:t>Факультет права </a:t>
                      </a:r>
                      <a:endParaRPr lang="ru-RU" sz="2000" i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Число наблюдений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95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Доля студентов со скидкой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0,52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i="1" dirty="0">
                          <a:solidFill>
                            <a:schemeClr val="accent2"/>
                          </a:solidFill>
                          <a:effectLst/>
                        </a:rPr>
                        <a:t>Факультет экономики</a:t>
                      </a:r>
                      <a:endParaRPr lang="ru-RU" sz="2000" i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Число наблюдений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97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2801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Доля студентов со скидкой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b="1" dirty="0">
                          <a:effectLst/>
                        </a:rPr>
                        <a:t>0,40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Параметрическая регрессия, аппроксимация кубическим полиномом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84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Результаты оценивания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056784" cy="5157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37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803638"/>
              </p:ext>
            </p:extLst>
          </p:nvPr>
        </p:nvGraphicFramePr>
        <p:xfrm>
          <a:off x="827582" y="116632"/>
          <a:ext cx="6768754" cy="6629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67"/>
                <a:gridCol w="1297943"/>
                <a:gridCol w="1298648"/>
                <a:gridCol w="1298648"/>
                <a:gridCol w="1298648"/>
              </a:tblGrid>
              <a:tr h="21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(1)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</a:t>
                      </a:r>
                      <a:r>
                        <a:rPr lang="ru-RU" sz="1500">
                          <a:effectLst/>
                        </a:rPr>
                        <a:t>2</a:t>
                      </a:r>
                      <a:r>
                        <a:rPr lang="en-US" sz="1500">
                          <a:effectLst/>
                        </a:rPr>
                        <a:t>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</a:t>
                      </a:r>
                      <a:r>
                        <a:rPr lang="ru-RU" sz="1500">
                          <a:effectLst/>
                        </a:rPr>
                        <a:t>3</a:t>
                      </a:r>
                      <a:r>
                        <a:rPr lang="en-US" sz="1500">
                          <a:effectLst/>
                        </a:rPr>
                        <a:t>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(</a:t>
                      </a:r>
                      <a:r>
                        <a:rPr lang="ru-RU" sz="1500">
                          <a:effectLst/>
                        </a:rPr>
                        <a:t>4</a:t>
                      </a:r>
                      <a:r>
                        <a:rPr lang="en-US" sz="1500">
                          <a:effectLst/>
                        </a:rPr>
                        <a:t>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Линейная функция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Линейная функция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Кубическая функция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Кубическая функция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дельта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0.016</a:t>
                      </a:r>
                      <a:r>
                        <a:rPr lang="en-US" sz="1500" baseline="30000" dirty="0">
                          <a:effectLst/>
                        </a:rPr>
                        <a:t>***</a:t>
                      </a: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(0.004)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0.015</a:t>
                      </a:r>
                      <a:r>
                        <a:rPr lang="en-US" sz="1500" baseline="30000" dirty="0">
                          <a:effectLst/>
                        </a:rPr>
                        <a:t>***</a:t>
                      </a: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(0.004)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0.026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(0.045)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0.034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(0.047)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дельта</a:t>
                      </a:r>
                      <a:r>
                        <a:rPr lang="en-US" sz="1500" baseline="30000" dirty="0">
                          <a:effectLst/>
                        </a:rPr>
                        <a:t>2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0.001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(0.002)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0.001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(0.002)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дельта</a:t>
                      </a:r>
                      <a:r>
                        <a:rPr lang="en-US" sz="1500" baseline="30000">
                          <a:effectLst/>
                        </a:rPr>
                        <a:t>3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0.000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(0.000)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0.000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(0.000)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бюджет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0.063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(0.196)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0.088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(0.203)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0.048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(0.379)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0.013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(0.406)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Факультет БИ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-0.225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(0.151)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-0.229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(0.152)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Факультет М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-0.084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(0.135)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-0.077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(0.135)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Факультет Э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-0.352</a:t>
                      </a:r>
                      <a:r>
                        <a:rPr lang="en-US" sz="1500" baseline="30000" dirty="0">
                          <a:effectLst/>
                        </a:rPr>
                        <a:t>**</a:t>
                      </a: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(0.143)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-0.347</a:t>
                      </a:r>
                      <a:r>
                        <a:rPr lang="en-US" sz="1500" baseline="30000" dirty="0">
                          <a:effectLst/>
                        </a:rPr>
                        <a:t>**</a:t>
                      </a: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(0.144)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2010</a:t>
                      </a:r>
                      <a:r>
                        <a:rPr lang="ru-RU" sz="1500">
                          <a:effectLst/>
                        </a:rPr>
                        <a:t> год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-0.098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(0.098)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-0.107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(0.101)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бюджет*</a:t>
                      </a:r>
                      <a:r>
                        <a:rPr lang="en-US" sz="1500">
                          <a:effectLst/>
                        </a:rPr>
                        <a:t>дельта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-0.019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(0.013)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-0.019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(0.013)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-0.042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(0.068)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-0.050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(0.068)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бюджет*</a:t>
                      </a:r>
                      <a:r>
                        <a:rPr lang="en-US" sz="1500">
                          <a:effectLst/>
                        </a:rPr>
                        <a:t>дельта</a:t>
                      </a:r>
                      <a:r>
                        <a:rPr lang="en-US" sz="1500" baseline="30000">
                          <a:effectLst/>
                        </a:rPr>
                        <a:t>2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0.001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(0.005)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0.001</a:t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(0.005)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бюджет*</a:t>
                      </a:r>
                      <a:r>
                        <a:rPr lang="en-US" sz="1500">
                          <a:effectLst/>
                        </a:rPr>
                        <a:t>дельта</a:t>
                      </a:r>
                      <a:r>
                        <a:rPr lang="en-US" sz="1500" baseline="30000">
                          <a:effectLst/>
                        </a:rPr>
                        <a:t>3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-0.000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(0.000)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-0.000</a:t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(0.000)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4237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константа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7.170</a:t>
                      </a:r>
                      <a:r>
                        <a:rPr lang="en-US" sz="1500" baseline="30000">
                          <a:effectLst/>
                        </a:rPr>
                        <a:t>***</a:t>
                      </a:r>
                      <a:r>
                        <a:rPr lang="en-US" sz="1500">
                          <a:effectLst/>
                        </a:rPr>
                        <a:t/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(0.170)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7.355</a:t>
                      </a:r>
                      <a:r>
                        <a:rPr lang="en-US" sz="1500" baseline="30000">
                          <a:effectLst/>
                        </a:rPr>
                        <a:t>***</a:t>
                      </a:r>
                      <a:r>
                        <a:rPr lang="en-US" sz="1500">
                          <a:effectLst/>
                        </a:rPr>
                        <a:t/>
                      </a:r>
                      <a:br>
                        <a:rPr lang="en-US" sz="1500">
                          <a:effectLst/>
                        </a:rPr>
                      </a:br>
                      <a:r>
                        <a:rPr lang="en-US" sz="1500">
                          <a:effectLst/>
                        </a:rPr>
                        <a:t>(0.200)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7.197</a:t>
                      </a:r>
                      <a:r>
                        <a:rPr lang="en-US" sz="1500" baseline="30000" dirty="0">
                          <a:effectLst/>
                        </a:rPr>
                        <a:t>***</a:t>
                      </a: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(0.351)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7.439</a:t>
                      </a:r>
                      <a:r>
                        <a:rPr lang="en-US" sz="1500" baseline="30000" dirty="0">
                          <a:effectLst/>
                        </a:rPr>
                        <a:t>***</a:t>
                      </a:r>
                      <a:r>
                        <a:rPr lang="en-US" sz="1500" dirty="0">
                          <a:effectLst/>
                        </a:rPr>
                        <a:t/>
                      </a:r>
                      <a:br>
                        <a:rPr lang="en-US" sz="1500" dirty="0">
                          <a:effectLst/>
                        </a:rPr>
                      </a:br>
                      <a:r>
                        <a:rPr lang="en-US" sz="1500" dirty="0">
                          <a:effectLst/>
                        </a:rPr>
                        <a:t>(0.382)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21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388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388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388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388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  <a:tr h="211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</a:t>
                      </a:r>
                      <a:r>
                        <a:rPr lang="en-US" sz="1500" baseline="30000">
                          <a:effectLst/>
                        </a:rPr>
                        <a:t>2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0.112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0.131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0.114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0.133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740352" y="4725144"/>
            <a:ext cx="1245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/>
              <a:t>**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0.05 </a:t>
            </a:r>
            <a:endParaRPr lang="ru-RU" dirty="0" smtClean="0"/>
          </a:p>
          <a:p>
            <a:r>
              <a:rPr lang="en-US" baseline="30000" dirty="0" smtClean="0"/>
              <a:t>***</a:t>
            </a:r>
            <a:r>
              <a:rPr lang="en-US" dirty="0" smtClean="0"/>
              <a:t> </a:t>
            </a:r>
            <a:r>
              <a:rPr lang="en-US" i="1" dirty="0"/>
              <a:t>p</a:t>
            </a:r>
            <a:r>
              <a:rPr lang="en-US" dirty="0"/>
              <a:t> &lt; 0.01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99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08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Результаты оценивания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Непараметрическая регрессия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984776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Результаты оценивания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Плотности </a:t>
            </a:r>
            <a:r>
              <a:rPr lang="ru-RU" sz="2400" dirty="0"/>
              <a:t>распределения среднего балла </a:t>
            </a:r>
            <a:r>
              <a:rPr lang="ru-RU" sz="2400" dirty="0" smtClean="0"/>
              <a:t>в </a:t>
            </a:r>
            <a:r>
              <a:rPr lang="ru-RU" sz="2400" dirty="0"/>
              <a:t>окрестности разрыва (пунктир – платные студенты, сплошная линия – бюджетные студенты).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6371232" cy="47419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08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Какие вопросы потенциально актуальны для общества, вузов и домохозяйств?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2060848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 дизайн финансовых условий обучения влияет </a:t>
            </a:r>
          </a:p>
          <a:p>
            <a:r>
              <a:rPr lang="ru-RU" dirty="0" smtClean="0"/>
              <a:t>… на доступность высшего образования</a:t>
            </a:r>
          </a:p>
          <a:p>
            <a:r>
              <a:rPr lang="ru-RU" dirty="0" smtClean="0"/>
              <a:t>… на выбор студентом образовательной программы и вуза </a:t>
            </a:r>
          </a:p>
          <a:p>
            <a:r>
              <a:rPr lang="ru-RU" dirty="0" smtClean="0"/>
              <a:t>… на стимулы студентов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2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Результаты оценивания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792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400" dirty="0" err="1" smtClean="0"/>
              <a:t>Квантильная</a:t>
            </a:r>
            <a:r>
              <a:rPr lang="ru-RU" sz="2400" dirty="0" smtClean="0"/>
              <a:t> регрессия </a:t>
            </a:r>
            <a:r>
              <a:rPr lang="ru-RU" sz="2400" dirty="0"/>
              <a:t>при аппроксимации линейной функцией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768752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67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21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439770"/>
              </p:ext>
            </p:extLst>
          </p:nvPr>
        </p:nvGraphicFramePr>
        <p:xfrm>
          <a:off x="107505" y="116635"/>
          <a:ext cx="8949682" cy="5976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484"/>
                <a:gridCol w="852438"/>
                <a:gridCol w="853046"/>
                <a:gridCol w="853046"/>
                <a:gridCol w="853046"/>
                <a:gridCol w="852438"/>
                <a:gridCol w="853046"/>
                <a:gridCol w="853046"/>
                <a:gridCol w="853046"/>
                <a:gridCol w="853046"/>
              </a:tblGrid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r>
                        <a:rPr lang="ru-RU" sz="1100" dirty="0">
                          <a:effectLst/>
                        </a:rPr>
                        <a:t>0% перцентиль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дельта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0.004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(0.011)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0.017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0.020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0.014</a:t>
                      </a:r>
                      <a:r>
                        <a:rPr lang="en-US" sz="1600" baseline="30000">
                          <a:effectLst/>
                        </a:rPr>
                        <a:t>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0.012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(0.004)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0.014</a:t>
                      </a:r>
                      <a:r>
                        <a:rPr lang="en-US" sz="1600" baseline="30000">
                          <a:effectLst/>
                        </a:rPr>
                        <a:t>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0.017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0.018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(0.006)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0.026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(0.010)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бюджет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0.350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(0.435)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-0.145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(0.272)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-0.035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(0.215)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(0.214)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0.150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(0.164)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0.200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(0.281)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0.193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(0.318)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-0.163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(0.283)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-0.208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(0.348)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бюджет*</a:t>
                      </a:r>
                      <a:r>
                        <a:rPr lang="en-US" sz="1600">
                          <a:effectLst/>
                        </a:rPr>
                        <a:t>дельта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-0.012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(0.020)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-0.034</a:t>
                      </a:r>
                      <a:r>
                        <a:rPr lang="en-US" sz="1600" baseline="30000" dirty="0">
                          <a:effectLst/>
                        </a:rPr>
                        <a:t>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(0.021)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-0.044</a:t>
                      </a:r>
                      <a:r>
                        <a:rPr lang="en-US" sz="1600" baseline="30000" dirty="0">
                          <a:effectLst/>
                        </a:rPr>
                        <a:t>**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(0.018)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-0.014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(0.013)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-0.018</a:t>
                      </a:r>
                      <a:r>
                        <a:rPr lang="en-US" sz="1600" baseline="30000" dirty="0">
                          <a:effectLst/>
                        </a:rPr>
                        <a:t>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(0.010)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-0.011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(0.018)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-0.007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(0.020)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0.006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(0.015)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-0.010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(0.017)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Факультет </a:t>
                      </a:r>
                      <a:r>
                        <a:rPr lang="ru-RU" sz="1600" dirty="0">
                          <a:effectLst/>
                        </a:rPr>
                        <a:t>БИ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0.107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(0.284)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-0.067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(0.182)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-0.316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(0.293)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-0.267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(0.258)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-0.279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(0.204)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-0.298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(0.205)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-0.144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(0.207)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-0.362</a:t>
                      </a:r>
                      <a:r>
                        <a:rPr lang="en-US" sz="1600" baseline="30000">
                          <a:effectLst/>
                        </a:rPr>
                        <a:t>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(0.175)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-0.561</a:t>
                      </a:r>
                      <a:r>
                        <a:rPr lang="en-US" sz="1600" baseline="30000">
                          <a:effectLst/>
                        </a:rPr>
                        <a:t>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(0.254)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Факультет М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0.236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(0.218)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0.134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(0.162)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0.061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(0.241)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-0.085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(0.189)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0.021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(0.168)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-0.225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(0.139)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-0.063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(0.159)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-0.186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(0.109)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-0.271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(0.211)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Факультет Э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-0.140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(0.227)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-0.147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(0.208)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-0.327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(0.286)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-0.406</a:t>
                      </a:r>
                      <a:r>
                        <a:rPr lang="en-US" sz="1600" baseline="30000" dirty="0">
                          <a:effectLst/>
                        </a:rPr>
                        <a:t>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(0.223)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-0.341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(0.183)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-0.565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(0.171)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-0.423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(0.161)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-0.512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(0.176)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-0.472</a:t>
                      </a:r>
                      <a:r>
                        <a:rPr lang="en-US" sz="1600" baseline="30000">
                          <a:effectLst/>
                        </a:rPr>
                        <a:t>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(0.258)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r>
                        <a:rPr lang="ru-RU" sz="1800">
                          <a:effectLst/>
                        </a:rPr>
                        <a:t> год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0.021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(0.123)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-0.127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(0.140)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-0.198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(0.172)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-0.176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(0.150)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-0.105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(0.115)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-0.027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(0.122)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-0.030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(0.160)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-0.051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(0.115)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-0.060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(0.163)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595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константа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5.619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(0.493)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6.645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(0.220)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7.091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(0.260)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7.267</a:t>
                      </a:r>
                      <a:r>
                        <a:rPr lang="en-US" sz="1600" baseline="30000" dirty="0">
                          <a:effectLst/>
                        </a:rPr>
                        <a:t>***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(0.246)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7.290</a:t>
                      </a:r>
                      <a:r>
                        <a:rPr lang="en-US" sz="1600" baseline="30000" dirty="0">
                          <a:effectLst/>
                        </a:rPr>
                        <a:t>***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(0.211)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7.613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(0.266)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7.749</a:t>
                      </a:r>
                      <a:r>
                        <a:rPr lang="en-US" sz="1600" baseline="30000">
                          <a:effectLst/>
                        </a:rPr>
                        <a:t>***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en-US" sz="1600">
                          <a:effectLst/>
                        </a:rPr>
                        <a:t>(0.352)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8.270</a:t>
                      </a:r>
                      <a:r>
                        <a:rPr lang="en-US" sz="1600" baseline="30000" dirty="0">
                          <a:effectLst/>
                        </a:rPr>
                        <a:t>***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(0.336)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8.855</a:t>
                      </a:r>
                      <a:r>
                        <a:rPr lang="en-US" sz="1600" baseline="30000" dirty="0">
                          <a:effectLst/>
                        </a:rPr>
                        <a:t>***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(0.436)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309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388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  <a:tr h="309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псевдо </a:t>
                      </a:r>
                      <a:r>
                        <a:rPr lang="en-US" sz="1800">
                          <a:effectLst/>
                        </a:rPr>
                        <a:t>R</a:t>
                      </a:r>
                      <a:r>
                        <a:rPr lang="en-US" sz="1800" baseline="300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0,061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0,055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0,055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0,073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0,084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0,095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0,108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0,120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401" marR="60401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6453336"/>
            <a:ext cx="2448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 smtClean="0"/>
              <a:t>*</a:t>
            </a:r>
            <a:r>
              <a:rPr lang="ru-RU" sz="1200" baseline="30000" dirty="0" smtClean="0"/>
              <a:t>    </a:t>
            </a:r>
            <a:r>
              <a:rPr lang="en-US" sz="1200" i="1" dirty="0" smtClean="0"/>
              <a:t>p</a:t>
            </a:r>
            <a:r>
              <a:rPr lang="en-US" sz="1200" dirty="0" smtClean="0"/>
              <a:t> </a:t>
            </a:r>
            <a:r>
              <a:rPr lang="en-US" sz="1200" dirty="0"/>
              <a:t>&lt; </a:t>
            </a:r>
            <a:r>
              <a:rPr lang="en-US" sz="1200" dirty="0" smtClean="0"/>
              <a:t>0.10</a:t>
            </a:r>
            <a:r>
              <a:rPr lang="ru-RU" sz="1200" dirty="0"/>
              <a:t>,</a:t>
            </a:r>
            <a:r>
              <a:rPr lang="en-US" sz="1200" dirty="0" smtClean="0"/>
              <a:t> </a:t>
            </a:r>
            <a:r>
              <a:rPr lang="en-US" sz="1200" baseline="30000" dirty="0" smtClean="0"/>
              <a:t>**</a:t>
            </a:r>
            <a:r>
              <a:rPr lang="en-US" sz="1200" dirty="0" smtClean="0"/>
              <a:t> </a:t>
            </a:r>
            <a:r>
              <a:rPr lang="ru-RU" sz="1200" dirty="0" smtClean="0"/>
              <a:t> </a:t>
            </a:r>
            <a:r>
              <a:rPr lang="en-US" sz="1200" i="1" dirty="0" smtClean="0"/>
              <a:t>p</a:t>
            </a:r>
            <a:r>
              <a:rPr lang="en-US" sz="1200" dirty="0" smtClean="0"/>
              <a:t> </a:t>
            </a:r>
            <a:r>
              <a:rPr lang="en-US" sz="1200" dirty="0"/>
              <a:t>&lt; </a:t>
            </a:r>
            <a:r>
              <a:rPr lang="en-US" sz="1200" dirty="0" smtClean="0"/>
              <a:t>0.05</a:t>
            </a:r>
            <a:r>
              <a:rPr lang="ru-RU" sz="1200" dirty="0" smtClean="0"/>
              <a:t>, </a:t>
            </a:r>
            <a:r>
              <a:rPr lang="en-US" sz="1200" dirty="0" smtClean="0"/>
              <a:t> </a:t>
            </a:r>
            <a:r>
              <a:rPr lang="en-US" sz="1200" baseline="30000" dirty="0" smtClean="0"/>
              <a:t>***</a:t>
            </a:r>
            <a:r>
              <a:rPr lang="en-US" sz="1200" dirty="0" smtClean="0"/>
              <a:t> </a:t>
            </a:r>
            <a:r>
              <a:rPr lang="en-US" sz="1200" i="1" dirty="0"/>
              <a:t>p</a:t>
            </a:r>
            <a:r>
              <a:rPr lang="en-US" sz="1200" dirty="0"/>
              <a:t> &lt; 0.01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8529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22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69359"/>
              </p:ext>
            </p:extLst>
          </p:nvPr>
        </p:nvGraphicFramePr>
        <p:xfrm>
          <a:off x="1979712" y="620688"/>
          <a:ext cx="4752528" cy="5976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230"/>
                <a:gridCol w="2271298"/>
              </a:tblGrid>
              <a:tr h="284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Квантиль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Эффект воздействия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10% перцентиль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0,444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(0,7</a:t>
                      </a:r>
                      <a:r>
                        <a:rPr lang="ru-RU" sz="1800" dirty="0">
                          <a:effectLst/>
                        </a:rPr>
                        <a:t>99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20% перцентиль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0,444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(0,</a:t>
                      </a:r>
                      <a:r>
                        <a:rPr lang="ru-RU" sz="1800">
                          <a:effectLst/>
                        </a:rPr>
                        <a:t>785</a:t>
                      </a:r>
                      <a:r>
                        <a:rPr lang="en-US" sz="1800">
                          <a:effectLst/>
                        </a:rPr>
                        <a:t>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30% перцентиль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-0,026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(0,</a:t>
                      </a:r>
                      <a:r>
                        <a:rPr lang="ru-RU" sz="1800">
                          <a:effectLst/>
                        </a:rPr>
                        <a:t>866</a:t>
                      </a:r>
                      <a:r>
                        <a:rPr lang="en-US" sz="1800">
                          <a:effectLst/>
                        </a:rPr>
                        <a:t>)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40% перцентиль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0,000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(0,</a:t>
                      </a:r>
                      <a:r>
                        <a:rPr lang="ru-RU" sz="1800" dirty="0">
                          <a:effectLst/>
                        </a:rPr>
                        <a:t>8</a:t>
                      </a:r>
                      <a:r>
                        <a:rPr lang="en-US" sz="1800" dirty="0">
                          <a:effectLst/>
                        </a:rPr>
                        <a:t>4</a:t>
                      </a:r>
                      <a:r>
                        <a:rPr lang="ru-RU" sz="1800" dirty="0">
                          <a:effectLst/>
                        </a:rPr>
                        <a:t>6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50% перцентиль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-0,577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2,580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60% перцентиль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-1,944</a:t>
                      </a:r>
                      <a:r>
                        <a:rPr lang="en-US" sz="1800" baseline="30000" dirty="0">
                          <a:effectLst/>
                        </a:rPr>
                        <a:t>**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(0,</a:t>
                      </a:r>
                      <a:r>
                        <a:rPr lang="ru-RU" sz="1800" dirty="0">
                          <a:effectLst/>
                        </a:rPr>
                        <a:t>949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70% перцентиль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-1,778</a:t>
                      </a:r>
                      <a:r>
                        <a:rPr lang="en-US" sz="1800" baseline="30000" dirty="0">
                          <a:effectLst/>
                        </a:rPr>
                        <a:t>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,07</a:t>
                      </a:r>
                      <a:r>
                        <a:rPr lang="ru-RU" sz="18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80% перцентиль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-1,878</a:t>
                      </a:r>
                      <a:r>
                        <a:rPr lang="en-US" sz="1800" baseline="30000" dirty="0">
                          <a:effectLst/>
                        </a:rPr>
                        <a:t>*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,0</a:t>
                      </a:r>
                      <a:r>
                        <a:rPr lang="ru-RU" sz="1800" dirty="0">
                          <a:effectLst/>
                        </a:rPr>
                        <a:t>95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90% перцентиль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-1,609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,</a:t>
                      </a:r>
                      <a:r>
                        <a:rPr lang="ru-RU" sz="1800" dirty="0">
                          <a:effectLst/>
                        </a:rPr>
                        <a:t>798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302840" y="44624"/>
            <a:ext cx="8229600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/>
              <a:t>Непараметрическая </a:t>
            </a:r>
            <a:r>
              <a:rPr lang="ru-RU" sz="2400" dirty="0" err="1" smtClean="0"/>
              <a:t>квантильная</a:t>
            </a:r>
            <a:r>
              <a:rPr lang="ru-RU" sz="2400" dirty="0" smtClean="0"/>
              <a:t> регрессия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431857" y="3933056"/>
            <a:ext cx="1245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aseline="30000" dirty="0" smtClean="0"/>
              <a:t>*</a:t>
            </a:r>
            <a:r>
              <a:rPr lang="ru-RU" baseline="30000" dirty="0" smtClean="0"/>
              <a:t>   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0.10 </a:t>
            </a:r>
            <a:endParaRPr lang="ru-RU" dirty="0" smtClean="0"/>
          </a:p>
          <a:p>
            <a:r>
              <a:rPr lang="en-US" baseline="30000" dirty="0" smtClean="0"/>
              <a:t>**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&lt; </a:t>
            </a:r>
            <a:r>
              <a:rPr lang="en-US" dirty="0" smtClean="0"/>
              <a:t>0.05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296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Регрессионный анализ: для средних </a:t>
            </a:r>
            <a:r>
              <a:rPr lang="ru-RU" sz="2800" dirty="0"/>
              <a:t>значений не </a:t>
            </a:r>
            <a:r>
              <a:rPr lang="ru-RU" sz="2800" dirty="0" smtClean="0"/>
              <a:t>выявлено </a:t>
            </a:r>
            <a:r>
              <a:rPr lang="ru-RU" sz="2800" dirty="0"/>
              <a:t>значимого влияния предоставленных </a:t>
            </a:r>
            <a:r>
              <a:rPr lang="ru-RU" sz="2800" dirty="0" smtClean="0"/>
              <a:t>скидок </a:t>
            </a:r>
          </a:p>
          <a:p>
            <a:pPr lvl="0"/>
            <a:r>
              <a:rPr lang="ru-RU" sz="2800" dirty="0" err="1" smtClean="0"/>
              <a:t>Квантильная</a:t>
            </a:r>
            <a:r>
              <a:rPr lang="ru-RU" sz="2800" dirty="0" smtClean="0"/>
              <a:t> регрессия: положительное </a:t>
            </a:r>
            <a:r>
              <a:rPr lang="ru-RU" sz="2800" dirty="0"/>
              <a:t>влияние скидок на студентов со средней и высокой </a:t>
            </a:r>
            <a:r>
              <a:rPr lang="ru-RU" sz="2800" dirty="0" smtClean="0"/>
              <a:t>успеваемостью</a:t>
            </a:r>
          </a:p>
          <a:p>
            <a:pPr lvl="1"/>
            <a:r>
              <a:rPr lang="ru-RU" sz="2400" dirty="0" smtClean="0"/>
              <a:t>стимулирующее влияние </a:t>
            </a:r>
            <a:r>
              <a:rPr lang="ru-RU" sz="2400" dirty="0"/>
              <a:t>скидок для тех студентов, которые в состоянии конкурировать с лучшими студентами за высокие </a:t>
            </a:r>
            <a:r>
              <a:rPr lang="ru-RU" sz="2400" dirty="0" smtClean="0"/>
              <a:t>оценки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3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Открытые 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1711349"/>
            <a:ext cx="4968552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Каков долгосрочный эффект начальной скидки на студенческую успеваемость и отсев?</a:t>
            </a:r>
          </a:p>
          <a:p>
            <a:r>
              <a:rPr lang="ru-RU" dirty="0" smtClean="0"/>
              <a:t>Какой эффект можно ожидать в менее селективной среде?</a:t>
            </a:r>
          </a:p>
          <a:p>
            <a:r>
              <a:rPr lang="ru-RU" dirty="0" smtClean="0"/>
              <a:t>В чем заинтересован университет?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14338" name="Picture 2" descr="C:\Users\yudkevich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466538"/>
            <a:ext cx="4032448" cy="416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1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Мотивация исследования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эффекта финансовой помощи</a:t>
            </a:r>
          </a:p>
          <a:p>
            <a:pPr lvl="1"/>
            <a:r>
              <a:rPr lang="ru-RU" dirty="0" smtClean="0"/>
              <a:t>НИУ ВШЭ предоставляет </a:t>
            </a:r>
            <a:r>
              <a:rPr lang="ru-RU" dirty="0"/>
              <a:t>скидки </a:t>
            </a:r>
            <a:r>
              <a:rPr lang="ru-RU" dirty="0" smtClean="0"/>
              <a:t>коммерческим </a:t>
            </a:r>
            <a:r>
              <a:rPr lang="ru-RU" dirty="0"/>
              <a:t>студентам, недобравшим определённое количество баллов ЕГЭ до проходного </a:t>
            </a:r>
            <a:r>
              <a:rPr lang="ru-RU" dirty="0" smtClean="0"/>
              <a:t>балла</a:t>
            </a:r>
          </a:p>
          <a:p>
            <a:pPr lvl="1"/>
            <a:r>
              <a:rPr lang="ru-RU" dirty="0" smtClean="0"/>
              <a:t>Основной ожидаемый эффект: привлечение сильных студентов</a:t>
            </a:r>
          </a:p>
          <a:p>
            <a:pPr lvl="1"/>
            <a:r>
              <a:rPr lang="ru-RU" dirty="0" smtClean="0"/>
              <a:t>Возможен дополнительный эффект</a:t>
            </a:r>
            <a:r>
              <a:rPr lang="ru-RU" dirty="0"/>
              <a:t> </a:t>
            </a:r>
            <a:r>
              <a:rPr lang="ru-RU" dirty="0" smtClean="0"/>
              <a:t>-  стимулирование успеваемости. </a:t>
            </a:r>
          </a:p>
          <a:p>
            <a:pPr lvl="1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8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Вопрос – стимулирует ли скидка успеваемость?</a:t>
            </a:r>
          </a:p>
          <a:p>
            <a:r>
              <a:rPr lang="ru-RU" sz="2600" dirty="0" smtClean="0"/>
              <a:t>Основной результат</a:t>
            </a:r>
          </a:p>
          <a:p>
            <a:pPr lvl="1"/>
            <a:r>
              <a:rPr lang="ru-RU" sz="2400" dirty="0" smtClean="0"/>
              <a:t>Скидки стимулируют успеваемость той части студентов, которые конкурентоспособны с бюджетными студентами за высокое место в рейтинге</a:t>
            </a:r>
          </a:p>
          <a:p>
            <a:r>
              <a:rPr lang="ru-RU" dirty="0" smtClean="0"/>
              <a:t>Объяснение</a:t>
            </a:r>
          </a:p>
          <a:p>
            <a:pPr lvl="1"/>
            <a:r>
              <a:rPr lang="ru-RU" dirty="0" smtClean="0"/>
              <a:t>Турнир за высокое место в рейтинге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&gt; </a:t>
            </a:r>
            <a:r>
              <a:rPr lang="ru-RU" dirty="0" smtClean="0"/>
              <a:t>продление действия скидки</a:t>
            </a:r>
          </a:p>
          <a:p>
            <a:pPr lvl="1"/>
            <a:r>
              <a:rPr lang="ru-RU" dirty="0" smtClean="0"/>
              <a:t>Усилия оправданы, если шансы конкурировать высоки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68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Виды помощи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Источники финансовой помощи студентам </a:t>
            </a:r>
          </a:p>
          <a:p>
            <a:pPr lvl="1"/>
            <a:r>
              <a:rPr lang="ru-RU" sz="2400" dirty="0" smtClean="0"/>
              <a:t>Бюджетное финансирование</a:t>
            </a:r>
          </a:p>
          <a:p>
            <a:pPr lvl="1"/>
            <a:r>
              <a:rPr lang="ru-RU" sz="2400" dirty="0" smtClean="0"/>
              <a:t>Образовательные кредиты</a:t>
            </a:r>
          </a:p>
          <a:p>
            <a:pPr lvl="1"/>
            <a:r>
              <a:rPr lang="ru-RU" sz="2400" dirty="0" smtClean="0"/>
              <a:t>Гранты и стипендии благотворительных фондов</a:t>
            </a:r>
          </a:p>
          <a:p>
            <a:pPr lvl="1"/>
            <a:r>
              <a:rPr lang="ru-RU" sz="2400" dirty="0" smtClean="0"/>
              <a:t>Скидки, предоставляемые вузами</a:t>
            </a:r>
            <a:endParaRPr lang="ru-RU" sz="800" dirty="0" smtClean="0"/>
          </a:p>
          <a:p>
            <a:pPr lvl="0"/>
            <a:r>
              <a:rPr lang="ru-RU" sz="2800" dirty="0" smtClean="0"/>
              <a:t>Критерии предоставления финансовой помощи </a:t>
            </a:r>
            <a:r>
              <a:rPr lang="ru-RU" sz="2800" dirty="0"/>
              <a:t>студентам </a:t>
            </a:r>
            <a:endParaRPr lang="ru-RU" sz="2800" dirty="0" smtClean="0"/>
          </a:p>
          <a:p>
            <a:pPr lvl="1"/>
            <a:r>
              <a:rPr lang="ru-RU" sz="2400" dirty="0" smtClean="0"/>
              <a:t>Помощь нуждающимся (</a:t>
            </a:r>
            <a:r>
              <a:rPr lang="en-US" sz="2400" dirty="0" smtClean="0"/>
              <a:t>need-based</a:t>
            </a:r>
            <a:r>
              <a:rPr lang="ru-RU" sz="2400" dirty="0" smtClean="0"/>
              <a:t>) направлена </a:t>
            </a:r>
            <a:r>
              <a:rPr lang="ru-RU" sz="2400" dirty="0"/>
              <a:t>на студентов из малообеспеченных семей </a:t>
            </a:r>
            <a:endParaRPr lang="ru-RU" sz="2400" dirty="0" smtClean="0"/>
          </a:p>
          <a:p>
            <a:pPr lvl="1"/>
            <a:r>
              <a:rPr lang="ru-RU" sz="2400" dirty="0"/>
              <a:t>П</a:t>
            </a:r>
            <a:r>
              <a:rPr lang="ru-RU" sz="2400" dirty="0" smtClean="0"/>
              <a:t>омощь</a:t>
            </a:r>
            <a:r>
              <a:rPr lang="ru-RU" sz="2400" dirty="0"/>
              <a:t>, основанная на заслугах студента в учебной или научной </a:t>
            </a:r>
            <a:r>
              <a:rPr lang="ru-RU" sz="2400" dirty="0" smtClean="0"/>
              <a:t>деятельности</a:t>
            </a:r>
            <a:r>
              <a:rPr lang="en-US" sz="2400" dirty="0" smtClean="0"/>
              <a:t> (merit-based)</a:t>
            </a:r>
            <a:endParaRPr lang="ru-RU" sz="2400" dirty="0" smtClean="0"/>
          </a:p>
          <a:p>
            <a:pPr lvl="1"/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2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Эффекты помощи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Эффекты от предоставления финансовой помощи </a:t>
            </a:r>
            <a:r>
              <a:rPr lang="ru-RU" sz="2800" dirty="0"/>
              <a:t>студентам </a:t>
            </a:r>
            <a:endParaRPr lang="ru-RU" sz="2800" dirty="0" smtClean="0"/>
          </a:p>
          <a:p>
            <a:pPr lvl="1"/>
            <a:r>
              <a:rPr lang="ru-RU" sz="2400" dirty="0" smtClean="0"/>
              <a:t>Выбор вуза </a:t>
            </a:r>
            <a:r>
              <a:rPr lang="ru-RU" sz="2400" dirty="0"/>
              <a:t>[</a:t>
            </a:r>
            <a:r>
              <a:rPr lang="ru-RU" sz="2400" dirty="0" err="1"/>
              <a:t>Hu</a:t>
            </a:r>
            <a:r>
              <a:rPr lang="ru-RU" sz="2400" dirty="0"/>
              <a:t>, </a:t>
            </a:r>
            <a:r>
              <a:rPr lang="ru-RU" sz="2400" dirty="0" err="1"/>
              <a:t>Hossler</a:t>
            </a:r>
            <a:r>
              <a:rPr lang="ru-RU" sz="2400" dirty="0"/>
              <a:t>, 2000; </a:t>
            </a:r>
            <a:r>
              <a:rPr lang="ru-RU" sz="2400" dirty="0" err="1"/>
              <a:t>Hoxby</a:t>
            </a:r>
            <a:r>
              <a:rPr lang="ru-RU" sz="2400" dirty="0"/>
              <a:t>, 2004]</a:t>
            </a:r>
            <a:endParaRPr lang="ru-RU" sz="2400" dirty="0" smtClean="0"/>
          </a:p>
          <a:p>
            <a:pPr lvl="1"/>
            <a:r>
              <a:rPr lang="ru-RU" sz="2400" dirty="0" smtClean="0"/>
              <a:t>Посещаемость </a:t>
            </a:r>
            <a:r>
              <a:rPr lang="ru-RU" sz="2400" dirty="0"/>
              <a:t>занятий, продолжение обучения на следующем курсе, получение </a:t>
            </a:r>
            <a:r>
              <a:rPr lang="ru-RU" sz="2400" dirty="0" smtClean="0"/>
              <a:t>диплома </a:t>
            </a:r>
            <a:r>
              <a:rPr lang="ru-RU" sz="2400" dirty="0"/>
              <a:t>[</a:t>
            </a:r>
            <a:r>
              <a:rPr lang="ru-RU" sz="2400" dirty="0" err="1"/>
              <a:t>Hu</a:t>
            </a:r>
            <a:r>
              <a:rPr lang="ru-RU" sz="2400" dirty="0"/>
              <a:t>, </a:t>
            </a:r>
            <a:r>
              <a:rPr lang="ru-RU" sz="2400" dirty="0" err="1"/>
              <a:t>St</a:t>
            </a:r>
            <a:r>
              <a:rPr lang="ru-RU" sz="2400" dirty="0"/>
              <a:t> </a:t>
            </a:r>
            <a:r>
              <a:rPr lang="ru-RU" sz="2400" dirty="0" err="1"/>
              <a:t>John</a:t>
            </a:r>
            <a:r>
              <a:rPr lang="ru-RU" sz="2400" dirty="0"/>
              <a:t>, 2001; </a:t>
            </a:r>
            <a:r>
              <a:rPr lang="ru-RU" sz="2400" dirty="0" err="1"/>
              <a:t>Heller</a:t>
            </a:r>
            <a:r>
              <a:rPr lang="ru-RU" sz="2400" dirty="0"/>
              <a:t>, 1997</a:t>
            </a:r>
            <a:r>
              <a:rPr lang="ru-RU" sz="2400" dirty="0" smtClean="0"/>
              <a:t>]</a:t>
            </a:r>
          </a:p>
          <a:p>
            <a:pPr lvl="1"/>
            <a:r>
              <a:rPr lang="ru-RU" sz="2400" dirty="0" smtClean="0"/>
              <a:t>Успеваемость </a:t>
            </a:r>
            <a:r>
              <a:rPr lang="ru-RU" sz="2400" dirty="0"/>
              <a:t>[</a:t>
            </a:r>
            <a:r>
              <a:rPr lang="ru-RU" sz="2400" dirty="0" err="1"/>
              <a:t>Stater</a:t>
            </a:r>
            <a:r>
              <a:rPr lang="ru-RU" sz="2400" dirty="0"/>
              <a:t>, </a:t>
            </a:r>
            <a:r>
              <a:rPr lang="ru-RU" sz="2400" dirty="0" smtClean="0"/>
              <a:t>2009; </a:t>
            </a:r>
            <a:r>
              <a:rPr lang="ru-RU" sz="2400" dirty="0" err="1"/>
              <a:t>Cornwell</a:t>
            </a:r>
            <a:r>
              <a:rPr lang="ru-RU" sz="2400" dirty="0"/>
              <a:t>, </a:t>
            </a:r>
            <a:r>
              <a:rPr lang="ru-RU" sz="2400" dirty="0" err="1"/>
              <a:t>Mustard</a:t>
            </a:r>
            <a:r>
              <a:rPr lang="ru-RU" sz="2400" dirty="0"/>
              <a:t>, </a:t>
            </a:r>
            <a:r>
              <a:rPr lang="ru-RU" sz="2400" dirty="0" err="1"/>
              <a:t>Sridhar</a:t>
            </a:r>
            <a:r>
              <a:rPr lang="ru-RU" sz="2400" dirty="0"/>
              <a:t>, </a:t>
            </a:r>
            <a:r>
              <a:rPr lang="ru-RU" sz="2400" dirty="0" smtClean="0"/>
              <a:t>2006; </a:t>
            </a:r>
            <a:r>
              <a:rPr lang="ru-RU" sz="2400" dirty="0" err="1"/>
              <a:t>Curs</a:t>
            </a:r>
            <a:r>
              <a:rPr lang="ru-RU" sz="2400" dirty="0"/>
              <a:t>, </a:t>
            </a:r>
            <a:r>
              <a:rPr lang="ru-RU" sz="2400" dirty="0" err="1"/>
              <a:t>Harper</a:t>
            </a:r>
            <a:r>
              <a:rPr lang="ru-RU" sz="2400" dirty="0"/>
              <a:t>, 2012</a:t>
            </a:r>
            <a:r>
              <a:rPr lang="ru-RU" sz="2400" dirty="0" smtClean="0"/>
              <a:t>] </a:t>
            </a:r>
          </a:p>
          <a:p>
            <a:pPr lvl="1"/>
            <a:r>
              <a:rPr lang="en-US" sz="2400" dirty="0" smtClean="0"/>
              <a:t>Drop-outs [</a:t>
            </a:r>
            <a:r>
              <a:rPr lang="en-US" sz="2400" dirty="0" err="1" smtClean="0"/>
              <a:t>Bettinger</a:t>
            </a:r>
            <a:r>
              <a:rPr lang="en-US" sz="2400" smtClean="0"/>
              <a:t>, 2004]</a:t>
            </a:r>
            <a:endParaRPr lang="ru-RU" sz="2400" dirty="0"/>
          </a:p>
          <a:p>
            <a:pPr lvl="1"/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9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848" y="2248272"/>
            <a:ext cx="8229600" cy="1612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Идеальный вариант – </a:t>
            </a:r>
            <a:r>
              <a:rPr lang="ru-RU" sz="4400" i="1" dirty="0" smtClean="0"/>
              <a:t>контролируемый </a:t>
            </a:r>
            <a:r>
              <a:rPr lang="ru-RU" sz="4400" i="1" dirty="0" smtClean="0"/>
              <a:t>эксперимент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3645024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/>
              <a:t>– в данном случае подсудное дело</a:t>
            </a:r>
          </a:p>
        </p:txBody>
      </p:sp>
    </p:spTree>
    <p:extLst>
      <p:ext uri="{BB962C8B-B14F-4D97-AF65-F5344CB8AC3E}">
        <p14:creationId xmlns:p14="http://schemas.microsoft.com/office/powerpoint/2010/main" val="294208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Методология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Скидка определяется </a:t>
            </a:r>
            <a:r>
              <a:rPr lang="ru-RU" sz="2800" dirty="0"/>
              <a:t>значением набранных баллов </a:t>
            </a:r>
            <a:r>
              <a:rPr lang="ru-RU" sz="2800" dirty="0" smtClean="0"/>
              <a:t>ЕГЭ</a:t>
            </a:r>
          </a:p>
          <a:p>
            <a:r>
              <a:rPr lang="ru-RU" sz="2800" dirty="0" smtClean="0"/>
              <a:t>Для оценивания эффекта воздействия можно </a:t>
            </a:r>
            <a:r>
              <a:rPr lang="ru-RU" sz="2800" dirty="0"/>
              <a:t>использовать методологию разрывного </a:t>
            </a:r>
            <a:r>
              <a:rPr lang="ru-RU" sz="2800" dirty="0" smtClean="0"/>
              <a:t>дизайна</a:t>
            </a:r>
          </a:p>
          <a:p>
            <a:pPr lvl="1"/>
            <a:r>
              <a:rPr lang="ru-RU" sz="2400" dirty="0" err="1" smtClean="0"/>
              <a:t>Квазиэкспериментальная</a:t>
            </a:r>
            <a:r>
              <a:rPr lang="ru-RU" sz="2400" dirty="0" smtClean="0"/>
              <a:t> методика</a:t>
            </a:r>
          </a:p>
          <a:p>
            <a:pPr lvl="1"/>
            <a:r>
              <a:rPr lang="ru-RU" sz="2400" dirty="0" smtClean="0"/>
              <a:t>Популярна </a:t>
            </a:r>
            <a:r>
              <a:rPr lang="ru-RU" sz="2400" dirty="0"/>
              <a:t>в исследованиях эффектов </a:t>
            </a:r>
            <a:r>
              <a:rPr lang="ru-RU" sz="2400" dirty="0" smtClean="0"/>
              <a:t>воздействия </a:t>
            </a:r>
            <a:r>
              <a:rPr lang="ru-RU" sz="2400" dirty="0"/>
              <a:t>в области </a:t>
            </a:r>
            <a:r>
              <a:rPr lang="ru-RU" sz="2400" dirty="0" smtClean="0"/>
              <a:t>образования [</a:t>
            </a:r>
            <a:r>
              <a:rPr lang="ru-RU" sz="2400" dirty="0" err="1"/>
              <a:t>Thistlethwaite</a:t>
            </a:r>
            <a:r>
              <a:rPr lang="ru-RU" sz="2400" dirty="0"/>
              <a:t>, </a:t>
            </a:r>
            <a:r>
              <a:rPr lang="ru-RU" sz="2400" dirty="0" err="1"/>
              <a:t>Campbell</a:t>
            </a:r>
            <a:r>
              <a:rPr lang="ru-RU" sz="2400" dirty="0"/>
              <a:t>, 1960]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Эффект </a:t>
            </a:r>
            <a:r>
              <a:rPr lang="ru-RU" b="1" dirty="0"/>
              <a:t>воздействия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W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</a:t>
            </a:r>
            <a:r>
              <a:rPr lang="ru-RU" sz="2400" dirty="0"/>
              <a:t>= 1, если воздействие на объект </a:t>
            </a:r>
            <a:r>
              <a:rPr lang="en-US" sz="2400" i="1" dirty="0"/>
              <a:t>i</a:t>
            </a:r>
            <a:r>
              <a:rPr lang="ru-RU" sz="2400" dirty="0"/>
              <a:t> </a:t>
            </a:r>
            <a:r>
              <a:rPr lang="ru-RU" sz="2400" dirty="0" smtClean="0"/>
              <a:t>было</a:t>
            </a:r>
          </a:p>
          <a:p>
            <a:r>
              <a:rPr lang="en-US" sz="2400" i="1" dirty="0" smtClean="0"/>
              <a:t>W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</a:t>
            </a:r>
            <a:r>
              <a:rPr lang="ru-RU" sz="2400" dirty="0"/>
              <a:t>= 0, если воздействия не </a:t>
            </a:r>
            <a:r>
              <a:rPr lang="ru-RU" sz="2400" dirty="0" smtClean="0"/>
              <a:t>оказывалось</a:t>
            </a:r>
          </a:p>
          <a:p>
            <a:r>
              <a:rPr lang="ru-RU" sz="2800" dirty="0" smtClean="0"/>
              <a:t>Для </a:t>
            </a:r>
            <a:r>
              <a:rPr lang="ru-RU" sz="2800" dirty="0"/>
              <a:t>каждого объекта </a:t>
            </a:r>
            <a:r>
              <a:rPr lang="en-US" sz="2800" i="1" dirty="0"/>
              <a:t>i</a:t>
            </a:r>
            <a:r>
              <a:rPr lang="ru-RU" sz="2800" dirty="0"/>
              <a:t> </a:t>
            </a:r>
            <a:endParaRPr lang="ru-RU" sz="2800" dirty="0" smtClean="0"/>
          </a:p>
          <a:p>
            <a:pPr lvl="1"/>
            <a:r>
              <a:rPr lang="en-US" sz="2400" i="1" dirty="0" smtClean="0"/>
              <a:t>Y</a:t>
            </a:r>
            <a:r>
              <a:rPr lang="en-US" sz="2400" i="1" baseline="-25000" dirty="0" smtClean="0"/>
              <a:t>i</a:t>
            </a:r>
            <a:r>
              <a:rPr lang="ru-RU" sz="2400" dirty="0" smtClean="0"/>
              <a:t> </a:t>
            </a:r>
            <a:r>
              <a:rPr lang="ru-RU" sz="2400" dirty="0"/>
              <a:t>(0) – результат в отсутствие воздействия </a:t>
            </a:r>
            <a:endParaRPr lang="ru-RU" sz="2400" dirty="0" smtClean="0"/>
          </a:p>
          <a:p>
            <a:pPr lvl="1"/>
            <a:r>
              <a:rPr lang="en-US" sz="2400" dirty="0"/>
              <a:t>Yi</a:t>
            </a:r>
            <a:r>
              <a:rPr lang="ru-RU" sz="2400" dirty="0"/>
              <a:t> (1) – результат при </a:t>
            </a:r>
            <a:r>
              <a:rPr lang="ru-RU" sz="2400" dirty="0" smtClean="0"/>
              <a:t>воздействии</a:t>
            </a:r>
          </a:p>
          <a:p>
            <a:pPr lvl="1"/>
            <a:endParaRPr lang="ru-RU" sz="2400" dirty="0"/>
          </a:p>
          <a:p>
            <a:pPr lvl="1"/>
            <a:endParaRPr lang="ru-RU" sz="2400" dirty="0" smtClean="0"/>
          </a:p>
          <a:p>
            <a:pPr lvl="1"/>
            <a:endParaRPr lang="ru-RU" sz="2400" dirty="0" smtClean="0"/>
          </a:p>
          <a:p>
            <a:pPr lvl="1"/>
            <a:r>
              <a:rPr lang="ru-RU" sz="2400" dirty="0" smtClean="0"/>
              <a:t>Эффект воздействия: </a:t>
            </a:r>
            <a:r>
              <a:rPr lang="en-US" sz="2400" i="1" dirty="0"/>
              <a:t>Y</a:t>
            </a:r>
            <a:r>
              <a:rPr lang="en-US" sz="2400" i="1" baseline="-25000" dirty="0"/>
              <a:t>i</a:t>
            </a:r>
            <a:r>
              <a:rPr lang="ru-RU" sz="2400" dirty="0"/>
              <a:t> (1) – </a:t>
            </a:r>
            <a:r>
              <a:rPr lang="en-US" sz="2400" i="1" dirty="0"/>
              <a:t>Y</a:t>
            </a:r>
            <a:r>
              <a:rPr lang="en-US" sz="2400" i="1" baseline="-25000" dirty="0"/>
              <a:t>i</a:t>
            </a:r>
            <a:r>
              <a:rPr lang="ru-RU" sz="2400" dirty="0"/>
              <a:t> (0</a:t>
            </a:r>
            <a:r>
              <a:rPr lang="ru-RU" sz="2400" dirty="0" smtClean="0"/>
              <a:t>)</a:t>
            </a:r>
          </a:p>
          <a:p>
            <a:r>
              <a:rPr lang="ru-RU" sz="2800" dirty="0" smtClean="0"/>
              <a:t>Оценивается </a:t>
            </a:r>
            <a:r>
              <a:rPr lang="ru-RU" sz="2800" dirty="0"/>
              <a:t>средний </a:t>
            </a:r>
            <a:r>
              <a:rPr lang="ru-RU" sz="2800" dirty="0" smtClean="0"/>
              <a:t>эффект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FD6F-0BDE-43D2-9477-E56C5666A555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10526"/>
              </p:ext>
            </p:extLst>
          </p:nvPr>
        </p:nvGraphicFramePr>
        <p:xfrm>
          <a:off x="2915816" y="4077072"/>
          <a:ext cx="2513004" cy="86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1460500" imgH="508000" progId="">
                  <p:embed/>
                </p:oleObj>
              </mc:Choice>
              <mc:Fallback>
                <p:oleObj name="Equation" r:id="rId3" imgW="1460500" imgH="5080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077072"/>
                        <a:ext cx="2513004" cy="864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34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4773</TotalTime>
  <Words>1112</Words>
  <Application>Microsoft Office PowerPoint</Application>
  <PresentationFormat>Экран (4:3)</PresentationFormat>
  <Paragraphs>375</Paragraphs>
  <Slides>24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Equation</vt:lpstr>
      <vt:lpstr>Успеваемость студентов:  эффект воздействия скидок на обучение</vt:lpstr>
      <vt:lpstr>Какие вопросы потенциально актуальны для общества, вузов и домохозяйств?</vt:lpstr>
      <vt:lpstr>Мотивация исследования</vt:lpstr>
      <vt:lpstr>Результат</vt:lpstr>
      <vt:lpstr>Виды помощи</vt:lpstr>
      <vt:lpstr>Эффекты помощи</vt:lpstr>
      <vt:lpstr>Презентация PowerPoint</vt:lpstr>
      <vt:lpstr>Методология</vt:lpstr>
      <vt:lpstr>Эффект воздействия</vt:lpstr>
      <vt:lpstr>Разрывный дизайн</vt:lpstr>
      <vt:lpstr>Разрывный дизайн</vt:lpstr>
      <vt:lpstr>Описание данных</vt:lpstr>
      <vt:lpstr>Описание данных</vt:lpstr>
      <vt:lpstr>Описание данных</vt:lpstr>
      <vt:lpstr>Описание данных</vt:lpstr>
      <vt:lpstr>Результаты оценивания</vt:lpstr>
      <vt:lpstr>Презентация PowerPoint</vt:lpstr>
      <vt:lpstr>Результаты оценивания</vt:lpstr>
      <vt:lpstr>Результаты оценивания</vt:lpstr>
      <vt:lpstr>Результаты оценивания</vt:lpstr>
      <vt:lpstr>Презентация PowerPoint</vt:lpstr>
      <vt:lpstr>Презентация PowerPoint</vt:lpstr>
      <vt:lpstr>Выводы</vt:lpstr>
      <vt:lpstr>Открытые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социальные связи студентов обеспечивают эффекты сообучения</dc:title>
  <dc:creator>Олег</dc:creator>
  <cp:lastModifiedBy>yudkevich</cp:lastModifiedBy>
  <cp:revision>52</cp:revision>
  <dcterms:created xsi:type="dcterms:W3CDTF">2012-12-23T10:18:05Z</dcterms:created>
  <dcterms:modified xsi:type="dcterms:W3CDTF">2014-01-28T11:34:36Z</dcterms:modified>
</cp:coreProperties>
</file>