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9.xml" ContentType="application/vnd.openxmlformats-officedocument.drawingml.chart+xml"/>
  <Override PartName="/ppt/notesSlides/notesSlide36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8" r:id="rId2"/>
    <p:sldId id="295" r:id="rId3"/>
    <p:sldId id="289" r:id="rId4"/>
    <p:sldId id="293" r:id="rId5"/>
    <p:sldId id="259" r:id="rId6"/>
    <p:sldId id="291" r:id="rId7"/>
    <p:sldId id="294" r:id="rId8"/>
    <p:sldId id="296" r:id="rId9"/>
    <p:sldId id="292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301" r:id="rId27"/>
    <p:sldId id="278" r:id="rId28"/>
    <p:sldId id="279" r:id="rId29"/>
    <p:sldId id="280" r:id="rId30"/>
    <p:sldId id="281" r:id="rId31"/>
    <p:sldId id="282" r:id="rId32"/>
    <p:sldId id="303" r:id="rId33"/>
    <p:sldId id="305" r:id="rId34"/>
    <p:sldId id="284" r:id="rId35"/>
    <p:sldId id="300" r:id="rId36"/>
    <p:sldId id="304" r:id="rId37"/>
    <p:sldId id="299" r:id="rId38"/>
    <p:sldId id="288" r:id="rId39"/>
    <p:sldId id="298" r:id="rId40"/>
    <p:sldId id="302" r:id="rId41"/>
    <p:sldId id="287" r:id="rId42"/>
    <p:sldId id="297" r:id="rId4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99"/>
    <a:srgbClr val="006600"/>
    <a:srgbClr val="FF9966"/>
    <a:srgbClr val="CB8BC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6" autoAdjust="0"/>
    <p:restoredTop sz="95379" autoAdjust="0"/>
  </p:normalViewPr>
  <p:slideViewPr>
    <p:cSldViewPr>
      <p:cViewPr varScale="1">
        <p:scale>
          <a:sx n="122" d="100"/>
          <a:sy n="122" d="100"/>
        </p:scale>
        <p:origin x="144" y="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45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image" Target="../media/image45.jpeg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28458972394881"/>
          <c:y val="4.0017442693353446E-3"/>
          <c:w val="0.73981582455750539"/>
          <c:h val="0.7025693185969386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выпускники общеобразовательных школ 2013 года выпуска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5229617551850887E-2"/>
                  <c:y val="-3.6754406477109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7977073119016838"/>
                  <c:y val="9.1886016192775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 anchorCtr="0">
                <a:spAutoFit/>
              </a:bodyPr>
              <a:lstStyle/>
              <a:p>
                <a:pPr algn="ctr">
                  <a:lnSpc>
                    <a:spcPts val="800"/>
                  </a:lnSpc>
                  <a:defRPr lang="ru-RU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регион А</c:v>
                </c:pt>
                <c:pt idx="1">
                  <c:v>регион Б</c:v>
                </c:pt>
                <c:pt idx="2">
                  <c:v>регион В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0.91872617730234851</c:v>
                </c:pt>
                <c:pt idx="1">
                  <c:v>0.85382851902796886</c:v>
                </c:pt>
                <c:pt idx="2">
                  <c:v>0.6973000658520524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выпускники вечерних школ 2013 года выпуска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lnSpc>
                      <a:spcPts val="700"/>
                    </a:lnSpc>
                    <a:defRPr sz="10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регион А</c:v>
                </c:pt>
                <c:pt idx="1">
                  <c:v>регион Б</c:v>
                </c:pt>
                <c:pt idx="2">
                  <c:v>регион В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2.9017582687815076E-2</c:v>
                </c:pt>
                <c:pt idx="1">
                  <c:v>3.035304906006419E-2</c:v>
                </c:pt>
                <c:pt idx="2">
                  <c:v>0.15570351942635546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выпускники НПО и СПО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  <a:round/>
            </a:ln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noAutofit/>
                </a:bodyPr>
                <a:lstStyle/>
                <a:p>
                  <a:pPr>
                    <a:lnSpc>
                      <a:spcPts val="700"/>
                    </a:lnSpc>
                    <a:defRPr sz="7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регион А</c:v>
                </c:pt>
                <c:pt idx="1">
                  <c:v>регион Б</c:v>
                </c:pt>
                <c:pt idx="2">
                  <c:v>регион В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2.459117176933481E-2</c:v>
                </c:pt>
                <c:pt idx="1">
                  <c:v>6.5107748739110502E-2</c:v>
                </c:pt>
                <c:pt idx="2">
                  <c:v>1.3755762054584035E-2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выпускники прошлых лет и приезжие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Overflow="overflow" horzOverflow="overflow" vert="horz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регион А</c:v>
                </c:pt>
                <c:pt idx="1">
                  <c:v>регион Б</c:v>
                </c:pt>
                <c:pt idx="2">
                  <c:v>регион В</c:v>
                </c:pt>
              </c:strCache>
            </c:strRef>
          </c:cat>
          <c:val>
            <c:numRef>
              <c:f>Лист1!$E$2:$E$4</c:f>
              <c:numCache>
                <c:formatCode>0.0%</c:formatCode>
                <c:ptCount val="3"/>
                <c:pt idx="0">
                  <c:v>2.7665068240501661E-2</c:v>
                </c:pt>
                <c:pt idx="1">
                  <c:v>5.0710683172856486E-2</c:v>
                </c:pt>
                <c:pt idx="2">
                  <c:v>0.13324065266700813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axId val="131869976"/>
        <c:axId val="163887536"/>
      </c:barChart>
      <c:catAx>
        <c:axId val="1318699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163887536"/>
        <c:crosses val="autoZero"/>
        <c:auto val="1"/>
        <c:lblAlgn val="ctr"/>
        <c:lblOffset val="100"/>
        <c:noMultiLvlLbl val="0"/>
      </c:catAx>
      <c:valAx>
        <c:axId val="163887536"/>
        <c:scaling>
          <c:orientation val="minMax"/>
          <c:min val="0"/>
        </c:scaling>
        <c:delete val="1"/>
        <c:axPos val="t"/>
        <c:numFmt formatCode="0%" sourceLinked="0"/>
        <c:majorTickMark val="out"/>
        <c:minorTickMark val="none"/>
        <c:tickLblPos val="nextTo"/>
        <c:crossAx val="131869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469932434407871"/>
          <c:y val="0.70533043135096007"/>
          <c:w val="0.69926824651062158"/>
          <c:h val="0.2886319581661572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4375000000000003E-2"/>
          <c:w val="0.64526253355361951"/>
          <c:h val="0.66157283464566929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Лист1!$B$1</c:f>
              <c:strCache>
                <c:ptCount val="1"/>
                <c:pt idx="0">
                  <c:v>Доля выпускников, успешно сдавших ЕГЭ по предмету (выше минимального порога)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СОШ №3</c:v>
                </c:pt>
                <c:pt idx="1">
                  <c:v>СОШ №2</c:v>
                </c:pt>
                <c:pt idx="2">
                  <c:v>СОШ №1</c:v>
                </c:pt>
                <c:pt idx="3">
                  <c:v>СОШ №4</c:v>
                </c:pt>
                <c:pt idx="4">
                  <c:v>СОШ №5</c:v>
                </c:pt>
                <c:pt idx="5">
                  <c:v>Гимназия</c:v>
                </c:pt>
                <c:pt idx="6">
                  <c:v>СОШ №7</c:v>
                </c:pt>
                <c:pt idx="7">
                  <c:v>СОШ №10</c:v>
                </c:pt>
                <c:pt idx="8">
                  <c:v>СОШ №8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0.875</c:v>
                </c:pt>
                <c:pt idx="1">
                  <c:v>0.8</c:v>
                </c:pt>
                <c:pt idx="2">
                  <c:v>0.8571428571428571</c:v>
                </c:pt>
                <c:pt idx="3">
                  <c:v>0.875</c:v>
                </c:pt>
                <c:pt idx="4">
                  <c:v>0.72727272727272729</c:v>
                </c:pt>
                <c:pt idx="5">
                  <c:v>1</c:v>
                </c:pt>
                <c:pt idx="6">
                  <c:v>0.7142857142857143</c:v>
                </c:pt>
                <c:pt idx="7">
                  <c:v>0.7</c:v>
                </c:pt>
                <c:pt idx="8">
                  <c:v>0.23076923076923078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68770544"/>
        <c:axId val="168770936"/>
      </c:barChart>
      <c:barChart>
        <c:barDir val="col"/>
        <c:grouping val="clustered"/>
        <c:varyColors val="0"/>
        <c:ser>
          <c:idx val="1"/>
          <c:order val="2"/>
          <c:tx>
            <c:strRef>
              <c:f>Лист1!$C$1</c:f>
              <c:strCache>
                <c:ptCount val="1"/>
                <c:pt idx="0">
                  <c:v>Доля выпускников, сдавших ЕГЭ по предмету с результатам ТБ2 и выше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8368263741304729E-3"/>
                  <c:y val="1.820155614872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446660048525073E-3"/>
                  <c:y val="6.4329092141555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223330024262799E-3"/>
                  <c:y val="-1.176864693456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144933717042452E-3"/>
                  <c:y val="2.94216173364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669990072788135E-3"/>
                  <c:y val="1.176864693456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446660048525598E-3"/>
                  <c:y val="1.176864693456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223330024263059E-3"/>
                  <c:y val="1.176864693456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223330024262537E-3"/>
                  <c:y val="1.176864693456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1.176864693456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1862446207338202E-17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СОШ №3</c:v>
                </c:pt>
                <c:pt idx="1">
                  <c:v>СОШ №2</c:v>
                </c:pt>
                <c:pt idx="2">
                  <c:v>СОШ №1</c:v>
                </c:pt>
                <c:pt idx="3">
                  <c:v>СОШ №4</c:v>
                </c:pt>
                <c:pt idx="4">
                  <c:v>СОШ №5</c:v>
                </c:pt>
                <c:pt idx="5">
                  <c:v>Гимназия</c:v>
                </c:pt>
                <c:pt idx="6">
                  <c:v>СОШ №7</c:v>
                </c:pt>
                <c:pt idx="7">
                  <c:v>СОШ №10</c:v>
                </c:pt>
                <c:pt idx="8">
                  <c:v>СОШ №8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0.375</c:v>
                </c:pt>
                <c:pt idx="1">
                  <c:v>0.2</c:v>
                </c:pt>
                <c:pt idx="2">
                  <c:v>0.14285714285714285</c:v>
                </c:pt>
                <c:pt idx="3">
                  <c:v>0.125</c:v>
                </c:pt>
                <c:pt idx="4">
                  <c:v>9.0909090909090912E-2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100"/>
        <c:axId val="168771720"/>
        <c:axId val="168771328"/>
      </c:barChart>
      <c:lineChart>
        <c:grouping val="standar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Доля выпускников, выбравших предмет в форме ЕГЭ</c:v>
                </c:pt>
              </c:strCache>
            </c:strRef>
          </c:tx>
          <c:spPr>
            <a:ln w="12700" cap="rnd">
              <a:solidFill>
                <a:srgbClr val="C00000"/>
              </a:solidFill>
              <a:prstDash val="sysDot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11"/>
            <c:spPr>
              <a:solidFill>
                <a:schemeClr val="bg1"/>
              </a:solidFill>
              <a:ln w="12700">
                <a:solidFill>
                  <a:srgbClr val="C000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2"/>
              <c:layout>
                <c:manualLayout>
                  <c:x val="-3.7015936401331752E-2"/>
                  <c:y val="5.88432346728432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01593640133178E-2"/>
                  <c:y val="2.942161733642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6000" tIns="19050" rIns="360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СОШ №3</c:v>
                </c:pt>
                <c:pt idx="1">
                  <c:v>СОШ №2</c:v>
                </c:pt>
                <c:pt idx="2">
                  <c:v>СОШ №1</c:v>
                </c:pt>
                <c:pt idx="3">
                  <c:v>СОШ №4</c:v>
                </c:pt>
                <c:pt idx="4">
                  <c:v>СОШ №5</c:v>
                </c:pt>
                <c:pt idx="5">
                  <c:v>Гимназия</c:v>
                </c:pt>
                <c:pt idx="6">
                  <c:v>СОШ №7</c:v>
                </c:pt>
                <c:pt idx="7">
                  <c:v>СОШ №10</c:v>
                </c:pt>
                <c:pt idx="8">
                  <c:v>СОШ №8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0.23529411764705882</c:v>
                </c:pt>
                <c:pt idx="1">
                  <c:v>9.4339622641509441E-2</c:v>
                </c:pt>
                <c:pt idx="2">
                  <c:v>0.14285714285714285</c:v>
                </c:pt>
                <c:pt idx="3">
                  <c:v>0.2</c:v>
                </c:pt>
                <c:pt idx="4">
                  <c:v>0.26829268292682928</c:v>
                </c:pt>
                <c:pt idx="5">
                  <c:v>0.12244897959183673</c:v>
                </c:pt>
                <c:pt idx="6">
                  <c:v>0.18421052631578946</c:v>
                </c:pt>
                <c:pt idx="7">
                  <c:v>0.4</c:v>
                </c:pt>
                <c:pt idx="8">
                  <c:v>0.9285714285714286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771720"/>
        <c:axId val="168771328"/>
      </c:lineChart>
      <c:catAx>
        <c:axId val="16877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70936"/>
        <c:crosses val="autoZero"/>
        <c:auto val="1"/>
        <c:lblAlgn val="ctr"/>
        <c:lblOffset val="100"/>
        <c:noMultiLvlLbl val="0"/>
      </c:catAx>
      <c:valAx>
        <c:axId val="168770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68770544"/>
        <c:crosses val="autoZero"/>
        <c:crossBetween val="between"/>
      </c:valAx>
      <c:valAx>
        <c:axId val="168771328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168771720"/>
        <c:crosses val="max"/>
        <c:crossBetween val="between"/>
      </c:valAx>
      <c:catAx>
        <c:axId val="168771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771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375351663435243"/>
          <c:y val="0.23645852687120325"/>
          <c:w val="0.3550105095849565"/>
          <c:h val="0.36055404380438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709466461163056"/>
          <c:y val="2.0194269453790541E-2"/>
          <c:w val="0.56881857358215027"/>
          <c:h val="0.800349583601784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непреодалевших минимальный порог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4.683417112736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83417112736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1589530029865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17640838776131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91589530029865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1623909378110873E-2"/>
                  <c:y val="1.157476891558836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1764083877613123E-2"/>
                  <c:y val="3.1567916259017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6834171127364252E-2"/>
                  <c:y val="-3.1567916259017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 </c:v>
                </c:pt>
                <c:pt idx="2">
                  <c:v>Физика</c:v>
                </c:pt>
                <c:pt idx="3">
                  <c:v>Химия </c:v>
                </c:pt>
                <c:pt idx="4">
                  <c:v>Биология</c:v>
                </c:pt>
                <c:pt idx="5">
                  <c:v>Информатика</c:v>
                </c:pt>
                <c:pt idx="6">
                  <c:v>Обществознание</c:v>
                </c:pt>
                <c:pt idx="7">
                  <c:v>Английский язык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1.9E-2</c:v>
                </c:pt>
                <c:pt idx="1">
                  <c:v>2.5999999999999999E-2</c:v>
                </c:pt>
                <c:pt idx="2">
                  <c:v>7.0000000000000007E-2</c:v>
                </c:pt>
                <c:pt idx="3">
                  <c:v>4.3999999999999997E-2</c:v>
                </c:pt>
                <c:pt idx="4">
                  <c:v>0.06</c:v>
                </c:pt>
                <c:pt idx="5">
                  <c:v>6.7000000000000004E-2</c:v>
                </c:pt>
                <c:pt idx="6">
                  <c:v>3.5999999999999997E-2</c:v>
                </c:pt>
                <c:pt idx="7">
                  <c:v>1.0999999999999999E-2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 уровень</c:v>
                </c:pt>
              </c:strCache>
            </c:strRef>
          </c:tx>
          <c:spPr>
            <a:solidFill>
              <a:srgbClr val="CCFF99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 </c:v>
                </c:pt>
                <c:pt idx="2">
                  <c:v>Физика</c:v>
                </c:pt>
                <c:pt idx="3">
                  <c:v>Химия </c:v>
                </c:pt>
                <c:pt idx="4">
                  <c:v>Биология</c:v>
                </c:pt>
                <c:pt idx="5">
                  <c:v>Информатика</c:v>
                </c:pt>
                <c:pt idx="6">
                  <c:v>Обществознание</c:v>
                </c:pt>
                <c:pt idx="7">
                  <c:v>Английский язык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0.84809999999999997</c:v>
                </c:pt>
                <c:pt idx="1">
                  <c:v>0.9446</c:v>
                </c:pt>
                <c:pt idx="2">
                  <c:v>0.84810000000000008</c:v>
                </c:pt>
                <c:pt idx="3">
                  <c:v>0.66369999999999996</c:v>
                </c:pt>
                <c:pt idx="4">
                  <c:v>0.83159999999999989</c:v>
                </c:pt>
                <c:pt idx="5">
                  <c:v>0.7148000000000001</c:v>
                </c:pt>
                <c:pt idx="6">
                  <c:v>0.87839999999999996</c:v>
                </c:pt>
                <c:pt idx="7">
                  <c:v>0.52610000000000001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участников, набравших 81-100 баллов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8.4136530634070061E-2"/>
                  <c:y val="-3.15679162590178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038009627304421E-2"/>
                  <c:y val="2.89369222889709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94526088845938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968271353266855"/>
                  <c:y val="2.485662698139209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0157664044302454E-2"/>
                  <c:y val="-3.156791625901856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31003910740630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966223110382881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7500530353802757"/>
                  <c:y val="3.15704019217155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 </c:v>
                </c:pt>
                <c:pt idx="2">
                  <c:v>Физика</c:v>
                </c:pt>
                <c:pt idx="3">
                  <c:v>Химия </c:v>
                </c:pt>
                <c:pt idx="4">
                  <c:v>Биология</c:v>
                </c:pt>
                <c:pt idx="5">
                  <c:v>Информатика</c:v>
                </c:pt>
                <c:pt idx="6">
                  <c:v>Обществознание</c:v>
                </c:pt>
                <c:pt idx="7">
                  <c:v>Английский язык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0.13289999999999999</c:v>
                </c:pt>
                <c:pt idx="1">
                  <c:v>2.9399999999999999E-2</c:v>
                </c:pt>
                <c:pt idx="2">
                  <c:v>8.1900000000000001E-2</c:v>
                </c:pt>
                <c:pt idx="3">
                  <c:v>0.2923</c:v>
                </c:pt>
                <c:pt idx="4">
                  <c:v>0.1084</c:v>
                </c:pt>
                <c:pt idx="5">
                  <c:v>0.21820000000000001</c:v>
                </c:pt>
                <c:pt idx="6">
                  <c:v>8.5599999999999996E-2</c:v>
                </c:pt>
                <c:pt idx="7">
                  <c:v>0.46289999999999998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64077848"/>
        <c:axId val="164078232"/>
      </c:barChart>
      <c:catAx>
        <c:axId val="1640778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164078232"/>
        <c:crosses val="autoZero"/>
        <c:auto val="1"/>
        <c:lblAlgn val="ctr"/>
        <c:lblOffset val="100"/>
        <c:noMultiLvlLbl val="0"/>
      </c:catAx>
      <c:valAx>
        <c:axId val="164078232"/>
        <c:scaling>
          <c:orientation val="minMax"/>
        </c:scaling>
        <c:delete val="1"/>
        <c:axPos val="t"/>
        <c:numFmt formatCode="#,##0" sourceLinked="0"/>
        <c:majorTickMark val="out"/>
        <c:minorTickMark val="none"/>
        <c:tickLblPos val="nextTo"/>
        <c:crossAx val="164077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3871802443505861"/>
          <c:w val="0.72885479873631209"/>
          <c:h val="0.151811600687236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8625361761461707"/>
          <c:y val="7.0702935468219305E-2"/>
          <c:w val="0.60825787558414124"/>
          <c:h val="0.749840917587356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минимального порога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 </c:v>
                </c:pt>
                <c:pt idx="2">
                  <c:v>Физика</c:v>
                </c:pt>
                <c:pt idx="3">
                  <c:v>Химия </c:v>
                </c:pt>
                <c:pt idx="4">
                  <c:v>Биология</c:v>
                </c:pt>
                <c:pt idx="5">
                  <c:v>Информатика</c:v>
                </c:pt>
                <c:pt idx="6">
                  <c:v>Обществознание</c:v>
                </c:pt>
                <c:pt idx="7">
                  <c:v>Английский язык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35</c:v>
                </c:pt>
                <c:pt idx="1">
                  <c:v>23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39</c:v>
                </c:pt>
                <c:pt idx="6">
                  <c:v>38</c:v>
                </c:pt>
                <c:pt idx="7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 уровень</c:v>
                </c:pt>
              </c:strCache>
            </c:strRef>
          </c:tx>
          <c:spPr>
            <a:solidFill>
              <a:srgbClr val="CCFF99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 </c:v>
                </c:pt>
                <c:pt idx="2">
                  <c:v>Физика</c:v>
                </c:pt>
                <c:pt idx="3">
                  <c:v>Химия </c:v>
                </c:pt>
                <c:pt idx="4">
                  <c:v>Биология</c:v>
                </c:pt>
                <c:pt idx="5">
                  <c:v>Информатика</c:v>
                </c:pt>
                <c:pt idx="6">
                  <c:v>Обществознание</c:v>
                </c:pt>
                <c:pt idx="7">
                  <c:v>Английский язык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37</c:v>
                </c:pt>
                <c:pt idx="1">
                  <c:v>39</c:v>
                </c:pt>
                <c:pt idx="2">
                  <c:v>26</c:v>
                </c:pt>
                <c:pt idx="3">
                  <c:v>44</c:v>
                </c:pt>
                <c:pt idx="4">
                  <c:v>43</c:v>
                </c:pt>
                <c:pt idx="5">
                  <c:v>44</c:v>
                </c:pt>
                <c:pt idx="6">
                  <c:v>33</c:v>
                </c:pt>
                <c:pt idx="7">
                  <c:v>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ТБ2 и выше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 </c:v>
                </c:pt>
                <c:pt idx="2">
                  <c:v>Физика</c:v>
                </c:pt>
                <c:pt idx="3">
                  <c:v>Химия </c:v>
                </c:pt>
                <c:pt idx="4">
                  <c:v>Биология</c:v>
                </c:pt>
                <c:pt idx="5">
                  <c:v>Информатика</c:v>
                </c:pt>
                <c:pt idx="6">
                  <c:v>Обществознание</c:v>
                </c:pt>
                <c:pt idx="7">
                  <c:v>Английский язык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28</c:v>
                </c:pt>
                <c:pt idx="1">
                  <c:v>38</c:v>
                </c:pt>
                <c:pt idx="2">
                  <c:v>39</c:v>
                </c:pt>
                <c:pt idx="3">
                  <c:v>21</c:v>
                </c:pt>
                <c:pt idx="4">
                  <c:v>22</c:v>
                </c:pt>
                <c:pt idx="5">
                  <c:v>17</c:v>
                </c:pt>
                <c:pt idx="6">
                  <c:v>29</c:v>
                </c:pt>
                <c:pt idx="7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31390560"/>
        <c:axId val="164571864"/>
      </c:barChart>
      <c:catAx>
        <c:axId val="1313905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164571864"/>
        <c:crosses val="autoZero"/>
        <c:auto val="1"/>
        <c:lblAlgn val="ctr"/>
        <c:lblOffset val="100"/>
        <c:noMultiLvlLbl val="0"/>
      </c:catAx>
      <c:valAx>
        <c:axId val="164571864"/>
        <c:scaling>
          <c:orientation val="minMax"/>
        </c:scaling>
        <c:delete val="1"/>
        <c:axPos val="t"/>
        <c:numFmt formatCode="#,##0" sourceLinked="0"/>
        <c:majorTickMark val="out"/>
        <c:minorTickMark val="none"/>
        <c:tickLblPos val="nextTo"/>
        <c:crossAx val="131390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018538569530945"/>
          <c:w val="1"/>
          <c:h val="8.8675768169200059E-2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092325413074768E-2"/>
          <c:y val="9.0612544369311307E-2"/>
          <c:w val="0.93204153439215975"/>
          <c:h val="0.75724207353538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Геометрия</c:v>
                </c:pt>
                <c:pt idx="1">
                  <c:v>Уравнения и неравенства</c:v>
                </c:pt>
                <c:pt idx="2">
                  <c:v>Алгебра</c:v>
                </c:pt>
                <c:pt idx="3">
                  <c:v>Начала матанализа</c:v>
                </c:pt>
                <c:pt idx="4">
                  <c:v>Комбинаторика, статистика и ТВ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-0.70192307692307698</c:v>
                </c:pt>
                <c:pt idx="1">
                  <c:v>-0.57051282051282104</c:v>
                </c:pt>
                <c:pt idx="2">
                  <c:v>-0.83653846153846201</c:v>
                </c:pt>
                <c:pt idx="3">
                  <c:v>-0.61538461538461497</c:v>
                </c:pt>
                <c:pt idx="4">
                  <c:v>-0.68269230769230804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4577352"/>
        <c:axId val="164577744"/>
      </c:barChart>
      <c:barChart>
        <c:barDir val="bar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>
              <a:gsLst>
                <a:gs pos="50000">
                  <a:srgbClr val="F0747B"/>
                </a:gs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3.3136739407462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525381340607544E-3"/>
                  <c:y val="3.3136739407462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Геометрия</c:v>
                </c:pt>
                <c:pt idx="1">
                  <c:v>Уравнения и неравенства</c:v>
                </c:pt>
                <c:pt idx="2">
                  <c:v>Алгебра</c:v>
                </c:pt>
                <c:pt idx="3">
                  <c:v>Начала матанализа</c:v>
                </c:pt>
                <c:pt idx="4">
                  <c:v>Комбинаторика, статистика и ТВ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2.6923076923076925E-2</c:v>
                </c:pt>
                <c:pt idx="1">
                  <c:v>0.17521367521367509</c:v>
                </c:pt>
                <c:pt idx="2">
                  <c:v>8.1730769230769232E-2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4578528"/>
        <c:axId val="164578136"/>
      </c:barChart>
      <c:catAx>
        <c:axId val="1645773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64577744"/>
        <c:crossesAt val="0"/>
        <c:auto val="1"/>
        <c:lblAlgn val="ctr"/>
        <c:lblOffset val="1000"/>
        <c:noMultiLvlLbl val="0"/>
      </c:catAx>
      <c:valAx>
        <c:axId val="164577744"/>
        <c:scaling>
          <c:orientation val="minMax"/>
          <c:max val="1"/>
          <c:min val="-1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64577352"/>
        <c:crosses val="autoZero"/>
        <c:crossBetween val="between"/>
      </c:valAx>
      <c:valAx>
        <c:axId val="164578136"/>
        <c:scaling>
          <c:orientation val="minMax"/>
          <c:max val="0.5"/>
          <c:min val="-1"/>
        </c:scaling>
        <c:delete val="0"/>
        <c:axPos val="t"/>
        <c:numFmt formatCode="0%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800"/>
            </a:pPr>
            <a:endParaRPr lang="ru-RU"/>
          </a:p>
        </c:txPr>
        <c:crossAx val="164578528"/>
        <c:crosses val="max"/>
        <c:crossBetween val="between"/>
      </c:valAx>
      <c:catAx>
        <c:axId val="1645785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64578136"/>
        <c:crossesAt val="0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b="1" i="0" u="none" strike="noStrike" baseline="0" dirty="0" smtClean="0">
                <a:effectLst/>
              </a:rPr>
              <a:t> Востребованность учебных предметов. </a:t>
            </a:r>
          </a:p>
          <a:p>
            <a:pPr>
              <a:defRPr sz="1200"/>
            </a:pPr>
            <a:r>
              <a:rPr lang="ru-RU" sz="1200" b="1" i="0" u="none" strike="noStrike" baseline="0" dirty="0" smtClean="0">
                <a:effectLst/>
              </a:rPr>
              <a:t>Доля выпускников, сдававших ЕГЭ по предметам.</a:t>
            </a:r>
            <a:endParaRPr lang="ru-RU" sz="1200" dirty="0">
              <a:latin typeface="+mn-lt"/>
            </a:endParaRPr>
          </a:p>
        </c:rich>
      </c:tx>
      <c:layout>
        <c:manualLayout>
          <c:xMode val="edge"/>
          <c:yMode val="edge"/>
          <c:x val="0.17170238974526256"/>
          <c:y val="8.419968402757500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3410646740398974"/>
          <c:y val="0.18228380410221412"/>
          <c:w val="0.47462454396920251"/>
          <c:h val="0.5985635748427508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 А</c:v>
                </c:pt>
              </c:strCache>
            </c:strRef>
          </c:tx>
          <c:spPr>
            <a:ln w="44450">
              <a:solidFill>
                <a:srgbClr val="CC33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2.791739807451887E-2"/>
                  <c:y val="-6.7214293887002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849072590830465E-2"/>
                  <c:y val="-1.2674191374493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физика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</c:v>
                </c:pt>
                <c:pt idx="1">
                  <c:v>0.19047619047619047</c:v>
                </c:pt>
                <c:pt idx="2">
                  <c:v>0.5714285714285714</c:v>
                </c:pt>
                <c:pt idx="3">
                  <c:v>0.33333333333333331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школа Б</c:v>
                </c:pt>
              </c:strCache>
            </c:strRef>
          </c:tx>
          <c:spPr>
            <a:ln w="38100">
              <a:solidFill>
                <a:srgbClr val="009242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6.9751772628709921E-2"/>
                  <c:y val="6.172925230529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001143631425754E-3"/>
                  <c:y val="7.054771692034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660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физика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0.84375</c:v>
                </c:pt>
                <c:pt idx="1">
                  <c:v>0.71875</c:v>
                </c:pt>
                <c:pt idx="2">
                  <c:v>3.125E-2</c:v>
                </c:pt>
                <c:pt idx="3">
                  <c:v>1.5625E-2</c:v>
                </c:pt>
                <c:pt idx="4">
                  <c:v>0.109375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школа В</c:v>
                </c:pt>
              </c:strCache>
            </c:strRef>
          </c:tx>
          <c:spPr>
            <a:ln w="41275">
              <a:solidFill>
                <a:srgbClr val="3333FF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7.3600413105549753E-2"/>
                  <c:y val="-1.6003403306429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500800541998025E-2"/>
                  <c:y val="-5.2910787690256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физика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>
                  <c:v>0.14893617021276595</c:v>
                </c:pt>
                <c:pt idx="1">
                  <c:v>0.31914893617021278</c:v>
                </c:pt>
                <c:pt idx="2">
                  <c:v>4.2553191489361701E-2</c:v>
                </c:pt>
                <c:pt idx="3">
                  <c:v>2.1276595744680851E-2</c:v>
                </c:pt>
                <c:pt idx="4">
                  <c:v>0.76595744680851063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766232"/>
        <c:axId val="168766624"/>
      </c:radarChart>
      <c:catAx>
        <c:axId val="16876623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68766624"/>
        <c:crosses val="autoZero"/>
        <c:auto val="1"/>
        <c:lblAlgn val="ctr"/>
        <c:lblOffset val="100"/>
        <c:noMultiLvlLbl val="0"/>
      </c:catAx>
      <c:valAx>
        <c:axId val="168766624"/>
        <c:scaling>
          <c:orientation val="minMax"/>
          <c:max val="0.9"/>
          <c:min val="-0.1"/>
        </c:scaling>
        <c:delete val="0"/>
        <c:axPos val="l"/>
        <c:numFmt formatCode="0.00%" sourceLinked="1"/>
        <c:majorTickMark val="none"/>
        <c:minorTickMark val="none"/>
        <c:tickLblPos val="none"/>
        <c:crossAx val="168766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12565826706698"/>
          <c:y val="0.81181913079594126"/>
          <c:w val="0.286679903949763"/>
          <c:h val="0.18818093531479371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b="1" dirty="0" smtClean="0">
                <a:effectLst/>
              </a:rPr>
              <a:t>Качество подготовки. Доля выпускников,</a:t>
            </a:r>
            <a:r>
              <a:rPr lang="ru-RU" sz="1200" b="1" baseline="0" dirty="0" smtClean="0">
                <a:effectLst/>
              </a:rPr>
              <a:t> показавших высокий уровень подготовки к ЕГЭ </a:t>
            </a:r>
            <a:r>
              <a:rPr lang="ru-RU" sz="1200" b="1" dirty="0" smtClean="0">
                <a:effectLst/>
              </a:rPr>
              <a:t>(ТБ2</a:t>
            </a:r>
            <a:r>
              <a:rPr lang="ru-RU" sz="1200" b="1" baseline="0" dirty="0" smtClean="0">
                <a:effectLst/>
              </a:rPr>
              <a:t> и выше).</a:t>
            </a:r>
            <a:endParaRPr lang="ru-RU" sz="1200" dirty="0"/>
          </a:p>
        </c:rich>
      </c:tx>
      <c:layout>
        <c:manualLayout>
          <c:xMode val="edge"/>
          <c:yMode val="edge"/>
          <c:x val="0.12181668869296447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7098937597315059"/>
          <c:y val="0.19847199517513928"/>
          <c:w val="0.52495113583831432"/>
          <c:h val="0.62627407306096661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МОУ "СОШ №31 с УИОП"</c:v>
                </c:pt>
              </c:strCache>
            </c:strRef>
          </c:tx>
          <c:spPr>
            <a:ln w="44450">
              <a:solidFill>
                <a:srgbClr val="CC3300"/>
              </a:solidFill>
            </a:ln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физика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МОУ "Гимназия №4 г. Чебоксары"</c:v>
                </c:pt>
              </c:strCache>
            </c:strRef>
          </c:tx>
          <c:spPr>
            <a:ln w="41275">
              <a:solidFill>
                <a:srgbClr val="00924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4.6063082543067256E-2"/>
                  <c:y val="1.838013825929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79426498216616E-2"/>
                  <c:y val="-2.1754683680618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66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физика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0.53703703703703709</c:v>
                </c:pt>
                <c:pt idx="1">
                  <c:v>0.54347826086956519</c:v>
                </c:pt>
                <c:pt idx="2">
                  <c:v>0</c:v>
                </c:pt>
                <c:pt idx="3">
                  <c:v>0.5</c:v>
                </c:pt>
                <c:pt idx="4">
                  <c:v>0.2857142857142857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МОУ "Лицей №3 г. Чебоксары"</c:v>
                </c:pt>
              </c:strCache>
            </c:strRef>
          </c:tx>
          <c:spPr>
            <a:ln w="41275">
              <a:solidFill>
                <a:srgbClr val="0000FF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2.1059019976221546E-2"/>
                  <c:y val="-2.5380464294054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7006992578216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физика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>
                  <c:v>0.14285714285714285</c:v>
                </c:pt>
                <c:pt idx="1">
                  <c:v>0.53333333333333333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767408"/>
        <c:axId val="168767800"/>
      </c:radarChart>
      <c:catAx>
        <c:axId val="16876740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u="none"/>
            </a:pPr>
            <a:endParaRPr lang="ru-RU"/>
          </a:p>
        </c:txPr>
        <c:crossAx val="168767800"/>
        <c:crosses val="autoZero"/>
        <c:auto val="1"/>
        <c:lblAlgn val="ctr"/>
        <c:lblOffset val="100"/>
        <c:noMultiLvlLbl val="0"/>
      </c:catAx>
      <c:valAx>
        <c:axId val="168767800"/>
        <c:scaling>
          <c:orientation val="minMax"/>
          <c:max val="1"/>
          <c:min val="-5.0000000000000024E-2"/>
        </c:scaling>
        <c:delete val="0"/>
        <c:axPos val="l"/>
        <c:numFmt formatCode="0.00%" sourceLinked="1"/>
        <c:majorTickMark val="none"/>
        <c:minorTickMark val="none"/>
        <c:tickLblPos val="none"/>
        <c:crossAx val="168767408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81606352128672E-3"/>
          <c:y val="0.13829319664884859"/>
          <c:w val="0.98000420588188619"/>
          <c:h val="0.77626829681913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Кластер №2. Крупные городские школы (две и более параллели выпускных классов)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7996866561311782E-2"/>
                  <c:y val="9.557946240691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192479747148342E-2"/>
                  <c:y val="6.3719641604611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397493249049426E-2"/>
                  <c:y val="6.3719641604611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2009/10 </c:v>
                </c:pt>
                <c:pt idx="1">
                  <c:v>2010/11 </c:v>
                </c:pt>
                <c:pt idx="2">
                  <c:v>2011/12 </c:v>
                </c:pt>
                <c:pt idx="3">
                  <c:v>2012/13 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0.90720000000000001</c:v>
                </c:pt>
                <c:pt idx="1">
                  <c:v>0.96089999999999998</c:v>
                </c:pt>
                <c:pt idx="2">
                  <c:v>0.89790000000000003</c:v>
                </c:pt>
                <c:pt idx="3">
                  <c:v>0.96750000000000003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№3 города N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1.356686863852734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2009/10 </c:v>
                </c:pt>
                <c:pt idx="1">
                  <c:v>2010/11 </c:v>
                </c:pt>
                <c:pt idx="2">
                  <c:v>2011/12 </c:v>
                </c:pt>
                <c:pt idx="3">
                  <c:v>2012/13 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1</c:v>
                </c:pt>
                <c:pt idx="1">
                  <c:v>0.94440000000000002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22"/>
        <c:axId val="274463168"/>
        <c:axId val="274460424"/>
      </c:barChart>
      <c:catAx>
        <c:axId val="274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460424"/>
        <c:crosses val="autoZero"/>
        <c:auto val="1"/>
        <c:lblAlgn val="ctr"/>
        <c:lblOffset val="100"/>
        <c:noMultiLvlLbl val="0"/>
      </c:catAx>
      <c:valAx>
        <c:axId val="274460424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274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0173608828044047E-4"/>
          <c:y val="1.9811791244419549E-2"/>
          <c:w val="0.99929826391171939"/>
          <c:h val="0.2076269400623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81606352128672E-3"/>
          <c:y val="0.13829319664884859"/>
          <c:w val="0.98000420588188619"/>
          <c:h val="0.77626829681913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Кластер №2. Крупные городские школы (две и более параллели выпускных классов)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7996866561311782E-2"/>
                  <c:y val="9.557946240691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958585798159211E-2"/>
                  <c:y val="9.557946240691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667128866023433E-2"/>
                  <c:y val="-1.2743928320922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572590225017857E-2"/>
                  <c:y val="3.1859820802305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15875">
                <a:solidFill>
                  <a:schemeClr val="accent1">
                    <a:lumMod val="75000"/>
                  </a:schemeClr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cat>
            <c:strRef>
              <c:f>Лист1!$A$2:$A$5</c:f>
              <c:strCache>
                <c:ptCount val="4"/>
                <c:pt idx="0">
                  <c:v>2009/10 </c:v>
                </c:pt>
                <c:pt idx="1">
                  <c:v>2010/11 </c:v>
                </c:pt>
                <c:pt idx="2">
                  <c:v>2011/12 </c:v>
                </c:pt>
                <c:pt idx="3">
                  <c:v>2012/13 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0.27239999999999998</c:v>
                </c:pt>
                <c:pt idx="1">
                  <c:v>0.35370000000000001</c:v>
                </c:pt>
                <c:pt idx="2">
                  <c:v>0.31929999999999997</c:v>
                </c:pt>
                <c:pt idx="3">
                  <c:v>0.44569999999999999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№3 города N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3.39171715963183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75151478895507E-2"/>
                  <c:y val="-2.8673838722074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7834343192637956E-3"/>
                  <c:y val="-9.5579462406916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19050">
                <a:solidFill>
                  <a:srgbClr val="C00000"/>
                </a:solidFill>
              </a:ln>
            </c:spPr>
            <c:trendlineType val="poly"/>
            <c:order val="2"/>
            <c:dispRSqr val="0"/>
            <c:dispEq val="0"/>
          </c:trendline>
          <c:cat>
            <c:strRef>
              <c:f>Лист1!$A$2:$A$5</c:f>
              <c:strCache>
                <c:ptCount val="4"/>
                <c:pt idx="0">
                  <c:v>2009/10 </c:v>
                </c:pt>
                <c:pt idx="1">
                  <c:v>2010/11 </c:v>
                </c:pt>
                <c:pt idx="2">
                  <c:v>2011/12 </c:v>
                </c:pt>
                <c:pt idx="3">
                  <c:v>2012/13 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0.5806</c:v>
                </c:pt>
                <c:pt idx="1">
                  <c:v>0.63890000000000002</c:v>
                </c:pt>
                <c:pt idx="2">
                  <c:v>0.71740000000000004</c:v>
                </c:pt>
                <c:pt idx="3">
                  <c:v>0.91180000000000005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22"/>
        <c:axId val="329121936"/>
        <c:axId val="329122328"/>
      </c:barChart>
      <c:catAx>
        <c:axId val="32912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122328"/>
        <c:crosses val="autoZero"/>
        <c:auto val="1"/>
        <c:lblAlgn val="ctr"/>
        <c:lblOffset val="100"/>
        <c:noMultiLvlLbl val="0"/>
      </c:catAx>
      <c:valAx>
        <c:axId val="329122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32912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0184509413483967E-4"/>
          <c:y val="0"/>
          <c:w val="0.99929826391171939"/>
          <c:h val="0.2076269400623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4375000000000003E-2"/>
          <c:w val="0.75193750873558862"/>
          <c:h val="0.66157283464566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выпускников, успешно сдавших два обязательных экзамена в форме ЕГЭ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Гимназия</c:v>
                </c:pt>
                <c:pt idx="1">
                  <c:v>СОШ №3</c:v>
                </c:pt>
                <c:pt idx="2">
                  <c:v>СОШ №9</c:v>
                </c:pt>
                <c:pt idx="3">
                  <c:v>СОШ №7</c:v>
                </c:pt>
                <c:pt idx="4">
                  <c:v>СОШ №10</c:v>
                </c:pt>
                <c:pt idx="5">
                  <c:v>СОШ №4</c:v>
                </c:pt>
                <c:pt idx="6">
                  <c:v>СОШ №11</c:v>
                </c:pt>
                <c:pt idx="7">
                  <c:v>СОШ №12</c:v>
                </c:pt>
                <c:pt idx="8">
                  <c:v>СОШ №5</c:v>
                </c:pt>
                <c:pt idx="9">
                  <c:v>СОШ №2</c:v>
                </c:pt>
                <c:pt idx="10">
                  <c:v>СОШ №8</c:v>
                </c:pt>
                <c:pt idx="11">
                  <c:v>СОШ №1</c:v>
                </c:pt>
                <c:pt idx="12">
                  <c:v>Вечерняя школа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0.95121951219512191</c:v>
                </c:pt>
                <c:pt idx="9">
                  <c:v>0.94339622641509435</c:v>
                </c:pt>
                <c:pt idx="10">
                  <c:v>0.9285714285714286</c:v>
                </c:pt>
                <c:pt idx="11">
                  <c:v>0.91836734693877553</c:v>
                </c:pt>
                <c:pt idx="12">
                  <c:v>0.91256830601092898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68768584"/>
        <c:axId val="168768976"/>
      </c:bar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выпускников, успешно сдавших все экзамены в форме ЕГЭ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4144466907293376E-3"/>
                  <c:y val="9.3749999999999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965611551834551E-17"/>
                  <c:y val="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144466907293376E-3"/>
                  <c:y val="-2.864550241804498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1862446207338202E-17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Гимназия</c:v>
                </c:pt>
                <c:pt idx="1">
                  <c:v>СОШ №3</c:v>
                </c:pt>
                <c:pt idx="2">
                  <c:v>СОШ №9</c:v>
                </c:pt>
                <c:pt idx="3">
                  <c:v>СОШ №7</c:v>
                </c:pt>
                <c:pt idx="4">
                  <c:v>СОШ №10</c:v>
                </c:pt>
                <c:pt idx="5">
                  <c:v>СОШ №4</c:v>
                </c:pt>
                <c:pt idx="6">
                  <c:v>СОШ №11</c:v>
                </c:pt>
                <c:pt idx="7">
                  <c:v>СОШ №12</c:v>
                </c:pt>
                <c:pt idx="8">
                  <c:v>СОШ №5</c:v>
                </c:pt>
                <c:pt idx="9">
                  <c:v>СОШ №2</c:v>
                </c:pt>
                <c:pt idx="10">
                  <c:v>СОШ №8</c:v>
                </c:pt>
                <c:pt idx="11">
                  <c:v>СОШ №1</c:v>
                </c:pt>
                <c:pt idx="12">
                  <c:v>Вечерняя школа</c:v>
                </c:pt>
              </c:strCache>
            </c:strRef>
          </c:cat>
          <c:val>
            <c:numRef>
              <c:f>Лист1!$C$2:$C$14</c:f>
              <c:numCache>
                <c:formatCode>0.00%</c:formatCode>
                <c:ptCount val="13"/>
                <c:pt idx="0">
                  <c:v>0.93877551020408168</c:v>
                </c:pt>
                <c:pt idx="1">
                  <c:v>0.91176470588235292</c:v>
                </c:pt>
                <c:pt idx="2">
                  <c:v>0.83333333333333337</c:v>
                </c:pt>
                <c:pt idx="3">
                  <c:v>0.76315789473684215</c:v>
                </c:pt>
                <c:pt idx="4">
                  <c:v>0.72</c:v>
                </c:pt>
                <c:pt idx="5">
                  <c:v>0.6</c:v>
                </c:pt>
                <c:pt idx="6">
                  <c:v>0.54545454545454541</c:v>
                </c:pt>
                <c:pt idx="7">
                  <c:v>0.44444444444444442</c:v>
                </c:pt>
                <c:pt idx="8">
                  <c:v>0.73170731707317072</c:v>
                </c:pt>
                <c:pt idx="9">
                  <c:v>0.86792452830188682</c:v>
                </c:pt>
                <c:pt idx="10">
                  <c:v>0.21428571428571427</c:v>
                </c:pt>
                <c:pt idx="11">
                  <c:v>0.61224489795918369</c:v>
                </c:pt>
                <c:pt idx="12">
                  <c:v>0.74316939890710387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100"/>
        <c:axId val="168769760"/>
        <c:axId val="16876936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экзаменов с результатом ТБ2 и выше</c:v>
                </c:pt>
              </c:strCache>
            </c:strRef>
          </c:tx>
          <c:spPr>
            <a:ln w="12700" cap="rnd">
              <a:solidFill>
                <a:srgbClr val="C00000"/>
              </a:solidFill>
              <a:prstDash val="sysDot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11"/>
            <c:spPr>
              <a:solidFill>
                <a:schemeClr val="bg1"/>
              </a:solidFill>
              <a:ln w="12700">
                <a:solidFill>
                  <a:srgbClr val="C000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numFmt formatCode="0.0%" sourceLinked="0"/>
            <c:spPr>
              <a:solidFill>
                <a:schemeClr val="bg1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6000" tIns="19050" rIns="360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Гимназия</c:v>
                </c:pt>
                <c:pt idx="1">
                  <c:v>СОШ №3</c:v>
                </c:pt>
                <c:pt idx="2">
                  <c:v>СОШ №9</c:v>
                </c:pt>
                <c:pt idx="3">
                  <c:v>СОШ №7</c:v>
                </c:pt>
                <c:pt idx="4">
                  <c:v>СОШ №10</c:v>
                </c:pt>
                <c:pt idx="5">
                  <c:v>СОШ №4</c:v>
                </c:pt>
                <c:pt idx="6">
                  <c:v>СОШ №11</c:v>
                </c:pt>
                <c:pt idx="7">
                  <c:v>СОШ №12</c:v>
                </c:pt>
                <c:pt idx="8">
                  <c:v>СОШ №5</c:v>
                </c:pt>
                <c:pt idx="9">
                  <c:v>СОШ №2</c:v>
                </c:pt>
                <c:pt idx="10">
                  <c:v>СОШ №8</c:v>
                </c:pt>
                <c:pt idx="11">
                  <c:v>СОШ №1</c:v>
                </c:pt>
                <c:pt idx="12">
                  <c:v>Вечерняя школа</c:v>
                </c:pt>
              </c:strCache>
            </c:strRef>
          </c:cat>
          <c:val>
            <c:numRef>
              <c:f>Лист1!$D$2:$D$14</c:f>
              <c:numCache>
                <c:formatCode>0.00%</c:formatCode>
                <c:ptCount val="13"/>
                <c:pt idx="0">
                  <c:v>0.41517857142857145</c:v>
                </c:pt>
                <c:pt idx="1">
                  <c:v>0.2937062937062937</c:v>
                </c:pt>
                <c:pt idx="2">
                  <c:v>0</c:v>
                </c:pt>
                <c:pt idx="3">
                  <c:v>0.1</c:v>
                </c:pt>
                <c:pt idx="4">
                  <c:v>0.19047619047619047</c:v>
                </c:pt>
                <c:pt idx="5">
                  <c:v>0.10714285714285714</c:v>
                </c:pt>
                <c:pt idx="6">
                  <c:v>0.21739130434782608</c:v>
                </c:pt>
                <c:pt idx="7">
                  <c:v>2.0408163265306121E-2</c:v>
                </c:pt>
                <c:pt idx="8">
                  <c:v>0.12121212121212122</c:v>
                </c:pt>
                <c:pt idx="9">
                  <c:v>0.13698630136986301</c:v>
                </c:pt>
                <c:pt idx="10">
                  <c:v>3.0303030303030304E-2</c:v>
                </c:pt>
                <c:pt idx="11">
                  <c:v>0.16847826086956522</c:v>
                </c:pt>
                <c:pt idx="12">
                  <c:v>4.9196787148594379E-2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769760"/>
        <c:axId val="168769368"/>
      </c:lineChart>
      <c:catAx>
        <c:axId val="168768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68976"/>
        <c:crosses val="autoZero"/>
        <c:auto val="1"/>
        <c:lblAlgn val="ctr"/>
        <c:lblOffset val="100"/>
        <c:noMultiLvlLbl val="0"/>
      </c:catAx>
      <c:valAx>
        <c:axId val="168768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68768584"/>
        <c:crosses val="autoZero"/>
        <c:crossBetween val="between"/>
      </c:valAx>
      <c:valAx>
        <c:axId val="168769368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168769760"/>
        <c:crosses val="max"/>
        <c:crossBetween val="between"/>
      </c:valAx>
      <c:catAx>
        <c:axId val="168769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769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18508090635071"/>
          <c:y val="0.23940059055118107"/>
          <c:w val="0.23411219970294392"/>
          <c:h val="0.672423228346456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FF9C2-78CD-4AC6-98B6-1558F489A98B}" type="doc">
      <dgm:prSet loTypeId="urn:microsoft.com/office/officeart/2005/8/layout/arrow6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038AA9F-5E2E-47FF-81E1-9F45B61C6492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rgbClr val="C00000"/>
              </a:solidFill>
            </a:rPr>
            <a:t>Результаты ЕГЭ </a:t>
          </a:r>
          <a:r>
            <a:rPr lang="ru-RU" sz="1800" b="1" i="0" u="sng" dirty="0" smtClean="0">
              <a:solidFill>
                <a:srgbClr val="C00000"/>
              </a:solidFill>
            </a:rPr>
            <a:t>нельзя</a:t>
          </a:r>
          <a:r>
            <a:rPr lang="ru-RU" sz="1800" b="1" i="0" dirty="0" smtClean="0">
              <a:solidFill>
                <a:srgbClr val="C00000"/>
              </a:solidFill>
            </a:rPr>
            <a:t> использовать для оценки качества образования</a:t>
          </a:r>
          <a:endParaRPr lang="ru-RU" sz="1800" b="1" i="0" dirty="0">
            <a:solidFill>
              <a:srgbClr val="C00000"/>
            </a:solidFill>
          </a:endParaRPr>
        </a:p>
      </dgm:t>
    </dgm:pt>
    <dgm:pt modelId="{C72DEEE3-FB4A-4C97-946D-C6E6B2AA96F5}" type="parTrans" cxnId="{EE107289-749D-475A-9813-57C8A0331F5A}">
      <dgm:prSet/>
      <dgm:spPr/>
      <dgm:t>
        <a:bodyPr/>
        <a:lstStyle/>
        <a:p>
          <a:endParaRPr lang="ru-RU"/>
        </a:p>
      </dgm:t>
    </dgm:pt>
    <dgm:pt modelId="{5FED456A-F1D4-4CC3-8799-379560DC446E}" type="sibTrans" cxnId="{EE107289-749D-475A-9813-57C8A0331F5A}">
      <dgm:prSet/>
      <dgm:spPr/>
      <dgm:t>
        <a:bodyPr/>
        <a:lstStyle/>
        <a:p>
          <a:endParaRPr lang="ru-RU"/>
        </a:p>
      </dgm:t>
    </dgm:pt>
    <dgm:pt modelId="{A5E4126E-3F45-4AB5-BDDE-5E443CEB1837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rgbClr val="C00000"/>
              </a:solidFill>
            </a:rPr>
            <a:t>Результаты ЕГЭ </a:t>
          </a:r>
          <a:r>
            <a:rPr lang="ru-RU" sz="1800" b="1" i="0" u="sng" dirty="0" smtClean="0">
              <a:solidFill>
                <a:srgbClr val="C00000"/>
              </a:solidFill>
            </a:rPr>
            <a:t>можно</a:t>
          </a:r>
          <a:r>
            <a:rPr lang="ru-RU" sz="1800" b="1" i="0" dirty="0" smtClean="0">
              <a:solidFill>
                <a:srgbClr val="C00000"/>
              </a:solidFill>
            </a:rPr>
            <a:t> использовать для оценки качества образования</a:t>
          </a:r>
          <a:endParaRPr lang="ru-RU" sz="1800" b="1" i="0" dirty="0">
            <a:solidFill>
              <a:srgbClr val="C00000"/>
            </a:solidFill>
          </a:endParaRPr>
        </a:p>
      </dgm:t>
    </dgm:pt>
    <dgm:pt modelId="{7AC43288-60C2-4C6F-89BF-CB492246A9F7}" type="parTrans" cxnId="{F7E751E8-CFCB-4DD2-A395-C93EE37C6C9E}">
      <dgm:prSet/>
      <dgm:spPr/>
      <dgm:t>
        <a:bodyPr/>
        <a:lstStyle/>
        <a:p>
          <a:endParaRPr lang="ru-RU"/>
        </a:p>
      </dgm:t>
    </dgm:pt>
    <dgm:pt modelId="{41C12BC1-20E0-4C15-A84B-4074EF0DB5CA}" type="sibTrans" cxnId="{F7E751E8-CFCB-4DD2-A395-C93EE37C6C9E}">
      <dgm:prSet/>
      <dgm:spPr/>
      <dgm:t>
        <a:bodyPr/>
        <a:lstStyle/>
        <a:p>
          <a:endParaRPr lang="ru-RU"/>
        </a:p>
      </dgm:t>
    </dgm:pt>
    <dgm:pt modelId="{198C594E-AE97-4B70-A7D5-40D0442BE334}" type="pres">
      <dgm:prSet presAssocID="{1BAFF9C2-78CD-4AC6-98B6-1558F489A98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3B362-46C6-4F6F-9A2E-E58235408FC9}" type="pres">
      <dgm:prSet presAssocID="{1BAFF9C2-78CD-4AC6-98B6-1558F489A98B}" presName="ribbon" presStyleLbl="node1" presStyleIdx="0" presStyleCnt="1" custLinFactNeighborY="4436"/>
      <dgm:spPr>
        <a:noFill/>
      </dgm:spPr>
    </dgm:pt>
    <dgm:pt modelId="{9071E3BB-36D2-40E8-A8B0-799F9C307FBF}" type="pres">
      <dgm:prSet presAssocID="{1BAFF9C2-78CD-4AC6-98B6-1558F489A98B}" presName="leftArrowText" presStyleLbl="node1" presStyleIdx="0" presStyleCnt="1" custScaleX="1060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EB829-013F-4DEC-9F96-AC53D3ED58D2}" type="pres">
      <dgm:prSet presAssocID="{1BAFF9C2-78CD-4AC6-98B6-1558F489A98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70CCA9-00FE-420C-BAA9-E299379293CC}" type="presOf" srcId="{1BAFF9C2-78CD-4AC6-98B6-1558F489A98B}" destId="{198C594E-AE97-4B70-A7D5-40D0442BE334}" srcOrd="0" destOrd="0" presId="urn:microsoft.com/office/officeart/2005/8/layout/arrow6"/>
    <dgm:cxn modelId="{EE50B3C4-2110-4A19-B99C-3884E4A1A874}" type="presOf" srcId="{A5E4126E-3F45-4AB5-BDDE-5E443CEB1837}" destId="{1EAEB829-013F-4DEC-9F96-AC53D3ED58D2}" srcOrd="0" destOrd="0" presId="urn:microsoft.com/office/officeart/2005/8/layout/arrow6"/>
    <dgm:cxn modelId="{EE107289-749D-475A-9813-57C8A0331F5A}" srcId="{1BAFF9C2-78CD-4AC6-98B6-1558F489A98B}" destId="{B038AA9F-5E2E-47FF-81E1-9F45B61C6492}" srcOrd="0" destOrd="0" parTransId="{C72DEEE3-FB4A-4C97-946D-C6E6B2AA96F5}" sibTransId="{5FED456A-F1D4-4CC3-8799-379560DC446E}"/>
    <dgm:cxn modelId="{F7E751E8-CFCB-4DD2-A395-C93EE37C6C9E}" srcId="{1BAFF9C2-78CD-4AC6-98B6-1558F489A98B}" destId="{A5E4126E-3F45-4AB5-BDDE-5E443CEB1837}" srcOrd="1" destOrd="0" parTransId="{7AC43288-60C2-4C6F-89BF-CB492246A9F7}" sibTransId="{41C12BC1-20E0-4C15-A84B-4074EF0DB5CA}"/>
    <dgm:cxn modelId="{CEE5F88D-3869-466A-8156-B8AA39560194}" type="presOf" srcId="{B038AA9F-5E2E-47FF-81E1-9F45B61C6492}" destId="{9071E3BB-36D2-40E8-A8B0-799F9C307FBF}" srcOrd="0" destOrd="0" presId="urn:microsoft.com/office/officeart/2005/8/layout/arrow6"/>
    <dgm:cxn modelId="{F798B650-6027-44A6-8CA1-6D7729B896B6}" type="presParOf" srcId="{198C594E-AE97-4B70-A7D5-40D0442BE334}" destId="{58C3B362-46C6-4F6F-9A2E-E58235408FC9}" srcOrd="0" destOrd="0" presId="urn:microsoft.com/office/officeart/2005/8/layout/arrow6"/>
    <dgm:cxn modelId="{D144A6C1-29A5-4BE9-A33D-CF490A5CAD80}" type="presParOf" srcId="{198C594E-AE97-4B70-A7D5-40D0442BE334}" destId="{9071E3BB-36D2-40E8-A8B0-799F9C307FBF}" srcOrd="1" destOrd="0" presId="urn:microsoft.com/office/officeart/2005/8/layout/arrow6"/>
    <dgm:cxn modelId="{0875C122-EF44-4889-AD40-DB3D30AE146D}" type="presParOf" srcId="{198C594E-AE97-4B70-A7D5-40D0442BE334}" destId="{1EAEB829-013F-4DEC-9F96-AC53D3ED58D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/>
      <dgm:spPr/>
      <dgm:t>
        <a:bodyPr/>
        <a:lstStyle/>
        <a:p>
          <a:r>
            <a:rPr lang="ru-RU" dirty="0" smtClean="0"/>
            <a:t>Группа показателей характеризующих распространения процедуры итоговой аттестации в форме ЕГЭ и активности участия выпускников в процедуре ЕГЭ</a:t>
          </a:r>
          <a:endParaRPr lang="ru-RU" dirty="0"/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E4DB8B9C-732E-4DF5-BE13-7F82E3DB22F9}">
      <dgm:prSet phldrT="[Текст]"/>
      <dgm:spPr/>
      <dgm:t>
        <a:bodyPr/>
        <a:lstStyle/>
        <a:p>
          <a:r>
            <a:rPr lang="ru-RU" dirty="0" smtClean="0"/>
            <a:t>Группа показателей, характеризующих освоение минимальных требований образовательного стандарта</a:t>
          </a:r>
          <a:endParaRPr lang="ru-RU" dirty="0"/>
        </a:p>
      </dgm:t>
    </dgm:pt>
    <dgm:pt modelId="{FA91885D-6124-4D2F-B7AE-01EA36056219}" type="parTrans" cxnId="{AD5037F2-FC79-442B-A796-8461C9A88854}">
      <dgm:prSet/>
      <dgm:spPr/>
      <dgm:t>
        <a:bodyPr/>
        <a:lstStyle/>
        <a:p>
          <a:endParaRPr lang="ru-RU"/>
        </a:p>
      </dgm:t>
    </dgm:pt>
    <dgm:pt modelId="{DDDE7A55-8075-4943-A1F4-DCEAA0F3CE75}" type="sibTrans" cxnId="{AD5037F2-FC79-442B-A796-8461C9A88854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/>
      <dgm:spPr/>
      <dgm:t>
        <a:bodyPr/>
        <a:lstStyle/>
        <a:p>
          <a:r>
            <a:rPr lang="ru-RU" dirty="0" smtClean="0"/>
            <a:t>Группа показателей, характеризующих уровень и качество образовательных достижений</a:t>
          </a:r>
          <a:endParaRPr lang="ru-RU" dirty="0"/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4881E729-C38B-4172-9B87-895FE06EEA02}">
      <dgm:prSet phldrT="[Текст]"/>
      <dgm:spPr/>
      <dgm:t>
        <a:bodyPr/>
        <a:lstStyle/>
        <a:p>
          <a:r>
            <a:rPr lang="ru-RU" dirty="0" smtClean="0"/>
            <a:t>Группа показателей, характеризующие уровень освоения содержания изучаемых предметов (блоков и отдельных проверяемых дидактических единиц)</a:t>
          </a:r>
          <a:endParaRPr lang="ru-RU" dirty="0"/>
        </a:p>
      </dgm:t>
    </dgm:pt>
    <dgm:pt modelId="{BC270306-AD4D-43ED-A0BC-654A003012FF}" type="parTrans" cxnId="{9849C5EF-0BEF-4C96-BE44-A8454EAFED33}">
      <dgm:prSet/>
      <dgm:spPr/>
      <dgm:t>
        <a:bodyPr/>
        <a:lstStyle/>
        <a:p>
          <a:endParaRPr lang="ru-RU"/>
        </a:p>
      </dgm:t>
    </dgm:pt>
    <dgm:pt modelId="{ED02C5DC-5D9A-40A0-92B2-2CABB426656C}" type="sibTrans" cxnId="{9849C5EF-0BEF-4C96-BE44-A8454EAFED33}">
      <dgm:prSet/>
      <dgm:spPr/>
      <dgm:t>
        <a:bodyPr/>
        <a:lstStyle/>
        <a:p>
          <a:endParaRPr lang="ru-RU"/>
        </a:p>
      </dgm:t>
    </dgm:pt>
    <dgm:pt modelId="{4B495E78-BFB0-469C-B548-FF63C42A84E4}">
      <dgm:prSet phldrT="[Текст]"/>
      <dgm:spPr/>
      <dgm:t>
        <a:bodyPr/>
        <a:lstStyle/>
        <a:p>
          <a:r>
            <a:rPr lang="ru-RU" dirty="0" smtClean="0"/>
            <a:t>Группа показателей, отражающих равенства доступа к образованию соответствующего качества</a:t>
          </a:r>
          <a:endParaRPr lang="ru-RU" dirty="0"/>
        </a:p>
      </dgm:t>
    </dgm:pt>
    <dgm:pt modelId="{BDBC2B79-7FB3-4905-8B21-5FD248BA9E70}" type="parTrans" cxnId="{066A0769-DC82-4C62-8108-45B748D67CD3}">
      <dgm:prSet/>
      <dgm:spPr/>
      <dgm:t>
        <a:bodyPr/>
        <a:lstStyle/>
        <a:p>
          <a:endParaRPr lang="ru-RU"/>
        </a:p>
      </dgm:t>
    </dgm:pt>
    <dgm:pt modelId="{0BDE1DC2-4807-4866-9ED9-C0B65B2B3155}" type="sibTrans" cxnId="{066A0769-DC82-4C62-8108-45B748D67CD3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5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5"/>
      <dgm:spPr/>
    </dgm:pt>
    <dgm:pt modelId="{46AE0239-B959-40BF-9574-89C4CA3A04F0}" type="pres">
      <dgm:prSet presAssocID="{8FCC6302-3135-4CE6-9158-9B70F686B452}" presName="dstNode" presStyleLbl="node1" presStyleIdx="0" presStyleCnt="5"/>
      <dgm:spPr/>
    </dgm:pt>
    <dgm:pt modelId="{2B9DED5C-3032-4C13-AFF0-7DB25D4A1BDA}" type="pres">
      <dgm:prSet presAssocID="{E3973A33-2421-4A94-A291-CDC634713A5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A32ACD-017E-40DA-8198-0263CDE1C318}" type="pres">
      <dgm:prSet presAssocID="{E4DB8B9C-732E-4DF5-BE13-7F82E3DB22F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E13C6-7A1C-42DF-98E4-C2C44F43634A}" type="pres">
      <dgm:prSet presAssocID="{E4DB8B9C-732E-4DF5-BE13-7F82E3DB22F9}" presName="accent_2" presStyleCnt="0"/>
      <dgm:spPr/>
    </dgm:pt>
    <dgm:pt modelId="{8B578487-38CF-4443-9139-BBDBD276CA9B}" type="pres">
      <dgm:prSet presAssocID="{E4DB8B9C-732E-4DF5-BE13-7F82E3DB22F9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4E0F152-BB2B-4876-9440-7DAE6F4C3DAE}" type="pres">
      <dgm:prSet presAssocID="{CD38F7CE-7062-4452-B361-0347B5BCD5A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3A34-F222-41D0-878F-CF7BF2814E54}" type="pres">
      <dgm:prSet presAssocID="{CD38F7CE-7062-4452-B361-0347B5BCD5AE}" presName="accent_3" presStyleCnt="0"/>
      <dgm:spPr/>
    </dgm:pt>
    <dgm:pt modelId="{47616E8E-EA5F-485F-A2E1-BA7416403221}" type="pres">
      <dgm:prSet presAssocID="{CD38F7CE-7062-4452-B361-0347B5BCD5AE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098A187-2399-4B1C-B88C-ECD56C5BAD0B}" type="pres">
      <dgm:prSet presAssocID="{4B495E78-BFB0-469C-B548-FF63C42A84E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C1E8F-49D8-45D2-B127-E67CA49E4950}" type="pres">
      <dgm:prSet presAssocID="{4B495E78-BFB0-469C-B548-FF63C42A84E4}" presName="accent_4" presStyleCnt="0"/>
      <dgm:spPr/>
    </dgm:pt>
    <dgm:pt modelId="{7AF1441A-809D-4A00-AC04-854473A4E3D1}" type="pres">
      <dgm:prSet presAssocID="{4B495E78-BFB0-469C-B548-FF63C42A84E4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4505763-1493-494A-807E-4BFE9D3E85B9}" type="pres">
      <dgm:prSet presAssocID="{4881E729-C38B-4172-9B87-895FE06EEA0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D09F-ACB2-4941-9DFD-7709A0C3650B}" type="pres">
      <dgm:prSet presAssocID="{4881E729-C38B-4172-9B87-895FE06EEA02}" presName="accent_5" presStyleCnt="0"/>
      <dgm:spPr/>
    </dgm:pt>
    <dgm:pt modelId="{E028E7CA-7522-49C2-98B5-59C21C261AB2}" type="pres">
      <dgm:prSet presAssocID="{4881E729-C38B-4172-9B87-895FE06EEA02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72048B0D-87CB-4C3D-A77E-8A2F7A41B465}" type="presOf" srcId="{E3973A33-2421-4A94-A291-CDC634713A51}" destId="{2B9DED5C-3032-4C13-AFF0-7DB25D4A1BDA}" srcOrd="0" destOrd="0" presId="urn:microsoft.com/office/officeart/2008/layout/VerticalCurvedList"/>
    <dgm:cxn modelId="{FF77069F-9C8B-4561-9622-90016DBC5597}" type="presOf" srcId="{2FB1DBCD-D498-4006-9A84-1014596CFBF6}" destId="{F2295C32-E33F-4461-9DCB-EDF07F6D8DB3}" srcOrd="0" destOrd="0" presId="urn:microsoft.com/office/officeart/2008/layout/VerticalCurvedList"/>
    <dgm:cxn modelId="{18A2E0FE-2547-4474-A06B-85BEA2EAB4E5}" type="presOf" srcId="{8FCC6302-3135-4CE6-9158-9B70F686B452}" destId="{73C00203-B480-4AAD-9E2A-F304B8ACAFA3}" srcOrd="0" destOrd="0" presId="urn:microsoft.com/office/officeart/2008/layout/VerticalCurvedList"/>
    <dgm:cxn modelId="{3E7EF008-0BCA-410C-8805-E4558A633095}" srcId="{8FCC6302-3135-4CE6-9158-9B70F686B452}" destId="{CD38F7CE-7062-4452-B361-0347B5BCD5AE}" srcOrd="2" destOrd="0" parTransId="{2BABE7C1-4C41-4C17-99F2-DD315DC64B4B}" sibTransId="{8EA337D6-9C2C-427F-B309-7E3FCEF75687}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C2DED572-AE4F-4A26-99BE-DBE1E7409426}" type="presOf" srcId="{CD38F7CE-7062-4452-B361-0347B5BCD5AE}" destId="{54E0F152-BB2B-4876-9440-7DAE6F4C3DAE}" srcOrd="0" destOrd="0" presId="urn:microsoft.com/office/officeart/2008/layout/VerticalCurvedList"/>
    <dgm:cxn modelId="{AD5037F2-FC79-442B-A796-8461C9A88854}" srcId="{8FCC6302-3135-4CE6-9158-9B70F686B452}" destId="{E4DB8B9C-732E-4DF5-BE13-7F82E3DB22F9}" srcOrd="1" destOrd="0" parTransId="{FA91885D-6124-4D2F-B7AE-01EA36056219}" sibTransId="{DDDE7A55-8075-4943-A1F4-DCEAA0F3CE75}"/>
    <dgm:cxn modelId="{24D282AC-7B42-4FE4-BEA4-B127108CB74F}" type="presOf" srcId="{4881E729-C38B-4172-9B87-895FE06EEA02}" destId="{74505763-1493-494A-807E-4BFE9D3E85B9}" srcOrd="0" destOrd="0" presId="urn:microsoft.com/office/officeart/2008/layout/VerticalCurvedList"/>
    <dgm:cxn modelId="{64FF4AB2-1D15-4D85-80CD-B4A52D38D7FB}" type="presOf" srcId="{E4DB8B9C-732E-4DF5-BE13-7F82E3DB22F9}" destId="{3EA32ACD-017E-40DA-8198-0263CDE1C318}" srcOrd="0" destOrd="0" presId="urn:microsoft.com/office/officeart/2008/layout/VerticalCurvedList"/>
    <dgm:cxn modelId="{066A0769-DC82-4C62-8108-45B748D67CD3}" srcId="{8FCC6302-3135-4CE6-9158-9B70F686B452}" destId="{4B495E78-BFB0-469C-B548-FF63C42A84E4}" srcOrd="3" destOrd="0" parTransId="{BDBC2B79-7FB3-4905-8B21-5FD248BA9E70}" sibTransId="{0BDE1DC2-4807-4866-9ED9-C0B65B2B3155}"/>
    <dgm:cxn modelId="{9849C5EF-0BEF-4C96-BE44-A8454EAFED33}" srcId="{8FCC6302-3135-4CE6-9158-9B70F686B452}" destId="{4881E729-C38B-4172-9B87-895FE06EEA02}" srcOrd="4" destOrd="0" parTransId="{BC270306-AD4D-43ED-A0BC-654A003012FF}" sibTransId="{ED02C5DC-5D9A-40A0-92B2-2CABB426656C}"/>
    <dgm:cxn modelId="{24C2EF75-2FDB-423A-AA07-ED48AF6B0A91}" type="presOf" srcId="{4B495E78-BFB0-469C-B548-FF63C42A84E4}" destId="{1098A187-2399-4B1C-B88C-ECD56C5BAD0B}" srcOrd="0" destOrd="0" presId="urn:microsoft.com/office/officeart/2008/layout/VerticalCurvedList"/>
    <dgm:cxn modelId="{B0C3B5FD-3B1C-46EF-BEE1-B5FF5D79B538}" type="presParOf" srcId="{73C00203-B480-4AAD-9E2A-F304B8ACAFA3}" destId="{4EB97354-62CB-499D-9CC6-E607C6B27B80}" srcOrd="0" destOrd="0" presId="urn:microsoft.com/office/officeart/2008/layout/VerticalCurvedList"/>
    <dgm:cxn modelId="{F2113D09-0FA5-442B-B06B-5228A73084C4}" type="presParOf" srcId="{4EB97354-62CB-499D-9CC6-E607C6B27B80}" destId="{086FF48E-C28F-48CB-9D10-E0DFB21C36E8}" srcOrd="0" destOrd="0" presId="urn:microsoft.com/office/officeart/2008/layout/VerticalCurvedList"/>
    <dgm:cxn modelId="{B9114C22-BD4A-47B9-A17B-04F1366A749C}" type="presParOf" srcId="{086FF48E-C28F-48CB-9D10-E0DFB21C36E8}" destId="{F58888AA-C3A0-44DC-B62D-E45A337B7D27}" srcOrd="0" destOrd="0" presId="urn:microsoft.com/office/officeart/2008/layout/VerticalCurvedList"/>
    <dgm:cxn modelId="{B76BC489-856D-4E65-B0EB-C3E0AA4471AC}" type="presParOf" srcId="{086FF48E-C28F-48CB-9D10-E0DFB21C36E8}" destId="{F2295C32-E33F-4461-9DCB-EDF07F6D8DB3}" srcOrd="1" destOrd="0" presId="urn:microsoft.com/office/officeart/2008/layout/VerticalCurvedList"/>
    <dgm:cxn modelId="{B0D7E1B8-FE41-4242-9BD6-F9BDB390A94C}" type="presParOf" srcId="{086FF48E-C28F-48CB-9D10-E0DFB21C36E8}" destId="{6F1C1432-889E-47F5-B6BC-52C6B64BB40E}" srcOrd="2" destOrd="0" presId="urn:microsoft.com/office/officeart/2008/layout/VerticalCurvedList"/>
    <dgm:cxn modelId="{7C07C58A-910C-4B45-BBF9-2F860BD12D92}" type="presParOf" srcId="{086FF48E-C28F-48CB-9D10-E0DFB21C36E8}" destId="{46AE0239-B959-40BF-9574-89C4CA3A04F0}" srcOrd="3" destOrd="0" presId="urn:microsoft.com/office/officeart/2008/layout/VerticalCurvedList"/>
    <dgm:cxn modelId="{AA40A264-94F3-446B-A92D-ACCD4B857068}" type="presParOf" srcId="{4EB97354-62CB-499D-9CC6-E607C6B27B80}" destId="{2B9DED5C-3032-4C13-AFF0-7DB25D4A1BDA}" srcOrd="1" destOrd="0" presId="urn:microsoft.com/office/officeart/2008/layout/VerticalCurvedList"/>
    <dgm:cxn modelId="{FB3D075C-CA3C-4AE8-984F-5387450CA5D2}" type="presParOf" srcId="{4EB97354-62CB-499D-9CC6-E607C6B27B80}" destId="{20FF2362-EC5F-4AB5-A51E-E61875E1AE6B}" srcOrd="2" destOrd="0" presId="urn:microsoft.com/office/officeart/2008/layout/VerticalCurvedList"/>
    <dgm:cxn modelId="{D124BC99-56C6-439E-B8B5-DB991DFE8F11}" type="presParOf" srcId="{20FF2362-EC5F-4AB5-A51E-E61875E1AE6B}" destId="{CB92C861-BC29-46EE-B315-2F691F3D2D4B}" srcOrd="0" destOrd="0" presId="urn:microsoft.com/office/officeart/2008/layout/VerticalCurvedList"/>
    <dgm:cxn modelId="{75C72E5F-3F43-49E6-80DD-185CEC583213}" type="presParOf" srcId="{4EB97354-62CB-499D-9CC6-E607C6B27B80}" destId="{3EA32ACD-017E-40DA-8198-0263CDE1C318}" srcOrd="3" destOrd="0" presId="urn:microsoft.com/office/officeart/2008/layout/VerticalCurvedList"/>
    <dgm:cxn modelId="{13487593-7C0F-4718-B2DD-750CCF8C3731}" type="presParOf" srcId="{4EB97354-62CB-499D-9CC6-E607C6B27B80}" destId="{C2BE13C6-7A1C-42DF-98E4-C2C44F43634A}" srcOrd="4" destOrd="0" presId="urn:microsoft.com/office/officeart/2008/layout/VerticalCurvedList"/>
    <dgm:cxn modelId="{3426B3A2-A3F5-4D4D-867D-2B507490EEA6}" type="presParOf" srcId="{C2BE13C6-7A1C-42DF-98E4-C2C44F43634A}" destId="{8B578487-38CF-4443-9139-BBDBD276CA9B}" srcOrd="0" destOrd="0" presId="urn:microsoft.com/office/officeart/2008/layout/VerticalCurvedList"/>
    <dgm:cxn modelId="{43209D74-3AFB-41A8-92F7-E4DA33481447}" type="presParOf" srcId="{4EB97354-62CB-499D-9CC6-E607C6B27B80}" destId="{54E0F152-BB2B-4876-9440-7DAE6F4C3DAE}" srcOrd="5" destOrd="0" presId="urn:microsoft.com/office/officeart/2008/layout/VerticalCurvedList"/>
    <dgm:cxn modelId="{446FD89B-9B59-4149-97B0-F0FE9B090349}" type="presParOf" srcId="{4EB97354-62CB-499D-9CC6-E607C6B27B80}" destId="{883E3A34-F222-41D0-878F-CF7BF2814E54}" srcOrd="6" destOrd="0" presId="urn:microsoft.com/office/officeart/2008/layout/VerticalCurvedList"/>
    <dgm:cxn modelId="{A028889F-58BF-49D1-B187-910ED111876C}" type="presParOf" srcId="{883E3A34-F222-41D0-878F-CF7BF2814E54}" destId="{47616E8E-EA5F-485F-A2E1-BA7416403221}" srcOrd="0" destOrd="0" presId="urn:microsoft.com/office/officeart/2008/layout/VerticalCurvedList"/>
    <dgm:cxn modelId="{14C3C4B2-48D0-4680-AD2A-C04F08707554}" type="presParOf" srcId="{4EB97354-62CB-499D-9CC6-E607C6B27B80}" destId="{1098A187-2399-4B1C-B88C-ECD56C5BAD0B}" srcOrd="7" destOrd="0" presId="urn:microsoft.com/office/officeart/2008/layout/VerticalCurvedList"/>
    <dgm:cxn modelId="{3C6556AE-F62D-4434-861C-CE226B1FA770}" type="presParOf" srcId="{4EB97354-62CB-499D-9CC6-E607C6B27B80}" destId="{8BDC1E8F-49D8-45D2-B127-E67CA49E4950}" srcOrd="8" destOrd="0" presId="urn:microsoft.com/office/officeart/2008/layout/VerticalCurvedList"/>
    <dgm:cxn modelId="{052886CC-94BB-49ED-B02C-779E96AD0706}" type="presParOf" srcId="{8BDC1E8F-49D8-45D2-B127-E67CA49E4950}" destId="{7AF1441A-809D-4A00-AC04-854473A4E3D1}" srcOrd="0" destOrd="0" presId="urn:microsoft.com/office/officeart/2008/layout/VerticalCurvedList"/>
    <dgm:cxn modelId="{2C9F4667-94FE-4461-9ABE-D858BCB67589}" type="presParOf" srcId="{4EB97354-62CB-499D-9CC6-E607C6B27B80}" destId="{74505763-1493-494A-807E-4BFE9D3E85B9}" srcOrd="9" destOrd="0" presId="urn:microsoft.com/office/officeart/2008/layout/VerticalCurvedList"/>
    <dgm:cxn modelId="{4BBA1EA0-30FC-4A8D-99D4-0ECA00FACB48}" type="presParOf" srcId="{4EB97354-62CB-499D-9CC6-E607C6B27B80}" destId="{2ED2D09F-ACB2-4941-9DFD-7709A0C3650B}" srcOrd="10" destOrd="0" presId="urn:microsoft.com/office/officeart/2008/layout/VerticalCurvedList"/>
    <dgm:cxn modelId="{22635E95-D80C-4F5C-B8EF-1003A0366A4C}" type="presParOf" srcId="{2ED2D09F-ACB2-4941-9DFD-7709A0C3650B}" destId="{E028E7CA-7522-49C2-98B5-59C21C261A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3B362-46C6-4F6F-9A2E-E58235408FC9}">
      <dsp:nvSpPr>
        <dsp:cNvPr id="0" name=""/>
        <dsp:cNvSpPr/>
      </dsp:nvSpPr>
      <dsp:spPr>
        <a:xfrm>
          <a:off x="0" y="172819"/>
          <a:ext cx="8928992" cy="3571596"/>
        </a:xfrm>
        <a:prstGeom prst="leftRightRibbon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1E3BB-36D2-40E8-A8B0-799F9C307FBF}">
      <dsp:nvSpPr>
        <dsp:cNvPr id="0" name=""/>
        <dsp:cNvSpPr/>
      </dsp:nvSpPr>
      <dsp:spPr>
        <a:xfrm>
          <a:off x="982183" y="711439"/>
          <a:ext cx="3125158" cy="17500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C00000"/>
              </a:solidFill>
            </a:rPr>
            <a:t>Результаты ЕГЭ </a:t>
          </a:r>
          <a:r>
            <a:rPr lang="ru-RU" sz="1800" b="1" i="0" u="sng" kern="1200" dirty="0" smtClean="0">
              <a:solidFill>
                <a:srgbClr val="C00000"/>
              </a:solidFill>
            </a:rPr>
            <a:t>нельзя</a:t>
          </a:r>
          <a:r>
            <a:rPr lang="ru-RU" sz="1800" b="1" i="0" kern="1200" dirty="0" smtClean="0">
              <a:solidFill>
                <a:srgbClr val="C00000"/>
              </a:solidFill>
            </a:rPr>
            <a:t> использовать для оценки качества образования</a:t>
          </a:r>
          <a:endParaRPr lang="ru-RU" sz="1800" b="1" i="0" kern="1200" dirty="0">
            <a:solidFill>
              <a:srgbClr val="C00000"/>
            </a:solidFill>
          </a:endParaRPr>
        </a:p>
      </dsp:txBody>
      <dsp:txXfrm>
        <a:off x="982183" y="711439"/>
        <a:ext cx="3125158" cy="1750082"/>
      </dsp:txXfrm>
    </dsp:sp>
    <dsp:sp modelId="{1EAEB829-013F-4DEC-9F96-AC53D3ED58D2}">
      <dsp:nvSpPr>
        <dsp:cNvPr id="0" name=""/>
        <dsp:cNvSpPr/>
      </dsp:nvSpPr>
      <dsp:spPr>
        <a:xfrm>
          <a:off x="4464496" y="1282894"/>
          <a:ext cx="3482306" cy="17500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C00000"/>
              </a:solidFill>
            </a:rPr>
            <a:t>Результаты ЕГЭ </a:t>
          </a:r>
          <a:r>
            <a:rPr lang="ru-RU" sz="1800" b="1" i="0" u="sng" kern="1200" dirty="0" smtClean="0">
              <a:solidFill>
                <a:srgbClr val="C00000"/>
              </a:solidFill>
            </a:rPr>
            <a:t>можно</a:t>
          </a:r>
          <a:r>
            <a:rPr lang="ru-RU" sz="1800" b="1" i="0" kern="1200" dirty="0" smtClean="0">
              <a:solidFill>
                <a:srgbClr val="C00000"/>
              </a:solidFill>
            </a:rPr>
            <a:t> использовать для оценки качества образования</a:t>
          </a:r>
          <a:endParaRPr lang="ru-RU" sz="1800" b="1" i="0" kern="1200" dirty="0">
            <a:solidFill>
              <a:srgbClr val="C00000"/>
            </a:solidFill>
          </a:endParaRPr>
        </a:p>
      </dsp:txBody>
      <dsp:txXfrm>
        <a:off x="4464496" y="1282894"/>
        <a:ext cx="3482306" cy="1750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95C32-E33F-4461-9DCB-EDF07F6D8DB3}">
      <dsp:nvSpPr>
        <dsp:cNvPr id="0" name=""/>
        <dsp:cNvSpPr/>
      </dsp:nvSpPr>
      <dsp:spPr>
        <a:xfrm>
          <a:off x="-4506818" y="-691103"/>
          <a:ext cx="5368852" cy="5368852"/>
        </a:xfrm>
        <a:prstGeom prst="blockArc">
          <a:avLst>
            <a:gd name="adj1" fmla="val 18900000"/>
            <a:gd name="adj2" fmla="val 2700000"/>
            <a:gd name="adj3" fmla="val 40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DED5C-3032-4C13-AFF0-7DB25D4A1BDA}">
      <dsp:nvSpPr>
        <dsp:cNvPr id="0" name=""/>
        <dsp:cNvSpPr/>
      </dsp:nvSpPr>
      <dsp:spPr>
        <a:xfrm>
          <a:off x="377390" y="249085"/>
          <a:ext cx="5702571" cy="498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67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Группа показателей характеризующих распространения процедуры итоговой аттестации в форме ЕГЭ и активности участия выпускников в процедуре ЕГЭ</a:t>
          </a:r>
          <a:endParaRPr lang="ru-RU" sz="1100" kern="1200" dirty="0"/>
        </a:p>
      </dsp:txBody>
      <dsp:txXfrm>
        <a:off x="377390" y="249085"/>
        <a:ext cx="5702571" cy="498490"/>
      </dsp:txXfrm>
    </dsp:sp>
    <dsp:sp modelId="{CB92C861-BC29-46EE-B315-2F691F3D2D4B}">
      <dsp:nvSpPr>
        <dsp:cNvPr id="0" name=""/>
        <dsp:cNvSpPr/>
      </dsp:nvSpPr>
      <dsp:spPr>
        <a:xfrm>
          <a:off x="65833" y="186774"/>
          <a:ext cx="623112" cy="6231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32ACD-017E-40DA-8198-0263CDE1C318}">
      <dsp:nvSpPr>
        <dsp:cNvPr id="0" name=""/>
        <dsp:cNvSpPr/>
      </dsp:nvSpPr>
      <dsp:spPr>
        <a:xfrm>
          <a:off x="734593" y="996581"/>
          <a:ext cx="5345368" cy="498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67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Группа показателей, характеризующих освоение минимальных требований образовательного стандарта</a:t>
          </a:r>
          <a:endParaRPr lang="ru-RU" sz="1100" kern="1200" dirty="0"/>
        </a:p>
      </dsp:txBody>
      <dsp:txXfrm>
        <a:off x="734593" y="996581"/>
        <a:ext cx="5345368" cy="498490"/>
      </dsp:txXfrm>
    </dsp:sp>
    <dsp:sp modelId="{8B578487-38CF-4443-9139-BBDBD276CA9B}">
      <dsp:nvSpPr>
        <dsp:cNvPr id="0" name=""/>
        <dsp:cNvSpPr/>
      </dsp:nvSpPr>
      <dsp:spPr>
        <a:xfrm>
          <a:off x="423037" y="934270"/>
          <a:ext cx="623112" cy="6231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0F152-BB2B-4876-9440-7DAE6F4C3DAE}">
      <dsp:nvSpPr>
        <dsp:cNvPr id="0" name=""/>
        <dsp:cNvSpPr/>
      </dsp:nvSpPr>
      <dsp:spPr>
        <a:xfrm>
          <a:off x="844226" y="1744077"/>
          <a:ext cx="5235735" cy="498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67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Группа показателей, характеризующих уровень и качество образовательных достижений</a:t>
          </a:r>
          <a:endParaRPr lang="ru-RU" sz="1100" kern="1200" dirty="0"/>
        </a:p>
      </dsp:txBody>
      <dsp:txXfrm>
        <a:off x="844226" y="1744077"/>
        <a:ext cx="5235735" cy="498490"/>
      </dsp:txXfrm>
    </dsp:sp>
    <dsp:sp modelId="{47616E8E-EA5F-485F-A2E1-BA7416403221}">
      <dsp:nvSpPr>
        <dsp:cNvPr id="0" name=""/>
        <dsp:cNvSpPr/>
      </dsp:nvSpPr>
      <dsp:spPr>
        <a:xfrm>
          <a:off x="532670" y="1681766"/>
          <a:ext cx="623112" cy="6231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8A187-2399-4B1C-B88C-ECD56C5BAD0B}">
      <dsp:nvSpPr>
        <dsp:cNvPr id="0" name=""/>
        <dsp:cNvSpPr/>
      </dsp:nvSpPr>
      <dsp:spPr>
        <a:xfrm>
          <a:off x="734593" y="2491574"/>
          <a:ext cx="5345368" cy="498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67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Группа показателей, отражающих равенства доступа к образованию соответствующего качества</a:t>
          </a:r>
          <a:endParaRPr lang="ru-RU" sz="1100" kern="1200" dirty="0"/>
        </a:p>
      </dsp:txBody>
      <dsp:txXfrm>
        <a:off x="734593" y="2491574"/>
        <a:ext cx="5345368" cy="498490"/>
      </dsp:txXfrm>
    </dsp:sp>
    <dsp:sp modelId="{7AF1441A-809D-4A00-AC04-854473A4E3D1}">
      <dsp:nvSpPr>
        <dsp:cNvPr id="0" name=""/>
        <dsp:cNvSpPr/>
      </dsp:nvSpPr>
      <dsp:spPr>
        <a:xfrm>
          <a:off x="423037" y="2429262"/>
          <a:ext cx="623112" cy="62311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05763-1493-494A-807E-4BFE9D3E85B9}">
      <dsp:nvSpPr>
        <dsp:cNvPr id="0" name=""/>
        <dsp:cNvSpPr/>
      </dsp:nvSpPr>
      <dsp:spPr>
        <a:xfrm>
          <a:off x="377390" y="3239070"/>
          <a:ext cx="5702571" cy="498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67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Группа показателей, характеризующие уровень освоения содержания изучаемых предметов (блоков и отдельных проверяемых дидактических единиц)</a:t>
          </a:r>
          <a:endParaRPr lang="ru-RU" sz="1100" kern="1200" dirty="0"/>
        </a:p>
      </dsp:txBody>
      <dsp:txXfrm>
        <a:off x="377390" y="3239070"/>
        <a:ext cx="5702571" cy="498490"/>
      </dsp:txXfrm>
    </dsp:sp>
    <dsp:sp modelId="{E028E7CA-7522-49C2-98B5-59C21C261AB2}">
      <dsp:nvSpPr>
        <dsp:cNvPr id="0" name=""/>
        <dsp:cNvSpPr/>
      </dsp:nvSpPr>
      <dsp:spPr>
        <a:xfrm>
          <a:off x="65833" y="3176758"/>
          <a:ext cx="623112" cy="62311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0.64516</cdr:x>
      <cdr:y>0.67112</cdr:y>
    </cdr:from>
    <cdr:to>
      <cdr:x>1</cdr:x>
      <cdr:y>0.97059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760640" y="2896932"/>
          <a:ext cx="3168352" cy="129266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  <a:alpha val="75000"/>
          </a:schemeClr>
        </a:solidFill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300" b="1" kern="0" dirty="0" smtClean="0">
              <a:ln w="1905"/>
              <a:gradFill>
                <a:gsLst>
                  <a:gs pos="0">
                    <a:srgbClr val="B90000">
                      <a:shade val="20000"/>
                      <a:satMod val="200000"/>
                    </a:srgbClr>
                  </a:gs>
                  <a:gs pos="78000">
                    <a:srgbClr val="B90000">
                      <a:tint val="90000"/>
                      <a:shade val="89000"/>
                      <a:satMod val="220000"/>
                    </a:srgbClr>
                  </a:gs>
                  <a:gs pos="100000">
                    <a:srgbClr val="B900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Из 75 выпускников школ города, выбравших физику 30 (т.е. 40%) обучались в трёх школах города, где при высокой востребованности предмета не обеспечивается ни базовая, ни профильная подготовка по физике!</a:t>
          </a:r>
          <a:endParaRPr lang="ru-RU" sz="1300" b="1" kern="0" dirty="0">
            <a:ln w="1905"/>
            <a:gradFill>
              <a:gsLst>
                <a:gs pos="0">
                  <a:srgbClr val="B90000">
                    <a:shade val="20000"/>
                    <a:satMod val="200000"/>
                  </a:srgbClr>
                </a:gs>
                <a:gs pos="78000">
                  <a:srgbClr val="B90000">
                    <a:tint val="90000"/>
                    <a:shade val="89000"/>
                    <a:satMod val="220000"/>
                  </a:srgbClr>
                </a:gs>
                <a:gs pos="100000">
                  <a:srgbClr val="B90000">
                    <a:tint val="12000"/>
                    <a:satMod val="255000"/>
                  </a:srgb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22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11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7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Используются только результаты выпускников средних школ текущего года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За единицу расчетов берутся не человеко-экзамены, оценки и баллы, а совокупный индивидуальный результат выпускника и вытекающие из этих результатов последствия для выпускника.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выпускник сдал два обязательных экзамена с результатом выше минимального порога и получил аттестат.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выпускник сдал все обязательные предметы и предметы по выбору выше минимального порога и получил аттестат и свидетельство ЕГЭ с результатами по всем ему нужным предметам – может участвовать в конкурсе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78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7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581025" y="4709195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10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540249" y="8872290"/>
            <a:ext cx="29718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17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17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17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39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92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000" dirty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37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1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53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14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51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30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78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9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23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 algn="just">
              <a:spcBef>
                <a:spcPts val="600"/>
              </a:spcBef>
            </a:pPr>
            <a:r>
              <a:rPr lang="ru-RU" dirty="0" smtClean="0"/>
              <a:t>Во-первых, учитель должен получить представление об уровне требований контрольно-измерительных материалов ЕГЭ по предмету. Источниками информации здесь кроме собственно результатов ЕГЭ являются кодификатор, спецификация и демоверсия ЕГЭ, открытый сегмент банка заданий по предмету и др. Напомним, что контрольно-измерительные материалы ЕГЭ имеют единую структуру, которая определена спецификацией. Задания, занимающие в работе одинаковую позицию (например, А1 или В5) проверяют одни и те же элементы содержания и виды деятельности во всех вариантах в рамках предмета. Это позволяет сформировать представление об уровне требований по предмету. Например, задания по геометрии составляют четверть</a:t>
            </a:r>
            <a:r>
              <a:rPr lang="ru-RU" baseline="0" dirty="0" smtClean="0"/>
              <a:t> первичных баллов ЕГЭ по математике, при этом 12% среди заданий базового уровня и 15% среди заданий повышенного и высокого уровня сложности. Умения использовать приобретённые знания в практической деятельности и повседневной жизни проверяются только заданиями базового уровня, но их достаточно чтобы решив только эти 5 задач получить аттестат</a:t>
            </a:r>
            <a:r>
              <a:rPr lang="ru-RU" dirty="0" smtClean="0"/>
              <a:t>.</a:t>
            </a:r>
          </a:p>
          <a:p>
            <a:pPr indent="457200" algn="just">
              <a:spcBef>
                <a:spcPts val="600"/>
              </a:spcBef>
            </a:pPr>
            <a:r>
              <a:rPr lang="ru-RU" dirty="0" smtClean="0"/>
              <a:t>Чем точнее учитель будет через фрейм теста представлять уровень требований ЕГЭ, тем успешнее он сможет организовать подготовку своих учащихся. Чем жёстче учителя-предметники ориентированы на требования ЕГЭ, тем легче транслировать новые требования образовательного стандарта по предмету изменяя содержание </a:t>
            </a:r>
            <a:r>
              <a:rPr lang="ru-RU" dirty="0" err="1" smtClean="0"/>
              <a:t>КИМов</a:t>
            </a:r>
            <a:r>
              <a:rPr lang="ru-RU" dirty="0" smtClean="0"/>
              <a:t>.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33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 algn="just">
              <a:spcBef>
                <a:spcPts val="600"/>
              </a:spcBef>
            </a:pPr>
            <a:r>
              <a:rPr lang="ru-RU" dirty="0" smtClean="0"/>
              <a:t>Во-вторых, для учителя важны данные об успешности освоения как отдельных дидактических единиц (позадачная решаемость), так и указанных выше содержательных блоков,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умений и видов деятельности у своих учащихся. Графическим выражением успешности, результата выполнения теста группой учеников является профиль решаемости, где видна успешность выполнения каждого задания. При сравнении с коридором ожидаемой решаемости видно, какие темы отработаны лучше, какие хуже, а какие вообще оказались провальными.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1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Если сравнить успешность подготовки этой же группы учащихся в разрезе содержательных блоков, то становится понятно, что задания на базовом и повышенном уровне учащиеся успешно решают задачи по механике и наблюдаются проблемы в решении задач по квантовой физике. Эти и другие данные позволяют учителю выявить проблемы подготовки группы учащихся, понять собственные сильные и слабые стороны, скорректировать свою деятельность в перспективе. 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В-третьих, результаты ЕГЭ позволяют учителю оценить востребованность учебного предмета как экзамена в форме ЕГЭ среди его учеников. Это касается предметов по выбору, и ясно, что востребованность того или иного предмета диктуется как внешними факторами (престижность будущей специальности и т.д.), так и внутренними (связанными со школой и учителем), поэтому популярность предметов как экзаменов в форме ЕГЭ разная. Но если учащиеся на старшей ступени (10-11 класс) выбрали определённый предмет для изучения его на профильном уровне, то большая их часть должна сдавать экзамен по этому предмету. Тогда можно говорить об эффективности затраченных ресурсов, об эффективности работы учителя-предметника.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03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 algn="just">
              <a:spcBef>
                <a:spcPts val="600"/>
              </a:spcBef>
            </a:pPr>
            <a:r>
              <a:rPr lang="ru-RU" sz="1100" dirty="0" smtClean="0"/>
              <a:t>В четвёртых, учитель получает данные об усвоении его учениками образовательного стандарта на минимальном уровне – доля учащихся, преодолевших минимальный установленный порог из числа сдававших предмет. Учитель должен быть ориентирован на достижение максимальных величин этого показателя. Это его прямая ответственность, чтобы все допущенные к ЕГЭ сдали экзамен выше минимального порога. И основной показатель качества работы.</a:t>
            </a:r>
          </a:p>
          <a:p>
            <a:pPr indent="457200" algn="just">
              <a:spcBef>
                <a:spcPts val="600"/>
              </a:spcBef>
            </a:pPr>
            <a:r>
              <a:rPr lang="ru-RU" sz="1100" dirty="0" smtClean="0"/>
              <a:t>В пятых, учитель может получить данные об освоении учениками образовательного стандарта на профильном уровне. Пороговым баллом освоения предмета на профильном уровне следует считать значение ПБ2. И задача учителя обеспечить преодоление этого порога как можно большим числом учащихся из изучавших его предмет на профильном уровне.</a:t>
            </a:r>
          </a:p>
          <a:p>
            <a:pPr indent="457200" algn="just">
              <a:spcBef>
                <a:spcPts val="600"/>
              </a:spcBef>
            </a:pPr>
            <a:r>
              <a:rPr lang="ru-RU" sz="1100" dirty="0" smtClean="0"/>
              <a:t>На диаграмме - каждая точка - это индивидуальный результат  участника ЕГЭ.  Положение точки на графике определяет величина балла по 100-балльной шкале.  На графике  выделены группы учащихся с различным уровнем готовности к ЕГЭ. </a:t>
            </a:r>
          </a:p>
          <a:p>
            <a:pPr indent="457200" algn="just">
              <a:spcBef>
                <a:spcPts val="600"/>
              </a:spcBef>
            </a:pPr>
            <a:r>
              <a:rPr lang="ru-RU" sz="1100" dirty="0" smtClean="0"/>
              <a:t>Применяя данную систему показателей качества в интерпретации результатов ЕГЭ для учителя,  мы даём учителю адекватную обратную связь для того, чтобы он мог организовать адресную работу над собственными ошибками и спланировать свою работу по достижению более высоких результатов при подготовке следующей группы выпускников. Ресурсы, которые имеются у учителя и область его деятельности соответствует предъявляемой рамке требований.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2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58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81000" y="4343400"/>
            <a:ext cx="60960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05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78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21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651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14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878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3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441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83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160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1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356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17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65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14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17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0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8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0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6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hyperlink" Target="http://ege21.ru/ege/metod/egeh_2012_chuvashija_statisticheskij_sbornik_2_ver.pdf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edc.samara.ru/~school120/ege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ge.edu.ru/ru/main/scaling/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1.png"/><Relationship Id="rId9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tc-edu.ru/trainings/webinar/267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microsoft.com/office/2007/relationships/hdphoto" Target="../media/hdphoto4.wdp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microsoft.com/office/2007/relationships/hdphoto" Target="../media/hdphoto6.wd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52.png"/><Relationship Id="rId5" Type="http://schemas.openxmlformats.org/officeDocument/2006/relationships/image" Target="../media/image49.jpeg"/><Relationship Id="rId10" Type="http://schemas.openxmlformats.org/officeDocument/2006/relationships/hyperlink" Target="http://www.rtc-edu.ru/resources/databank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centeroko.ru/seminar/seminar-3.htm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tc-edu.ru/trainings/webinar/224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rtc-edu.ru/trainings/webinar/267" TargetMode="External"/><Relationship Id="rId12" Type="http://schemas.openxmlformats.org/officeDocument/2006/relationships/hyperlink" Target="http://www.pmedu.ru/#2013-3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on95.ru/content/view/1814/75/" TargetMode="External"/><Relationship Id="rId11" Type="http://schemas.openxmlformats.org/officeDocument/2006/relationships/hyperlink" Target="http://www.rtc-edu.ru/trainings/study/111" TargetMode="External"/><Relationship Id="rId5" Type="http://schemas.openxmlformats.org/officeDocument/2006/relationships/hyperlink" Target="http://gov.cap.ru/Default.aspx?gov_id=13" TargetMode="External"/><Relationship Id="rId10" Type="http://schemas.openxmlformats.org/officeDocument/2006/relationships/hyperlink" Target="http://www.rtc-edu.ru/trainings/study/226" TargetMode="External"/><Relationship Id="rId4" Type="http://schemas.openxmlformats.org/officeDocument/2006/relationships/image" Target="../media/image47.PNG"/><Relationship Id="rId9" Type="http://schemas.openxmlformats.org/officeDocument/2006/relationships/hyperlink" Target="http://www.rtc-edu.ru/trainings/study/283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5849" y="1635646"/>
            <a:ext cx="8999984" cy="1656184"/>
          </a:xfrm>
        </p:spPr>
        <p:txBody>
          <a:bodyPr/>
          <a:lstStyle/>
          <a:p>
            <a:pPr algn="r"/>
            <a:r>
              <a:rPr lang="ru-RU" sz="3600" b="1" dirty="0">
                <a:solidFill>
                  <a:schemeClr val="bg1"/>
                </a:solidFill>
              </a:rPr>
              <a:t>Интерпретация и представление результатов ЕГЭ: проблемы и возможные решения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155" y="4338959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259632" y="98965"/>
            <a:ext cx="669674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Семинар НИУ  ВШЭ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«Актуальные 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и разработки в области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 января 2014 года</a:t>
            </a:r>
          </a:p>
        </p:txBody>
      </p:sp>
      <p:sp>
        <p:nvSpPr>
          <p:cNvPr id="3" name="AutoShape 4" descr="КАО_эмблем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О_эмблем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О_эмблем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О_эмблем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Просмотреть фотографию в сообще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155575" y="3795886"/>
            <a:ext cx="7080721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b="1" dirty="0" err="1" smtClean="0">
                <a:solidFill>
                  <a:srgbClr val="FFFF00"/>
                </a:solidFill>
              </a:rPr>
              <a:t>Боченков</a:t>
            </a:r>
            <a:r>
              <a:rPr lang="ru-RU" b="1" dirty="0" smtClean="0">
                <a:solidFill>
                  <a:srgbClr val="FFFF00"/>
                </a:solidFill>
              </a:rPr>
              <a:t> С.А.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prstClr val="white"/>
                </a:solidFill>
              </a:rPr>
              <a:t>эксперт Независимого агентства оценки качества образования «Лидер», г. </a:t>
            </a:r>
            <a:r>
              <a:rPr lang="ru-RU" dirty="0" smtClean="0">
                <a:solidFill>
                  <a:prstClr val="white"/>
                </a:solidFill>
              </a:rPr>
              <a:t>Чебоксары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b="1" dirty="0" smtClean="0">
                <a:solidFill>
                  <a:srgbClr val="FFFF00"/>
                </a:solidFill>
              </a:rPr>
              <a:t>Вальдман И.А.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директор Российского Тренингового центра ИУО РАО, зав. лабораторией ИУО РАО</a:t>
            </a:r>
          </a:p>
        </p:txBody>
      </p:sp>
      <p:pic>
        <p:nvPicPr>
          <p:cNvPr id="14" name="Picture 2" descr="imag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884" y="3795886"/>
            <a:ext cx="1290234" cy="512104"/>
          </a:xfrm>
          <a:prstGeom prst="rect">
            <a:avLst/>
          </a:prstGeom>
          <a:noFill/>
        </p:spPr>
      </p:pic>
      <p:pic>
        <p:nvPicPr>
          <p:cNvPr id="1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2" y="195486"/>
            <a:ext cx="829404" cy="68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Институт образован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5486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8784976" cy="8286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корректной интерпретации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OS120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8551">
            <a:off x="474409" y="1385902"/>
            <a:ext cx="2279214" cy="3227239"/>
          </a:xfrm>
          <a:prstGeom prst="rect">
            <a:avLst/>
          </a:prstGeom>
          <a:noFill/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 rot="-124521">
            <a:off x="1023614" y="1767798"/>
            <a:ext cx="1704744" cy="243006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ru-RU" sz="1300" b="1" dirty="0"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Для корректной интерпретации результатов ЕГЭ </a:t>
            </a:r>
            <a:r>
              <a:rPr kumimoji="1" lang="ru-RU" sz="1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необходимо: </a:t>
            </a:r>
            <a:endParaRPr kumimoji="1" lang="ru-RU" sz="1300" b="1" dirty="0">
              <a:solidFill>
                <a:srgbClr val="A5002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688" y="1635646"/>
            <a:ext cx="5458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Различать в результатах ЕГЭ результаты итоговой аттестации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выпускников средней школы и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результаты вступительной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компании в учреждения профессионального образования.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68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123478"/>
            <a:ext cx="9001000" cy="8286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под результатами ЕГЭ мы имеем в виду результаты итоговой аттестации выпускников средней школы, то необходимо сравнивать </a:t>
            </a:r>
            <a:r>
              <a:rPr lang="ru-RU" sz="19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r>
              <a:rPr lang="ru-RU" sz="19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выпускников школ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данного учебного года.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93181946"/>
              </p:ext>
            </p:extLst>
          </p:nvPr>
        </p:nvGraphicFramePr>
        <p:xfrm>
          <a:off x="35496" y="1368152"/>
          <a:ext cx="5472608" cy="2931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Стрелка влево 9"/>
          <p:cNvSpPr/>
          <p:nvPr/>
        </p:nvSpPr>
        <p:spPr>
          <a:xfrm>
            <a:off x="5004048" y="1248123"/>
            <a:ext cx="4032448" cy="892731"/>
          </a:xfrm>
          <a:prstGeom prst="leftArrow">
            <a:avLst>
              <a:gd name="adj1" fmla="val 78704"/>
              <a:gd name="adj2" fmla="val 27894"/>
            </a:avLst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Контингент участников ЕГЭ региона А включает незначительную долю других категорий и выпускников вечерних школ, поэтому результаты ЕГЭ будут ожидаемо лучше.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5004048" y="2715766"/>
            <a:ext cx="2952328" cy="892731"/>
          </a:xfrm>
          <a:prstGeom prst="leftArrow">
            <a:avLst>
              <a:gd name="adj1" fmla="val 78704"/>
              <a:gd name="adj2" fmla="val 34595"/>
            </a:avLst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Контингент участников ЕГЭ региона В включает много вечерников и ВПЛ, поэтому результаты ЕГЭ будут ожидаемо хуже.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S120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8551">
            <a:off x="603423" y="1385902"/>
            <a:ext cx="2279214" cy="3227239"/>
          </a:xfrm>
          <a:prstGeom prst="rect">
            <a:avLst/>
          </a:prstGeom>
          <a:noFill/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 rot="-124521">
            <a:off x="1023614" y="1767798"/>
            <a:ext cx="1704744" cy="243006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ru-RU" sz="1300" b="1" dirty="0"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Для корректной интерпретации результатов ЕГЭ </a:t>
            </a:r>
            <a:r>
              <a:rPr kumimoji="1" lang="ru-RU" sz="1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необходимо: </a:t>
            </a:r>
            <a:endParaRPr kumimoji="1" lang="ru-RU" sz="1300" b="1" dirty="0">
              <a:solidFill>
                <a:srgbClr val="A5002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1635646"/>
            <a:ext cx="5476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spcBef>
                <a:spcPts val="600"/>
              </a:spcBef>
              <a:buFont typeface="+mj-lt"/>
              <a:buAutoNum type="arabicPeriod" startAt="2"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Знать технологию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процедуры и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особенности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шкалирования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применяемую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в ЕГЭ для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правильного понимания оцениваемого результата, корректного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сопоставления и оценки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динамики.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8856984" cy="8286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корректной интерпретации результатов ЕГЭ.</a:t>
            </a:r>
          </a:p>
        </p:txBody>
      </p:sp>
    </p:spTree>
    <p:extLst>
      <p:ext uri="{BB962C8B-B14F-4D97-AF65-F5344CB8AC3E}">
        <p14:creationId xmlns:p14="http://schemas.microsoft.com/office/powerpoint/2010/main" val="8010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5496" y="51470"/>
            <a:ext cx="9001000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балл ЕГЭ – наиболее распространённый и принятый в системе образования РФ показатель, отражающий образовательные результаты.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0877" y="2775821"/>
            <a:ext cx="3075126" cy="2243618"/>
            <a:chOff x="1497158" y="2406261"/>
            <a:chExt cx="3926732" cy="189530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158" y="2434922"/>
              <a:ext cx="3745979" cy="186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625722" y="2406261"/>
              <a:ext cx="3798168" cy="961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7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Если что-либо делается </a:t>
              </a:r>
              <a:r>
                <a:rPr lang="ru-RU" sz="17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неправильно достаточно </a:t>
              </a:r>
              <a:r>
                <a:rPr lang="ru-RU" sz="17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часто</a:t>
              </a:r>
              <a:r>
                <a:rPr lang="ru-RU" sz="17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оно </a:t>
              </a:r>
              <a:r>
                <a:rPr lang="ru-RU" sz="17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становится правильным</a:t>
              </a:r>
              <a:r>
                <a:rPr lang="ru-RU" sz="17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ru-RU" sz="17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958" t="12924" r="9197" b="15322"/>
          <a:stretch/>
        </p:blipFill>
        <p:spPr>
          <a:xfrm>
            <a:off x="3203848" y="3003798"/>
            <a:ext cx="4248472" cy="209513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494" t="10316" r="18814" b="17630"/>
          <a:stretch/>
        </p:blipFill>
        <p:spPr>
          <a:xfrm>
            <a:off x="3203848" y="939691"/>
            <a:ext cx="3168352" cy="2016225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443511" y="1173797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Самарская область</a:t>
            </a:r>
          </a:p>
          <a:p>
            <a:r>
              <a:rPr lang="en-US" sz="1000" dirty="0" smtClean="0">
                <a:solidFill>
                  <a:prstClr val="black"/>
                </a:solidFill>
                <a:hlinkClick r:id="rId9"/>
              </a:rPr>
              <a:t>http</a:t>
            </a:r>
            <a:r>
              <a:rPr lang="en-US" sz="1000" dirty="0">
                <a:solidFill>
                  <a:prstClr val="black"/>
                </a:solidFill>
                <a:hlinkClick r:id="rId9"/>
              </a:rPr>
              <a:t>://www.edc.samara.ru/~</a:t>
            </a:r>
            <a:r>
              <a:rPr lang="en-US" sz="1000" dirty="0" smtClean="0">
                <a:solidFill>
                  <a:prstClr val="black"/>
                </a:solidFill>
                <a:hlinkClick r:id="rId9"/>
              </a:rPr>
              <a:t>school120/ege.htm</a:t>
            </a:r>
            <a:endParaRPr lang="ru-RU" sz="1000" dirty="0" smtClean="0">
              <a:solidFill>
                <a:prstClr val="black"/>
              </a:solidFill>
            </a:endParaRPr>
          </a:p>
          <a:p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2320" y="4155926"/>
            <a:ext cx="16561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Чувашия</a:t>
            </a:r>
          </a:p>
          <a:p>
            <a:r>
              <a:rPr lang="en-US" sz="1000" dirty="0">
                <a:solidFill>
                  <a:prstClr val="black"/>
                </a:solidFill>
                <a:hlinkClick r:id="rId10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10"/>
              </a:rPr>
              <a:t>ege21.ru/ege/metod/egeh_2012_chuvashija_statisticheskij_sbornik_2_ver.pdf</a:t>
            </a:r>
            <a:r>
              <a:rPr lang="ru-RU" sz="1000" dirty="0" smtClean="0">
                <a:solidFill>
                  <a:prstClr val="black"/>
                </a:solidFill>
              </a:rPr>
              <a:t>, стр.48.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6454650" y="1722946"/>
            <a:ext cx="1933773" cy="1086803"/>
          </a:xfrm>
          <a:prstGeom prst="leftArrow">
            <a:avLst>
              <a:gd name="adj1" fmla="val 78704"/>
              <a:gd name="adj2" fmla="val 27894"/>
            </a:avLst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C00000"/>
                </a:solidFill>
              </a:rPr>
              <a:t>Сопоставление результатов ЕГЭ по школе с результатами по муниципалитету, регионе, стране</a:t>
            </a:r>
          </a:p>
        </p:txBody>
      </p:sp>
      <p:sp>
        <p:nvSpPr>
          <p:cNvPr id="18" name="Стрелка влево 17"/>
          <p:cNvSpPr/>
          <p:nvPr/>
        </p:nvSpPr>
        <p:spPr>
          <a:xfrm>
            <a:off x="7524327" y="3252639"/>
            <a:ext cx="1409378" cy="895480"/>
          </a:xfrm>
          <a:prstGeom prst="leftArrow">
            <a:avLst>
              <a:gd name="adj1" fmla="val 78704"/>
              <a:gd name="adj2" fmla="val 27894"/>
            </a:avLst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Динамика </a:t>
            </a:r>
            <a:r>
              <a:rPr lang="ru-RU" sz="1200" dirty="0">
                <a:solidFill>
                  <a:srgbClr val="C00000"/>
                </a:solidFill>
              </a:rPr>
              <a:t>результатов ЕГЭ по </a:t>
            </a:r>
            <a:r>
              <a:rPr lang="ru-RU" sz="1200" dirty="0" smtClean="0">
                <a:solidFill>
                  <a:srgbClr val="C00000"/>
                </a:solidFill>
              </a:rPr>
              <a:t>региону за три года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2" y="941796"/>
            <a:ext cx="1168221" cy="18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1303246226"/>
              </p:ext>
            </p:extLst>
          </p:nvPr>
        </p:nvGraphicFramePr>
        <p:xfrm>
          <a:off x="10580" y="1077264"/>
          <a:ext cx="5425516" cy="402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870" y="6371523"/>
            <a:ext cx="2790929" cy="263057"/>
          </a:xfrm>
        </p:spPr>
        <p:txBody>
          <a:bodyPr/>
          <a:lstStyle/>
          <a:p>
            <a:pPr>
              <a:defRPr/>
            </a:pPr>
            <a:r>
              <a:rPr lang="ru-RU" sz="1000" i="1" dirty="0" smtClean="0">
                <a:solidFill>
                  <a:srgbClr val="5C92B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©  С.А. Боченков</a:t>
            </a:r>
            <a:endParaRPr lang="ru-RU" sz="1000" i="1" dirty="0">
              <a:solidFill>
                <a:srgbClr val="5C92B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135080" y="1185071"/>
            <a:ext cx="396000" cy="396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63,4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017473" y="2785679"/>
            <a:ext cx="396000" cy="396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58,6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301722" y="2381684"/>
            <a:ext cx="396000" cy="396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67,8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911339" y="1989713"/>
            <a:ext cx="396000" cy="396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53,5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589319" y="1568645"/>
            <a:ext cx="396000" cy="396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48,7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464373" y="4015819"/>
            <a:ext cx="396000" cy="396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72,4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068373" y="3600618"/>
            <a:ext cx="396000" cy="396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59,5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115867" y="3193228"/>
            <a:ext cx="396000" cy="396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63,1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648407" y="1200071"/>
            <a:ext cx="458901" cy="30053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prstClr val="white"/>
                </a:solidFill>
              </a:rPr>
              <a:t>100,0%</a:t>
            </a:r>
            <a:endParaRPr lang="ru-RU" sz="800" b="1" dirty="0">
              <a:solidFill>
                <a:prstClr val="white"/>
              </a:solidFill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 bwMode="auto">
          <a:xfrm>
            <a:off x="135212" y="268710"/>
            <a:ext cx="8685260" cy="50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какому учебному предмету</a:t>
            </a:r>
          </a:p>
          <a:p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ЕГЭ по РФ за 2013 год лучше?</a:t>
            </a:r>
          </a:p>
        </p:txBody>
      </p:sp>
      <p:sp>
        <p:nvSpPr>
          <p:cNvPr id="48" name="Овал 47"/>
          <p:cNvSpPr/>
          <p:nvPr/>
        </p:nvSpPr>
        <p:spPr>
          <a:xfrm>
            <a:off x="5646706" y="1581071"/>
            <a:ext cx="458901" cy="30053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prstClr val="white"/>
                </a:solidFill>
              </a:rPr>
              <a:t>96,4%</a:t>
            </a:r>
            <a:endParaRPr lang="ru-RU" sz="800" b="1" dirty="0">
              <a:solidFill>
                <a:prstClr val="white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5646630" y="2004854"/>
            <a:ext cx="458901" cy="30053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prstClr val="white"/>
                </a:solidFill>
              </a:rPr>
              <a:t>25,0%</a:t>
            </a:r>
            <a:endParaRPr lang="ru-RU" sz="800" b="1" dirty="0">
              <a:solidFill>
                <a:prstClr val="white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646629" y="2428637"/>
            <a:ext cx="458901" cy="30053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prstClr val="white"/>
                </a:solidFill>
              </a:rPr>
              <a:t>11,2%</a:t>
            </a:r>
            <a:endParaRPr lang="ru-RU" sz="800" b="1" dirty="0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646629" y="3225823"/>
            <a:ext cx="458901" cy="30053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prstClr val="white"/>
                </a:solidFill>
              </a:rPr>
              <a:t>7,1%</a:t>
            </a:r>
            <a:endParaRPr lang="ru-RU" sz="800" b="1" dirty="0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5646629" y="2809637"/>
            <a:ext cx="458901" cy="30053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prstClr val="white"/>
                </a:solidFill>
              </a:rPr>
              <a:t>19,5%</a:t>
            </a:r>
            <a:endParaRPr lang="ru-RU" sz="800" b="1" dirty="0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643354" y="3614139"/>
            <a:ext cx="458901" cy="30053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prstClr val="white"/>
                </a:solidFill>
              </a:rPr>
              <a:t>57,8%</a:t>
            </a:r>
            <a:endParaRPr lang="ru-RU" sz="800" b="1" dirty="0">
              <a:solidFill>
                <a:prstClr val="white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5643353" y="3994264"/>
            <a:ext cx="458901" cy="30053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prstClr val="white"/>
                </a:solidFill>
              </a:rPr>
              <a:t>9,0%</a:t>
            </a:r>
            <a:endParaRPr lang="ru-RU" sz="800" b="1" dirty="0">
              <a:solidFill>
                <a:prstClr val="white"/>
              </a:solidFill>
            </a:endParaRPr>
          </a:p>
        </p:txBody>
      </p:sp>
      <p:sp>
        <p:nvSpPr>
          <p:cNvPr id="59" name="TextBox 26"/>
          <p:cNvSpPr txBox="1">
            <a:spLocks noChangeArrowheads="1"/>
          </p:cNvSpPr>
          <p:nvPr/>
        </p:nvSpPr>
        <p:spPr bwMode="auto">
          <a:xfrm>
            <a:off x="3697722" y="4294797"/>
            <a:ext cx="1286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балл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26"/>
          <p:cNvSpPr txBox="1">
            <a:spLocks noChangeArrowheads="1"/>
          </p:cNvSpPr>
          <p:nvPr/>
        </p:nvSpPr>
        <p:spPr bwMode="auto">
          <a:xfrm>
            <a:off x="5229390" y="4447004"/>
            <a:ext cx="12868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200" b="1" dirty="0" smtClean="0"/>
              <a:t>Доля от общего числа участников</a:t>
            </a:r>
            <a:endParaRPr lang="ru-RU" sz="1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583611" y="1269579"/>
            <a:ext cx="2534545" cy="3016210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285750" indent="-285750" fontAlgn="auto">
              <a:spcBef>
                <a:spcPts val="1200"/>
              </a:spcBef>
              <a:spcAft>
                <a:spcPts val="600"/>
              </a:spcAft>
              <a:buSzPct val="200000"/>
              <a:buBlip>
                <a:blip r:embed="rId5"/>
              </a:buBlip>
              <a:defRPr/>
            </a:pPr>
            <a:r>
              <a:rPr lang="ru-RU" sz="1600" b="1" kern="0" dirty="0">
                <a:ln w="1905"/>
                <a:gradFill>
                  <a:gsLst>
                    <a:gs pos="0">
                      <a:srgbClr val="B90000">
                        <a:shade val="20000"/>
                        <a:satMod val="200000"/>
                      </a:srgbClr>
                    </a:gs>
                    <a:gs pos="78000">
                      <a:srgbClr val="B9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9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Учитываются все участники ЕГЭ или только выпускники?</a:t>
            </a:r>
          </a:p>
          <a:p>
            <a:pPr marL="285750" indent="-285750" fontAlgn="auto">
              <a:spcBef>
                <a:spcPts val="1200"/>
              </a:spcBef>
              <a:spcAft>
                <a:spcPts val="600"/>
              </a:spcAft>
              <a:buSzPct val="200000"/>
              <a:buBlip>
                <a:blip r:embed="rId5"/>
              </a:buBlip>
              <a:defRPr/>
            </a:pPr>
            <a:r>
              <a:rPr lang="ru-RU" sz="1600" b="1" kern="0" dirty="0">
                <a:ln w="1905"/>
                <a:gradFill>
                  <a:gsLst>
                    <a:gs pos="0">
                      <a:srgbClr val="B90000">
                        <a:shade val="20000"/>
                        <a:satMod val="200000"/>
                      </a:srgbClr>
                    </a:gs>
                    <a:gs pos="78000">
                      <a:srgbClr val="B9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9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 ли сравнивать предметы с разным уровнем охвата?</a:t>
            </a:r>
          </a:p>
          <a:p>
            <a:pPr marL="285750" indent="-285750" fontAlgn="auto">
              <a:spcBef>
                <a:spcPts val="1200"/>
              </a:spcBef>
              <a:spcAft>
                <a:spcPts val="600"/>
              </a:spcAft>
              <a:buSzPct val="200000"/>
              <a:buBlip>
                <a:blip r:embed="rId5"/>
              </a:buBlip>
              <a:defRPr/>
            </a:pPr>
            <a:r>
              <a:rPr lang="ru-RU" sz="1600" b="1" kern="0" dirty="0">
                <a:ln w="1905"/>
                <a:gradFill>
                  <a:gsLst>
                    <a:gs pos="0">
                      <a:srgbClr val="B90000">
                        <a:shade val="20000"/>
                        <a:satMod val="200000"/>
                      </a:srgbClr>
                    </a:gs>
                    <a:gs pos="78000">
                      <a:srgbClr val="B9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9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Совпадают ли позиции предмета в рейтингах, построенных по разным показателям?</a:t>
            </a:r>
          </a:p>
        </p:txBody>
      </p:sp>
    </p:spTree>
    <p:extLst>
      <p:ext uri="{BB962C8B-B14F-4D97-AF65-F5344CB8AC3E}">
        <p14:creationId xmlns:p14="http://schemas.microsoft.com/office/powerpoint/2010/main" val="30604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58" y="1157288"/>
            <a:ext cx="5240954" cy="39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7504" y="158752"/>
            <a:ext cx="6068736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Средние величины и шкалирование. Совпадают ли шкалы оценочных процедур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2589057"/>
            <a:ext cx="18722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балл по математике  по РФ= 48,7 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7045" y="3723878"/>
            <a:ext cx="1942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балл по русскому языку = 63,4 </a:t>
            </a:r>
            <a:endParaRPr lang="ru-RU" b="1" spc="50" dirty="0">
              <a:ln w="11430"/>
              <a:solidFill>
                <a:srgbClr val="9BBB59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 bwMode="auto">
          <a:xfrm>
            <a:off x="5724128" y="1691058"/>
            <a:ext cx="3419872" cy="339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6000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Century Gothic"/>
              </a:rPr>
              <a:t>Если тесты по двум предметам сопоставимы по сложности и шкалы выровнены, то уровень подготовки по русскому всех выпускников страны в среднем выше, чем по математике.</a:t>
            </a:r>
          </a:p>
          <a:p>
            <a:pPr marL="396000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Century Gothic"/>
              </a:rPr>
              <a:t>Если тесты по двум предметам не выровнены по сложности, то возможно несколько вариантов:</a:t>
            </a:r>
          </a:p>
          <a:p>
            <a:pPr marL="834150" lvl="1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i="1" kern="0" dirty="0" smtClean="0">
                <a:solidFill>
                  <a:srgbClr val="000000"/>
                </a:solidFill>
                <a:latin typeface="Century Gothic"/>
              </a:rPr>
              <a:t>Уровень подготовки по русскому выше, чем по математике.</a:t>
            </a:r>
          </a:p>
          <a:p>
            <a:pPr marL="834150" lvl="1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i="1" kern="0" dirty="0" smtClean="0">
                <a:solidFill>
                  <a:srgbClr val="000000"/>
                </a:solidFill>
                <a:latin typeface="Century Gothic"/>
              </a:rPr>
              <a:t>Уровень подготовки по математике выше, чем по русскому языку, просто тест сложнее.</a:t>
            </a:r>
          </a:p>
          <a:p>
            <a:pPr marL="834150" lvl="1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i="1" kern="0" dirty="0" smtClean="0">
                <a:solidFill>
                  <a:srgbClr val="000000"/>
                </a:solidFill>
                <a:latin typeface="Century Gothic"/>
              </a:rPr>
              <a:t>Уровень подготовки по двум предметам примерно равный.</a:t>
            </a:r>
          </a:p>
          <a:p>
            <a:pPr marL="396000" indent="-396000">
              <a:lnSpc>
                <a:spcPts val="1200"/>
              </a:lnSpc>
              <a:buClr>
                <a:srgbClr val="CC0000"/>
              </a:buClr>
              <a:defRPr/>
            </a:pPr>
            <a:endParaRPr lang="ru-RU" sz="1400" kern="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177326"/>
            <a:ext cx="2863872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выводы можно сделать об уровне подготовки, сравнивая результаты по двум предметам?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831" y="2081226"/>
            <a:ext cx="874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solidFill>
                  <a:srgbClr val="C00000"/>
                </a:solidFill>
              </a:rPr>
              <a:t>?</a:t>
            </a:r>
            <a:endParaRPr lang="ru-RU" sz="12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6667" y="1192989"/>
            <a:ext cx="140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ЕГЭ-2013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3421" y="66640"/>
            <a:ext cx="7308304" cy="50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уровня освоения образовательного </a:t>
            </a: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стандарта (ЕГЭ-2013) </a:t>
            </a:r>
          </a:p>
          <a:p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методике ФИПИ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657193"/>
              </p:ext>
            </p:extLst>
          </p:nvPr>
        </p:nvGraphicFramePr>
        <p:xfrm>
          <a:off x="3491880" y="2652011"/>
          <a:ext cx="5544617" cy="23649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60670"/>
                <a:gridCol w="2048554"/>
                <a:gridCol w="1935393"/>
              </a:tblGrid>
              <a:tr h="3595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ПБ1 (</a:t>
                      </a:r>
                      <a:r>
                        <a:rPr lang="ru-RU" sz="1050" dirty="0">
                          <a:effectLst/>
                        </a:rPr>
                        <a:t>в скобках </a:t>
                      </a:r>
                      <a:r>
                        <a:rPr lang="ru-RU" sz="1050" dirty="0" smtClean="0">
                          <a:effectLst/>
                        </a:rPr>
                        <a:t>ТБ1 </a:t>
                      </a:r>
                      <a:r>
                        <a:rPr lang="ru-RU" sz="1050" dirty="0">
                          <a:effectLst/>
                        </a:rPr>
                        <a:t>– балл по 100-балльной шкале</a:t>
                      </a:r>
                      <a:r>
                        <a:rPr lang="ru-RU" sz="1050" dirty="0" smtClean="0">
                          <a:effectLst/>
                        </a:rPr>
                        <a:t>)</a:t>
                      </a: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ПБ2 </a:t>
                      </a:r>
                      <a:r>
                        <a:rPr lang="ru-RU" sz="1050" dirty="0" smtClean="0">
                          <a:effectLst/>
                        </a:rPr>
                        <a:t>(</a:t>
                      </a:r>
                      <a:r>
                        <a:rPr lang="ru-RU" sz="1050" dirty="0">
                          <a:effectLst/>
                        </a:rPr>
                        <a:t>в скобках ТБ2 – балл по 100-балльной шкале)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 </a:t>
                      </a:r>
                      <a:r>
                        <a:rPr lang="ru-RU" sz="1200" dirty="0" smtClean="0">
                          <a:effectLst/>
                        </a:rPr>
                        <a:t>из 64 (36 </a:t>
                      </a:r>
                      <a:r>
                        <a:rPr lang="ru-RU" sz="1200" dirty="0">
                          <a:effectLst/>
                        </a:rPr>
                        <a:t>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54 из 64 (73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</a:t>
                      </a:r>
                      <a:r>
                        <a:rPr lang="ru-RU" sz="1200" dirty="0" smtClean="0">
                          <a:effectLst/>
                        </a:rPr>
                        <a:t>из 32 (24 </a:t>
                      </a:r>
                      <a:r>
                        <a:rPr lang="ru-RU" sz="1200" dirty="0">
                          <a:effectLst/>
                        </a:rPr>
                        <a:t>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 из 32 (63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Обществознание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 из 59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smtClean="0">
                          <a:effectLst/>
                        </a:rPr>
                        <a:t>39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48 из 59 (72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История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 из </a:t>
                      </a:r>
                      <a:r>
                        <a:rPr lang="ru-RU" sz="1200" dirty="0">
                          <a:effectLst/>
                        </a:rPr>
                        <a:t>58 (</a:t>
                      </a:r>
                      <a:r>
                        <a:rPr lang="ru-RU" sz="1200" dirty="0" smtClean="0">
                          <a:effectLst/>
                        </a:rPr>
                        <a:t>32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47 </a:t>
                      </a:r>
                      <a:r>
                        <a:rPr lang="ru-RU" sz="1200" dirty="0">
                          <a:effectLst/>
                        </a:rPr>
                        <a:t>из 58 (72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 из 51(36 </a:t>
                      </a:r>
                      <a:r>
                        <a:rPr lang="ru-RU" sz="1200" dirty="0">
                          <a:effectLst/>
                        </a:rPr>
                        <a:t>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 из 51 (62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 </a:t>
                      </a:r>
                      <a:r>
                        <a:rPr lang="ru-RU" sz="1200" dirty="0" smtClean="0">
                          <a:effectLst/>
                        </a:rPr>
                        <a:t>из 65 (36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 из 65 (80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 из 69 (</a:t>
                      </a:r>
                      <a:r>
                        <a:rPr lang="ru-RU" sz="1200" dirty="0" smtClean="0">
                          <a:effectLst/>
                        </a:rPr>
                        <a:t>36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 из 69 (79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 из 53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smtClean="0">
                          <a:effectLst/>
                        </a:rPr>
                        <a:t>37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43 </a:t>
                      </a:r>
                      <a:r>
                        <a:rPr lang="ru-RU" sz="1200" dirty="0">
                          <a:effectLst/>
                        </a:rPr>
                        <a:t>из </a:t>
                      </a:r>
                      <a:r>
                        <a:rPr lang="ru-RU" sz="1200" dirty="0" smtClean="0">
                          <a:effectLst/>
                        </a:rPr>
                        <a:t>53 </a:t>
                      </a:r>
                      <a:r>
                        <a:rPr lang="ru-RU" sz="1200" dirty="0">
                          <a:effectLst/>
                        </a:rPr>
                        <a:t>(69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из 40 (40 из 100)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 из 40 (84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Иностранные языки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 </a:t>
                      </a:r>
                      <a:r>
                        <a:rPr lang="ru-RU" sz="1200" dirty="0" smtClean="0">
                          <a:effectLst/>
                        </a:rPr>
                        <a:t>из 80 (20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 из 80 (82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Литература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 из 42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smtClean="0">
                          <a:effectLst/>
                        </a:rPr>
                        <a:t>32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 из 42 (73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05" y="763293"/>
            <a:ext cx="3348459" cy="208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6899" y="1304961"/>
            <a:ext cx="45448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prstClr val="black"/>
                </a:solidFill>
              </a:rPr>
              <a:t>«…Указанная процедура позволяет согласовывать тестовые баллы одинаково подготовленных участников 2011 — 2013 гг. и обеспечивает сравнительную сопоставимость результатов экзамена по годам».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  <a:hlinkClick r:id="rId5"/>
              </a:rPr>
              <a:t>http://www.ege.edu.ru/ru/main/scaling</a:t>
            </a:r>
            <a:r>
              <a:rPr lang="en-US" sz="1400" dirty="0" smtClean="0">
                <a:solidFill>
                  <a:prstClr val="black"/>
                </a:solidFill>
                <a:hlinkClick r:id="rId5"/>
              </a:rPr>
              <a:t>/</a:t>
            </a:r>
            <a:endParaRPr lang="ru-RU" sz="1400" dirty="0" smtClean="0">
              <a:solidFill>
                <a:prstClr val="black"/>
              </a:solidFill>
            </a:endParaRPr>
          </a:p>
          <a:p>
            <a:pPr>
              <a:lnSpc>
                <a:spcPts val="1400"/>
              </a:lnSpc>
            </a:pPr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855" y="2850294"/>
            <a:ext cx="1417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prstClr val="black"/>
                </a:solidFill>
              </a:rPr>
              <a:t>ПБ1 - наименьший первичный балл, получение которого свидетельствует </a:t>
            </a:r>
            <a:r>
              <a:rPr lang="ru-RU" sz="1000" b="1" dirty="0">
                <a:solidFill>
                  <a:srgbClr val="C00000"/>
                </a:solidFill>
              </a:rPr>
              <a:t>об усвоении участником экзамена основных понятий и методов по соответствующему общеобразовательному предмету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229" y="2845261"/>
            <a:ext cx="14426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</a:rPr>
              <a:t>ПБ2 - наименьший первичный балл, получение которого свидетельствует </a:t>
            </a:r>
            <a:r>
              <a:rPr lang="ru-RU" sz="1000" b="1" dirty="0">
                <a:solidFill>
                  <a:srgbClr val="C00000"/>
                </a:solidFill>
              </a:rPr>
              <a:t>о высоком уровне подготовки участника экзамена, а именно, о наличии системных знаний, овладении комплексными умениями, способности выполнять творческие задания 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5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257953497"/>
              </p:ext>
            </p:extLst>
          </p:nvPr>
        </p:nvGraphicFramePr>
        <p:xfrm>
          <a:off x="35497" y="1068958"/>
          <a:ext cx="4875286" cy="402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84" y="-12191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870" y="6371523"/>
            <a:ext cx="2790929" cy="263057"/>
          </a:xfrm>
        </p:spPr>
        <p:txBody>
          <a:bodyPr/>
          <a:lstStyle/>
          <a:p>
            <a:pPr>
              <a:defRPr/>
            </a:pPr>
            <a:r>
              <a:rPr lang="ru-RU" sz="1000" i="1" dirty="0" smtClean="0">
                <a:solidFill>
                  <a:srgbClr val="5C92B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©  С.А. Боченков</a:t>
            </a:r>
            <a:endParaRPr lang="ru-RU" sz="1000" i="1" dirty="0">
              <a:solidFill>
                <a:srgbClr val="5C92B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 bwMode="auto">
          <a:xfrm>
            <a:off x="317913" y="136731"/>
            <a:ext cx="4796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</a:pP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Сопоставление 100-балльной шкалы и уровней освоения образовательного стандарта </a:t>
            </a:r>
            <a:b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показывает несовпадение шкал между </a:t>
            </a:r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учебными 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предметами (</a:t>
            </a:r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РФ, ЕГЭ-2013)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277360" y="1321363"/>
            <a:ext cx="9802" cy="3168000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9" name="TextBox 26"/>
          <p:cNvSpPr txBox="1">
            <a:spLocks noChangeArrowheads="1"/>
          </p:cNvSpPr>
          <p:nvPr/>
        </p:nvSpPr>
        <p:spPr bwMode="auto">
          <a:xfrm>
            <a:off x="3493154" y="1093044"/>
            <a:ext cx="12868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 smtClean="0">
                <a:solidFill>
                  <a:srgbClr val="C00000"/>
                </a:solidFill>
              </a:rPr>
              <a:t>81 балл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4009257" y="139730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73</a:t>
            </a:r>
            <a:endParaRPr lang="ru-RU" dirty="0"/>
          </a:p>
        </p:txBody>
      </p: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3708067" y="178362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63</a:t>
            </a:r>
            <a:endParaRPr lang="ru-RU" dirty="0"/>
          </a:p>
        </p:txBody>
      </p: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3684782" y="2163688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62</a:t>
            </a:r>
            <a:endParaRPr lang="ru-RU" dirty="0"/>
          </a:p>
        </p:txBody>
      </p:sp>
      <p:sp>
        <p:nvSpPr>
          <p:cNvPr id="65" name="TextBox 14"/>
          <p:cNvSpPr txBox="1">
            <a:spLocks noChangeArrowheads="1"/>
          </p:cNvSpPr>
          <p:nvPr/>
        </p:nvSpPr>
        <p:spPr bwMode="auto">
          <a:xfrm>
            <a:off x="4215951" y="2543755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80</a:t>
            </a:r>
            <a:endParaRPr lang="ru-RU" dirty="0"/>
          </a:p>
        </p:txBody>
      </p:sp>
      <p:sp>
        <p:nvSpPr>
          <p:cNvPr id="66" name="TextBox 14"/>
          <p:cNvSpPr txBox="1">
            <a:spLocks noChangeArrowheads="1"/>
          </p:cNvSpPr>
          <p:nvPr/>
        </p:nvSpPr>
        <p:spPr bwMode="auto">
          <a:xfrm>
            <a:off x="4189204" y="291775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79</a:t>
            </a:r>
            <a:endParaRPr lang="ru-RU" dirty="0"/>
          </a:p>
        </p:txBody>
      </p:sp>
      <p:sp>
        <p:nvSpPr>
          <p:cNvPr id="72" name="TextBox 14"/>
          <p:cNvSpPr txBox="1">
            <a:spLocks noChangeArrowheads="1"/>
          </p:cNvSpPr>
          <p:nvPr/>
        </p:nvSpPr>
        <p:spPr bwMode="auto">
          <a:xfrm>
            <a:off x="4323881" y="3304948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84</a:t>
            </a:r>
            <a:endParaRPr lang="ru-RU" dirty="0"/>
          </a:p>
        </p:txBody>
      </p:sp>
      <p:sp>
        <p:nvSpPr>
          <p:cNvPr id="75" name="TextBox 14"/>
          <p:cNvSpPr txBox="1">
            <a:spLocks noChangeArrowheads="1"/>
          </p:cNvSpPr>
          <p:nvPr/>
        </p:nvSpPr>
        <p:spPr bwMode="auto">
          <a:xfrm>
            <a:off x="3985972" y="3664157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72</a:t>
            </a:r>
            <a:endParaRPr lang="ru-RU" dirty="0"/>
          </a:p>
        </p:txBody>
      </p:sp>
      <p:sp>
        <p:nvSpPr>
          <p:cNvPr id="76" name="TextBox 14"/>
          <p:cNvSpPr txBox="1">
            <a:spLocks noChangeArrowheads="1"/>
          </p:cNvSpPr>
          <p:nvPr/>
        </p:nvSpPr>
        <p:spPr bwMode="auto">
          <a:xfrm>
            <a:off x="4274370" y="4057843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82</a:t>
            </a:r>
            <a:endParaRPr lang="ru-RU" dirty="0"/>
          </a:p>
        </p:txBody>
      </p:sp>
      <p:sp>
        <p:nvSpPr>
          <p:cNvPr id="78" name="TextBox 14"/>
          <p:cNvSpPr txBox="1">
            <a:spLocks noChangeArrowheads="1"/>
          </p:cNvSpPr>
          <p:nvPr/>
        </p:nvSpPr>
        <p:spPr bwMode="auto">
          <a:xfrm>
            <a:off x="2938751" y="1397302"/>
            <a:ext cx="28803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14"/>
          <p:cNvSpPr txBox="1">
            <a:spLocks noChangeArrowheads="1"/>
          </p:cNvSpPr>
          <p:nvPr/>
        </p:nvSpPr>
        <p:spPr bwMode="auto">
          <a:xfrm>
            <a:off x="2611607" y="1783620"/>
            <a:ext cx="26188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80" name="TextBox 14"/>
          <p:cNvSpPr txBox="1">
            <a:spLocks noChangeArrowheads="1"/>
          </p:cNvSpPr>
          <p:nvPr/>
        </p:nvSpPr>
        <p:spPr bwMode="auto">
          <a:xfrm>
            <a:off x="2912351" y="2168412"/>
            <a:ext cx="32585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1" name="TextBox 14"/>
          <p:cNvSpPr txBox="1">
            <a:spLocks noChangeArrowheads="1"/>
          </p:cNvSpPr>
          <p:nvPr/>
        </p:nvSpPr>
        <p:spPr bwMode="auto">
          <a:xfrm>
            <a:off x="2958489" y="254492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2958489" y="2905363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extBox 14"/>
          <p:cNvSpPr txBox="1">
            <a:spLocks noChangeArrowheads="1"/>
          </p:cNvSpPr>
          <p:nvPr/>
        </p:nvSpPr>
        <p:spPr bwMode="auto">
          <a:xfrm>
            <a:off x="3075279" y="3284766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40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4" name="TextBox 14"/>
          <p:cNvSpPr txBox="1">
            <a:spLocks noChangeArrowheads="1"/>
          </p:cNvSpPr>
          <p:nvPr/>
        </p:nvSpPr>
        <p:spPr bwMode="auto">
          <a:xfrm>
            <a:off x="3075279" y="366416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5" name="TextBox 14"/>
          <p:cNvSpPr txBox="1">
            <a:spLocks noChangeArrowheads="1"/>
          </p:cNvSpPr>
          <p:nvPr/>
        </p:nvSpPr>
        <p:spPr bwMode="auto">
          <a:xfrm>
            <a:off x="2441359" y="404570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20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075" y="1200905"/>
            <a:ext cx="3208606" cy="31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5436096" y="22979"/>
            <a:ext cx="3707904" cy="96779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100-балльных шкал русского языка и математики по </a:t>
            </a:r>
            <a:r>
              <a:rPr lang="ru-RU" sz="16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среднепроцентильным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рангам показывает несовпадение шкал</a:t>
            </a:r>
            <a:endParaRPr lang="ru-RU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29566" y="4391698"/>
            <a:ext cx="4225138" cy="692497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kern="0" dirty="0" smtClean="0">
                <a:ln w="1905"/>
                <a:gradFill>
                  <a:gsLst>
                    <a:gs pos="0">
                      <a:srgbClr val="B90000">
                        <a:shade val="20000"/>
                        <a:satMod val="200000"/>
                      </a:srgbClr>
                    </a:gs>
                    <a:gs pos="78000">
                      <a:srgbClr val="B9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9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Средний балл по 100-балльной шкале недопустимо использовать как при сравнении результатов между предметами, так и для оценки динамики по годам!!!</a:t>
            </a:r>
            <a:endParaRPr lang="ru-RU" sz="1300" b="1" kern="0" dirty="0">
              <a:ln w="1905"/>
              <a:gradFill>
                <a:gsLst>
                  <a:gs pos="0">
                    <a:srgbClr val="B90000">
                      <a:shade val="20000"/>
                      <a:satMod val="200000"/>
                    </a:srgbClr>
                  </a:gs>
                  <a:gs pos="78000">
                    <a:srgbClr val="B90000">
                      <a:tint val="90000"/>
                      <a:shade val="89000"/>
                      <a:satMod val="220000"/>
                    </a:srgbClr>
                  </a:gs>
                  <a:gs pos="100000">
                    <a:srgbClr val="B900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1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6364" y="11529"/>
            <a:ext cx="8856984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сравнения результатов ЕГЭ двух школ по среднему баллу ЕГЭ: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37684"/>
              </p:ext>
            </p:extLst>
          </p:nvPr>
        </p:nvGraphicFramePr>
        <p:xfrm>
          <a:off x="107503" y="1034597"/>
          <a:ext cx="8928993" cy="40538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25346"/>
                <a:gridCol w="517605"/>
                <a:gridCol w="1933514"/>
                <a:gridCol w="2448272"/>
                <a:gridCol w="2304256"/>
              </a:tblGrid>
              <a:tr h="10001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Профиль школы</a:t>
                      </a:r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Кол-во выпускников</a:t>
                      </a:r>
                      <a:endParaRPr lang="ru-RU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Средний балл ЕГЭ, при условии, что все выпускники все предметы</a:t>
                      </a:r>
                      <a:r>
                        <a:rPr lang="ru-RU" sz="1200" baseline="0" dirty="0" smtClean="0"/>
                        <a:t> сдали с одинаковым результатом, равным ТБ2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Вывод о результатах профильной подготовки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Вывод об</a:t>
                      </a:r>
                      <a:r>
                        <a:rPr lang="ru-RU" sz="1200" baseline="0" dirty="0" smtClean="0"/>
                        <a:t> эффективности вуз</a:t>
                      </a:r>
                      <a:r>
                        <a:rPr lang="ru-RU" sz="1200" dirty="0" smtClean="0"/>
                        <a:t>ов, по качеству подготовки поступивших в них выпускников</a:t>
                      </a:r>
                      <a:r>
                        <a:rPr lang="ru-RU" sz="1200" baseline="0" dirty="0" smtClean="0"/>
                        <a:t> этих школ</a:t>
                      </a:r>
                      <a:r>
                        <a:rPr lang="ru-RU" sz="1200" dirty="0" smtClean="0"/>
                        <a:t>  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Школа с инженерным профилем (математика, физика + русский язык)</a:t>
                      </a:r>
                      <a:endParaRPr lang="ru-RU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/>
                        <a:t>(математика 63 + физика 62 + русский 73) / 3 = </a:t>
                      </a:r>
                      <a:r>
                        <a:rPr lang="ru-RU" sz="1800" kern="1200" dirty="0" smtClean="0"/>
                        <a:t>66,0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/>
                        <a:t>При одинаковом качестве подготовки (равном ТБ2 -балл, получение которого свидетельствует о высоком уровне подготовки участника экзамена, а именно, о наличии системных знаний, овладении комплексными умениями, способности выполнять творческие задания ) </a:t>
                      </a:r>
                      <a:r>
                        <a:rPr lang="ru-RU" sz="1300" kern="1200" dirty="0" smtClean="0">
                          <a:solidFill>
                            <a:srgbClr val="C00000"/>
                          </a:solidFill>
                        </a:rPr>
                        <a:t>средний балл инженерного класса оказывается НИЖЕ показателя медицинского класса на </a:t>
                      </a: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</a:rPr>
                        <a:t>11,3</a:t>
                      </a:r>
                      <a:r>
                        <a:rPr lang="ru-RU" sz="1300" kern="1200" dirty="0" smtClean="0">
                          <a:solidFill>
                            <a:srgbClr val="C00000"/>
                          </a:solidFill>
                        </a:rPr>
                        <a:t> балла или на </a:t>
                      </a: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</a:rPr>
                        <a:t>17%</a:t>
                      </a:r>
                      <a:endParaRPr lang="ru-RU" sz="13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/>
                        <a:t>Все выпускники поступили в соответствующие профильные вузы на инженерное и медицинское направление подготовки. Таким образом, </a:t>
                      </a:r>
                      <a:r>
                        <a:rPr lang="ru-RU" sz="1300" kern="1200" dirty="0" smtClean="0">
                          <a:solidFill>
                            <a:srgbClr val="C00000"/>
                          </a:solidFill>
                        </a:rPr>
                        <a:t>медицинский вуз оказывается на </a:t>
                      </a: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</a:rPr>
                        <a:t>17% лучше </a:t>
                      </a:r>
                      <a:r>
                        <a:rPr lang="ru-RU" sz="1300" kern="1200" dirty="0" smtClean="0">
                          <a:solidFill>
                            <a:srgbClr val="C00000"/>
                          </a:solidFill>
                        </a:rPr>
                        <a:t>инженерного по показателю среднего балла, при </a:t>
                      </a: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</a:rPr>
                        <a:t>этом качество подготовки абитуриентов не отличается, а разницу определяет </a:t>
                      </a:r>
                      <a:r>
                        <a:rPr lang="ru-RU" sz="1300" b="1" kern="1200" dirty="0" err="1" smtClean="0">
                          <a:solidFill>
                            <a:srgbClr val="C00000"/>
                          </a:solidFill>
                        </a:rPr>
                        <a:t>невыровненная</a:t>
                      </a: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300" b="1" kern="1200" dirty="0" err="1" smtClean="0">
                          <a:solidFill>
                            <a:srgbClr val="C00000"/>
                          </a:solidFill>
                        </a:rPr>
                        <a:t>стобалльная</a:t>
                      </a: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</a:rPr>
                        <a:t> шкала</a:t>
                      </a:r>
                      <a:endParaRPr lang="ru-RU" sz="13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Школа с медицинским профильным (биология, химия + русский язык)</a:t>
                      </a:r>
                      <a:endParaRPr lang="ru-RU" sz="13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/>
                        <a:t>(русский 73 + биология 79 + химия 80) / 3 =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77,3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0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S120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8551">
            <a:off x="603423" y="1385902"/>
            <a:ext cx="2279214" cy="3227239"/>
          </a:xfrm>
          <a:prstGeom prst="rect">
            <a:avLst/>
          </a:prstGeom>
          <a:noFill/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 rot="-124521">
            <a:off x="1023614" y="1767798"/>
            <a:ext cx="1704744" cy="243006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ru-RU" sz="1300" b="1" dirty="0"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Для корректной интерпретации результатов ЕГЭ </a:t>
            </a:r>
            <a:r>
              <a:rPr kumimoji="1" lang="ru-RU" sz="1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необходимо: </a:t>
            </a:r>
            <a:endParaRPr kumimoji="1" lang="ru-RU" sz="1300" b="1" dirty="0">
              <a:solidFill>
                <a:srgbClr val="A5002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2257" y="2211710"/>
            <a:ext cx="589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spcBef>
                <a:spcPts val="600"/>
              </a:spcBef>
              <a:buFont typeface="+mj-lt"/>
              <a:buAutoNum type="arabicPeriod" startAt="3"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Выбирать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«работающие» показатели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7504" y="123478"/>
            <a:ext cx="8856984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корректной интерпретации результатов ЕГЭ.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3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9014724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Важные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537" y="141962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Для каких целей возможно использовать результаты ЕГЭ, а для каких это делать </a:t>
            </a:r>
            <a:r>
              <a:rPr lang="ru-RU" sz="2400" i="1" dirty="0" smtClean="0"/>
              <a:t>неправомерно?</a:t>
            </a:r>
          </a:p>
          <a:p>
            <a:pPr algn="just"/>
            <a:endParaRPr lang="ru-RU" sz="2400" i="1" dirty="0" smtClean="0"/>
          </a:p>
          <a:p>
            <a:pPr algn="just"/>
            <a:r>
              <a:rPr lang="ru-RU" sz="2400" i="1" dirty="0" smtClean="0"/>
              <a:t>Каковы </a:t>
            </a:r>
            <a:r>
              <a:rPr lang="ru-RU" sz="2400" i="1" dirty="0"/>
              <a:t>особенности анализа и интерпретации результатов ЕГЭ для разных целей и групп </a:t>
            </a:r>
            <a:r>
              <a:rPr lang="ru-RU" sz="2400" i="1" dirty="0" smtClean="0"/>
              <a:t>пользователей?</a:t>
            </a:r>
          </a:p>
          <a:p>
            <a:pPr algn="just"/>
            <a:endParaRPr lang="ru-RU" sz="2400" i="1" dirty="0"/>
          </a:p>
          <a:p>
            <a:pPr algn="just"/>
            <a:r>
              <a:rPr lang="ru-RU" sz="2400" i="1" dirty="0" smtClean="0"/>
              <a:t>Что можно сказать на основании данных ЕГЭ о результатах работы учителя, школы, муниципалитета?</a:t>
            </a:r>
          </a:p>
          <a:p>
            <a:pPr algn="just"/>
            <a:endParaRPr 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9272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7343775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 средний балл, то что? Какие показатели имеет смысл использовать при анализе результатов ЕГЭ?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98538"/>
            <a:ext cx="1800200" cy="1349202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07208747"/>
              </p:ext>
            </p:extLst>
          </p:nvPr>
        </p:nvGraphicFramePr>
        <p:xfrm>
          <a:off x="2958837" y="1156854"/>
          <a:ext cx="6133927" cy="398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55576" y="2067694"/>
            <a:ext cx="244368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Анализ практики </a:t>
            </a:r>
          </a:p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использования разных </a:t>
            </a:r>
          </a:p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показателей результатов ЕГЭ</a:t>
            </a:r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869" y="3204990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288477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Условные знаки: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8905" y="3254106"/>
            <a:ext cx="237289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dirty="0" smtClean="0"/>
              <a:t>- Показатель </a:t>
            </a:r>
            <a:r>
              <a:rPr lang="ru-RU" sz="1100" dirty="0" err="1" smtClean="0"/>
              <a:t>малоинформативен</a:t>
            </a:r>
            <a:r>
              <a:rPr lang="ru-RU" sz="1100" dirty="0" smtClean="0"/>
              <a:t> или имеет большие ограничения при использовании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4869" y="3731288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8904" y="3819303"/>
            <a:ext cx="237289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dirty="0" smtClean="0"/>
              <a:t>- Показатель содержит ошибку, приводит к ошибочным суждениям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8863" y="4321534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903" y="4426692"/>
            <a:ext cx="237289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dirty="0" smtClean="0"/>
              <a:t>- Показатель информативен при грамотном применении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6077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9066581" cy="70822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показателей, характеризующих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освоение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минимальных требований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образовательного стандарта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55788" y="1442797"/>
            <a:ext cx="6780708" cy="374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Уровень освоения образовательного стандарта для получения документа о среднем (полном) общем образовании – </a:t>
            </a:r>
            <a:r>
              <a:rPr lang="ru-RU" sz="2000" i="1" dirty="0">
                <a:solidFill>
                  <a:srgbClr val="C00000"/>
                </a:solidFill>
                <a:latin typeface="Calibri"/>
              </a:rPr>
              <a:t>доля выпускников, успешно сдавших (выше минимального порога) ЕГЭ по </a:t>
            </a:r>
            <a:r>
              <a:rPr lang="ru-RU" sz="2000" i="1" dirty="0" smtClean="0">
                <a:solidFill>
                  <a:srgbClr val="C00000"/>
                </a:solidFill>
                <a:latin typeface="Calibri"/>
              </a:rPr>
              <a:t>двум обязательным предметам,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%</a:t>
            </a:r>
          </a:p>
          <a:p>
            <a:pPr marL="171450" indent="-171450" algn="just" fontAlgn="auto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Уровень освоения образовательного стандарта для получения профессионального образования - получение свидетельства о результатах ЕГЭ с баллами по всем предметам, необходимыми для поступления  в выбранное учреждение профессионального образования - </a:t>
            </a:r>
            <a:r>
              <a:rPr lang="ru-RU" sz="2000" dirty="0">
                <a:solidFill>
                  <a:srgbClr val="C00000"/>
                </a:solidFill>
                <a:latin typeface="Calibri"/>
              </a:rPr>
              <a:t>доля выпускников, успешно сдавших (выше минимального порога) все экзамены, которые они выбрали для сдачи в форме ЕГЭ в общем числе выпускников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, %.</a:t>
            </a:r>
          </a:p>
          <a:p>
            <a:pPr marL="171450" indent="-171450" algn="just" fontAlgn="auto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Уровень освоения образовательного стандарта по каждому предмету - </a:t>
            </a:r>
            <a:r>
              <a:rPr lang="ru-RU" sz="2000" dirty="0" smtClean="0">
                <a:solidFill>
                  <a:srgbClr val="C00000"/>
                </a:solidFill>
                <a:latin typeface="Calibri"/>
              </a:rPr>
              <a:t>доля </a:t>
            </a:r>
            <a:r>
              <a:rPr lang="ru-RU" sz="2000" dirty="0">
                <a:solidFill>
                  <a:srgbClr val="C00000"/>
                </a:solidFill>
                <a:latin typeface="Calibri"/>
              </a:rPr>
              <a:t>учащихся, преодолевших минимальный порог (по каждому предмету)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, %.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898" y="3280732"/>
            <a:ext cx="2142890" cy="165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4"/>
              </a:buBlip>
            </a:lvl1pPr>
            <a:lvl2pPr marL="908050" indent="-436563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/>
            </a:lvl2pPr>
            <a:lvl3pPr marL="1304925" indent="-395288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/>
            </a:lvl3pPr>
            <a:lvl4pPr marL="1693863" indent="-387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/>
            </a:lvl4pPr>
            <a:lvl5pPr marL="20939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9pPr>
          </a:lstStyle>
          <a:p>
            <a:pPr marL="0" indent="0">
              <a:buClr>
                <a:srgbClr val="E40059"/>
              </a:buClr>
              <a:buFont typeface="Wingdings" pitchFamily="2" charset="2"/>
              <a:buNone/>
            </a:pPr>
            <a:r>
              <a:rPr lang="ru-RU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Широкая область применения, </a:t>
            </a:r>
            <a:r>
              <a:rPr lang="ru-RU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т.к. </a:t>
            </a:r>
            <a:r>
              <a:rPr lang="ru-RU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задача учителя, школы, системы образования – создание условий для освоения образовательного стандарта.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4802" y="1110035"/>
            <a:ext cx="1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Примеры показателей: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02954" y="1319214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02954" y="2501664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04516" y="4318785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93" y="849511"/>
            <a:ext cx="1943100" cy="235267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518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8892480" cy="708223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показателей, характеризующих </a:t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и качество образовательных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достижений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502" y="1347614"/>
            <a:ext cx="6864310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lnSpc>
                <a:spcPts val="15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Средний балл по 100-балльной шкале (вариации – только по обязательным предметам, только по профильным предметам).</a:t>
            </a:r>
          </a:p>
          <a:p>
            <a:pPr marL="171450" indent="-171450" algn="just" fontAlgn="auto">
              <a:lnSpc>
                <a:spcPts val="15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Средний балл по каждому предмету</a:t>
            </a:r>
          </a:p>
          <a:p>
            <a:pPr marL="171450" indent="-171450" algn="just" fontAlgn="auto">
              <a:lnSpc>
                <a:spcPts val="15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Доля выпускников, получивших соответствующее количество баллов ЕГЭ по предметам: </a:t>
            </a: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от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50  до 75 </a:t>
            </a: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баллов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(вариант - до 50, 51-75); 70 баллов и выше (вариант – 80 баллов и выше, 90 баллов и выше), %.</a:t>
            </a:r>
          </a:p>
          <a:p>
            <a:pPr marL="171450" indent="-171450" algn="just" fontAlgn="auto">
              <a:lnSpc>
                <a:spcPts val="15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Доля (кол-во) участников, набравших 100 баллов (на 1000 участников), %.</a:t>
            </a:r>
          </a:p>
          <a:p>
            <a:pPr marL="171450" indent="-171450" algn="just" fontAlgn="auto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Доля выпускников, показавших по профильному предмету результат,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относящийся к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10% лучших  результатов по РФ).</a:t>
            </a:r>
          </a:p>
          <a:p>
            <a:pPr marL="171450" indent="-171450" algn="just" fontAlgn="auto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Доля выпускников сдавших экзамен по предмету с результатом равным ТБ2 (высокий уровень) и выше в общем числе изучавших данный предмет на профильном уровне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171450" indent="-171450" algn="just" fontAlgn="auto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Доля выпускников, сдавших все предметы из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изучавшихся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на профильном уровне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с результатом не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ниже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ТБ2.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258" y="2818326"/>
            <a:ext cx="2012396" cy="205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4"/>
              </a:buBlip>
            </a:lvl1pPr>
            <a:lvl2pPr marL="908050" indent="-436563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/>
            </a:lvl2pPr>
            <a:lvl3pPr marL="1304925" indent="-395288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/>
            </a:lvl3pPr>
            <a:lvl4pPr marL="1693863" indent="-387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/>
            </a:lvl4pPr>
            <a:lvl5pPr marL="20939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9pPr>
          </a:lstStyle>
          <a:p>
            <a:pPr marL="0" indent="0">
              <a:buClr>
                <a:srgbClr val="E40059"/>
              </a:buClr>
              <a:buFont typeface="Wingdings" pitchFamily="2" charset="2"/>
              <a:buNone/>
            </a:pPr>
            <a:r>
              <a:rPr lang="ru-RU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Возможно применение для оценки школ, реализующих модели профильного образования на старшей ступени.</a:t>
            </a:r>
          </a:p>
          <a:p>
            <a:pPr marL="0" indent="0">
              <a:buClr>
                <a:srgbClr val="E40059"/>
              </a:buClr>
              <a:buFont typeface="Wingdings" pitchFamily="2" charset="2"/>
              <a:buNone/>
            </a:pPr>
            <a:r>
              <a:rPr lang="ru-RU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Необходимы </a:t>
            </a:r>
            <a:r>
              <a:rPr lang="ru-RU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для оценки эффективности профилей заявленных и реализуемых школой.</a:t>
            </a:r>
            <a:endParaRPr lang="ru-RU" sz="13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7744" y="1059582"/>
            <a:ext cx="256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Примеры показателей: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11182" y="3346326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1182" y="4029420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37" y="923926"/>
            <a:ext cx="1885548" cy="18944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2211182" y="1203598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30186" y="1980641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06369" y="2847188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0133" y="1678501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31740" y="2502165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47914" y="4763928"/>
            <a:ext cx="656059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/>
              <a:t>Вебинар РТЦ </a:t>
            </a:r>
            <a:r>
              <a:rPr lang="ru-RU" sz="1200" dirty="0"/>
              <a:t>«Интерпретация и представление результатов оценки качества образования для разных групп пользователей</a:t>
            </a:r>
            <a:r>
              <a:rPr lang="ru-RU" sz="1200" dirty="0" smtClean="0"/>
              <a:t>». Презентация и видео </a:t>
            </a:r>
            <a:r>
              <a:rPr lang="en-US" sz="1200" dirty="0" smtClean="0">
                <a:hlinkClick r:id="rId6"/>
              </a:rPr>
              <a:t>http</a:t>
            </a:r>
            <a:r>
              <a:rPr lang="en-US" sz="1200" dirty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www.rtc-edu.ru/trainings/webinar/267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22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S120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8551">
            <a:off x="603423" y="1385902"/>
            <a:ext cx="2279214" cy="3227239"/>
          </a:xfrm>
          <a:prstGeom prst="rect">
            <a:avLst/>
          </a:prstGeom>
          <a:noFill/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 rot="-124521">
            <a:off x="1023614" y="1767798"/>
            <a:ext cx="1704744" cy="243006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ru-RU" sz="1300" b="1" dirty="0"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Для корректной интерпретации результатов ЕГЭ </a:t>
            </a:r>
            <a:r>
              <a:rPr kumimoji="1" lang="ru-RU" sz="1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необходимо: </a:t>
            </a:r>
            <a:endParaRPr kumimoji="1" lang="ru-RU" sz="1300" b="1" dirty="0">
              <a:solidFill>
                <a:srgbClr val="A5002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5399" y="1275606"/>
            <a:ext cx="597666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spcBef>
                <a:spcPts val="600"/>
              </a:spcBef>
              <a:buFont typeface="+mj-lt"/>
              <a:buAutoNum type="arabicPeriod" startAt="4"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Различать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характеристики хороших (плохих) результатов ЕГЭ для учителя, для школы, для системы образования и понимать в какой мере эти результаты зависят от деятельности учителя, школы, муниципального или регионального управления образовательной системы.</a:t>
            </a:r>
            <a:endParaRPr lang="ru-RU" sz="2000" dirty="0" smtClean="0">
              <a:solidFill>
                <a:prstClr val="black"/>
              </a:solidFill>
              <a:latin typeface="Calibri"/>
            </a:endParaRPr>
          </a:p>
          <a:p>
            <a:pPr marL="360000" lvl="1" indent="-360000" algn="just">
              <a:spcBef>
                <a:spcPts val="600"/>
              </a:spcBef>
              <a:buFont typeface="+mj-lt"/>
              <a:buAutoNum type="arabicPeriod" startAt="4"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Использовать результаты ЕГЭ в сочетании с контекстными данными, данными об условиях организации образовательного процесса и показателями, полученными из  других оценочных процедур.  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46806" y="153987"/>
            <a:ext cx="8856984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корректной интерпретации результатов ЕГЭ.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5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037" y="2229827"/>
            <a:ext cx="1071375" cy="842837"/>
          </a:xfrm>
          <a:prstGeom prst="rect">
            <a:avLst/>
          </a:prstGeom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6675"/>
            <a:ext cx="7524750" cy="857250"/>
          </a:xfrm>
        </p:spPr>
        <p:txBody>
          <a:bodyPr/>
          <a:lstStyle/>
          <a:p>
            <a:pPr algn="l"/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«результаты ЕГЭ»? </a:t>
            </a:r>
            <a:b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Всё зависит от точки зрения...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3" y="1176846"/>
            <a:ext cx="1002975" cy="56390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1820714"/>
            <a:ext cx="3960440" cy="17497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55776" y="1168811"/>
            <a:ext cx="2880319" cy="580534"/>
          </a:xfrm>
          <a:prstGeom prst="rect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36000" tIns="36000" rIns="36000" bIns="36000" rtlCol="0" anchor="ctr">
            <a:spAutoFit/>
          </a:bodyPr>
          <a:lstStyle>
            <a:defPPr>
              <a:defRPr lang="ru-RU"/>
            </a:defPPr>
            <a:lvl1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defRPr>
            </a:lvl1pPr>
          </a:lstStyle>
          <a:p>
            <a:r>
              <a:rPr lang="ru-RU" sz="1100" dirty="0" smtClean="0"/>
              <a:t>Индивидуальный результат </a:t>
            </a:r>
            <a:r>
              <a:rPr lang="ru-RU" sz="1100" b="1" dirty="0" smtClean="0">
                <a:solidFill>
                  <a:srgbClr val="C00000"/>
                </a:solidFill>
              </a:rPr>
              <a:t>выпускника</a:t>
            </a:r>
            <a:r>
              <a:rPr lang="ru-RU" sz="1100" dirty="0" smtClean="0"/>
              <a:t> по предмету – балл по 100-балльной шкале и решаемость заданий</a:t>
            </a:r>
            <a:endParaRPr lang="ru-RU" sz="11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6" y="1788585"/>
            <a:ext cx="1593197" cy="14780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5475">
            <a:off x="1508365" y="717179"/>
            <a:ext cx="1065698" cy="9697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672" y="1158186"/>
            <a:ext cx="1319170" cy="13452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898" y="906193"/>
            <a:ext cx="1085290" cy="67694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382049" y="1282859"/>
            <a:ext cx="93660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общество</a:t>
            </a:r>
            <a:endParaRPr lang="ru-RU" sz="14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018" y="3190456"/>
            <a:ext cx="10590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учитель</a:t>
            </a:r>
            <a:endParaRPr lang="ru-RU" sz="20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95802" y="4068570"/>
            <a:ext cx="2874886" cy="951452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Century Gothic"/>
              </a:rPr>
              <a:t>Хорошие </a:t>
            </a:r>
            <a:r>
              <a:rPr lang="ru-RU" sz="1400" b="1" kern="0" dirty="0" smtClean="0">
                <a:solidFill>
                  <a:srgbClr val="C00000"/>
                </a:solidFill>
                <a:latin typeface="Century Gothic"/>
              </a:rPr>
              <a:t>результаты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C00000"/>
                </a:solidFill>
                <a:latin typeface="Century Gothic"/>
              </a:rPr>
              <a:t>ЕГЭ для школы</a:t>
            </a:r>
            <a:r>
              <a:rPr lang="ru-RU" sz="1400" b="1" kern="0" dirty="0" smtClean="0">
                <a:solidFill>
                  <a:srgbClr val="000000"/>
                </a:solidFill>
                <a:latin typeface="Century Gothic"/>
              </a:rPr>
              <a:t> – это чтобы все учащиеся школы сдали ЕГЭ хорошо…</a:t>
            </a:r>
            <a:endParaRPr lang="ru-RU" sz="1400" kern="0" dirty="0" smtClean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3291129">
            <a:off x="1804497" y="2494695"/>
            <a:ext cx="370913" cy="541131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3131840" y="2365783"/>
            <a:ext cx="370913" cy="541131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806" y="2920693"/>
            <a:ext cx="1462627" cy="122084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433447" y="3531115"/>
            <a:ext cx="11553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директор </a:t>
            </a:r>
          </a:p>
          <a:p>
            <a:pPr algn="ctr"/>
            <a:r>
              <a:rPr lang="ru-RU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школы</a:t>
            </a:r>
            <a:endParaRPr lang="ru-RU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8235610">
            <a:off x="4570539" y="2170331"/>
            <a:ext cx="370913" cy="541131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6561873">
            <a:off x="6761107" y="1094884"/>
            <a:ext cx="370913" cy="541131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350" y="1424322"/>
            <a:ext cx="920961" cy="932619"/>
          </a:xfrm>
          <a:prstGeom prst="rect">
            <a:avLst/>
          </a:prstGeom>
        </p:spPr>
      </p:pic>
      <p:sp>
        <p:nvSpPr>
          <p:cNvPr id="37" name="Стрелка вниз 36"/>
          <p:cNvSpPr/>
          <p:nvPr/>
        </p:nvSpPr>
        <p:spPr>
          <a:xfrm rot="16680683">
            <a:off x="7298599" y="1518020"/>
            <a:ext cx="370913" cy="541131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8235610">
            <a:off x="6676815" y="1955354"/>
            <a:ext cx="370913" cy="541131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70964" y="1836684"/>
            <a:ext cx="545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88067" y="2627061"/>
            <a:ext cx="15069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исследователи</a:t>
            </a:r>
            <a:endParaRPr lang="ru-RU" sz="1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234887" y="2287009"/>
            <a:ext cx="55335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СМИ</a:t>
            </a:r>
            <a:endParaRPr lang="ru-RU" sz="14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992" y="2311755"/>
            <a:ext cx="1918206" cy="147346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515401" y="2553163"/>
            <a:ext cx="14725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руководитель </a:t>
            </a:r>
          </a:p>
          <a:p>
            <a:pPr algn="ctr"/>
            <a:r>
              <a:rPr lang="ru-RU" sz="1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сети школы</a:t>
            </a:r>
            <a:endParaRPr lang="ru-RU" sz="1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9512" y="3559788"/>
            <a:ext cx="1861702" cy="1316218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Century Gothic"/>
              </a:rPr>
              <a:t>Хорошие </a:t>
            </a:r>
            <a:r>
              <a:rPr lang="ru-RU" sz="1400" b="1" kern="0" dirty="0" smtClean="0">
                <a:solidFill>
                  <a:srgbClr val="C00000"/>
                </a:solidFill>
                <a:latin typeface="Century Gothic"/>
              </a:rPr>
              <a:t>результаты ЕГЭ для учителя</a:t>
            </a:r>
            <a:r>
              <a:rPr lang="ru-RU" sz="1400" b="1" kern="0" dirty="0" smtClean="0">
                <a:solidFill>
                  <a:srgbClr val="000000"/>
                </a:solidFill>
                <a:latin typeface="Century Gothic"/>
              </a:rPr>
              <a:t> – это чтобы все учащиеся сдали ЕГЭ хорошо…</a:t>
            </a:r>
            <a:endParaRPr lang="ru-RU" sz="1400" kern="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68202" y="1888611"/>
            <a:ext cx="127323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выпускник</a:t>
            </a:r>
            <a:endParaRPr lang="ru-RU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77228" y="3107166"/>
            <a:ext cx="2607140" cy="1264784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Century Gothic"/>
              </a:rPr>
              <a:t>Хорошие </a:t>
            </a:r>
            <a:r>
              <a:rPr lang="ru-RU" sz="1400" b="1" kern="0" dirty="0" smtClean="0">
                <a:solidFill>
                  <a:srgbClr val="C00000"/>
                </a:solidFill>
                <a:latin typeface="Century Gothic"/>
              </a:rPr>
              <a:t>результаты ЕГЭ для муниципалитета </a:t>
            </a:r>
            <a:r>
              <a:rPr lang="ru-RU" sz="1400" b="1" kern="0" dirty="0" smtClean="0">
                <a:solidFill>
                  <a:srgbClr val="000000"/>
                </a:solidFill>
                <a:latin typeface="Century Gothic"/>
              </a:rPr>
              <a:t>– это чтобы все учащиеся школ территории сдали ЕГЭ хорошо…</a:t>
            </a:r>
            <a:endParaRPr lang="ru-RU" sz="1400" kern="0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389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480" y="278383"/>
            <a:ext cx="6183848" cy="565175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результатов ЕГЭ для учителя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832" y="1157288"/>
            <a:ext cx="6084168" cy="3879030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Century Gothic"/>
              </a:rPr>
              <a:t>«Рамка качества» работы УЧИТЕЛЯ в результатах ЕГЭ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kern="0" dirty="0" smtClean="0">
                <a:solidFill>
                  <a:srgbClr val="000000"/>
                </a:solidFill>
                <a:latin typeface="Century Gothic"/>
              </a:rPr>
              <a:t> 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200" u="sng" kern="0" dirty="0" smtClean="0">
                <a:solidFill>
                  <a:srgbClr val="000000"/>
                </a:solidFill>
                <a:latin typeface="Century Gothic"/>
              </a:rPr>
              <a:t>Общие критерии: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 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Учитель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обеспечивает освоение образовательного стандарта на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минимальном уровне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: доля учащихся, успешно преодолевших минимальный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порог требований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образовательного стандарта, из числа сдававших предмет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стремится к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100%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Система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текущего оценивания адекватна результатам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ЕГЭ</a:t>
            </a:r>
            <a:endParaRPr lang="ru-RU" sz="1200" kern="0" dirty="0">
              <a:solidFill>
                <a:srgbClr val="000000"/>
              </a:solidFill>
              <a:latin typeface="Century Gothic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200" u="sng" kern="0" dirty="0" smtClean="0">
                <a:solidFill>
                  <a:srgbClr val="000000"/>
                </a:solidFill>
                <a:latin typeface="Century Gothic"/>
              </a:rPr>
              <a:t>- </a:t>
            </a:r>
            <a:r>
              <a:rPr lang="ru-RU" sz="1200" u="sng" kern="0" dirty="0">
                <a:solidFill>
                  <a:srgbClr val="000000"/>
                </a:solidFill>
                <a:latin typeface="Century Gothic"/>
              </a:rPr>
              <a:t>если предмет изучается на базовом </a:t>
            </a:r>
            <a:r>
              <a:rPr lang="ru-RU" sz="1200" u="sng" kern="0" dirty="0" smtClean="0">
                <a:solidFill>
                  <a:srgbClr val="000000"/>
                </a:solidFill>
                <a:latin typeface="Century Gothic"/>
              </a:rPr>
              <a:t>уровне: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 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все учащиеся из числа слабоуспевающих успешно решают определённый набор заданий, позволяющий им преодолеть минимальный порог</a:t>
            </a:r>
            <a:endParaRPr lang="ru-RU" sz="1200" kern="0" dirty="0">
              <a:solidFill>
                <a:srgbClr val="000000"/>
              </a:solidFill>
              <a:latin typeface="Century Gothic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200" u="sng" kern="0" dirty="0">
                <a:solidFill>
                  <a:srgbClr val="000000"/>
                </a:solidFill>
                <a:latin typeface="Century Gothic"/>
              </a:rPr>
              <a:t>- если предмет изучается на профильном </a:t>
            </a:r>
            <a:r>
              <a:rPr lang="ru-RU" sz="1200" u="sng" kern="0" dirty="0" smtClean="0">
                <a:solidFill>
                  <a:srgbClr val="000000"/>
                </a:solidFill>
                <a:latin typeface="Century Gothic"/>
              </a:rPr>
              <a:t>уровне: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востребованность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предмета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не ниже,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чем среднее для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территории и аналогичных образовательных учреждений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освоение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образовательного стандарта на профильном уровне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не ниже,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чем среднее по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территории и для аналогичных школ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наблюдается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положительная динамика или стабильность в высоких результатах по каждой из значимых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позиций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57" y="1157288"/>
            <a:ext cx="2448272" cy="3879030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solidFill>
                  <a:srgbClr val="000000"/>
                </a:solidFill>
                <a:latin typeface="Century Gothic"/>
              </a:rPr>
              <a:t>Хорошие </a:t>
            </a:r>
            <a:r>
              <a:rPr lang="ru-RU" sz="1100" b="1" kern="0" dirty="0" smtClean="0">
                <a:solidFill>
                  <a:srgbClr val="C00000"/>
                </a:solidFill>
                <a:latin typeface="Century Gothic"/>
              </a:rPr>
              <a:t>результаты ЕГЭ для учителя</a:t>
            </a:r>
            <a:r>
              <a:rPr lang="ru-RU" sz="1100" b="1" kern="0" dirty="0" smtClean="0">
                <a:solidFill>
                  <a:srgbClr val="000000"/>
                </a:solidFill>
                <a:latin typeface="Century Gothic"/>
              </a:rPr>
              <a:t> – это чтобы все учащиеся сдали ЕГЭ хорошо… а именно: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Century Gothic"/>
              </a:rPr>
              <a:t> </a:t>
            </a: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Century Gothic"/>
              </a:rPr>
              <a:t>Чтобы все, кто подготовились к экзамену по предмету, пошли на экзамен, а неподготовленные не ходили.</a:t>
            </a: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Century Gothic"/>
              </a:rPr>
              <a:t>Чтобы все, кто пошли успешно сдали ЕГЭ (преодолели минимальный порог 100%) и получили результаты не хуже, чем у других учителей и школ.</a:t>
            </a:r>
            <a:endParaRPr lang="ru-RU" sz="1100" kern="0" dirty="0">
              <a:solidFill>
                <a:srgbClr val="000000"/>
              </a:solidFill>
              <a:latin typeface="Century Gothic"/>
            </a:endParaRP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Century Gothic"/>
              </a:rPr>
              <a:t>Чтобы результаты ЕГЭ были адекватны текущим оценкам, которые выставил учитель.</a:t>
            </a:r>
            <a:endParaRPr lang="ru-RU" sz="1100" kern="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92" y="96449"/>
            <a:ext cx="1043608" cy="9681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562" y="957759"/>
            <a:ext cx="12357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учитель</a:t>
            </a:r>
            <a:endParaRPr lang="ru-RU" sz="24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2221707" y="3835716"/>
            <a:ext cx="1196854" cy="541131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190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6" y="123478"/>
            <a:ext cx="8928544" cy="85725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и уровень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требований контрольно-измерительных материалов ЕГЭ по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6" y="1157288"/>
            <a:ext cx="3810330" cy="38225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836" y="1124844"/>
            <a:ext cx="5035732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6" y="123478"/>
            <a:ext cx="8928544" cy="85725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интерпретации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ЕГЭ для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учителя. 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Позадачная решаемость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КИМов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математике.</a:t>
            </a:r>
          </a:p>
        </p:txBody>
      </p:sp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107505" y="4152316"/>
            <a:ext cx="89285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Графическим выражением успешности, результата выполнения теста группой учеников является профиль решаемости, где видна успешность выполнения каждого задания. При </a:t>
            </a:r>
            <a:r>
              <a:rPr lang="ru-RU" sz="1200" dirty="0">
                <a:solidFill>
                  <a:srgbClr val="C00000"/>
                </a:solidFill>
              </a:rPr>
              <a:t>сравнении </a:t>
            </a:r>
            <a:r>
              <a:rPr lang="ru-RU" sz="1200" dirty="0" smtClean="0">
                <a:solidFill>
                  <a:srgbClr val="C00000"/>
                </a:solidFill>
              </a:rPr>
              <a:t>с коридором ожидаемой решаемости </a:t>
            </a:r>
            <a:r>
              <a:rPr lang="ru-RU" sz="1200" dirty="0">
                <a:solidFill>
                  <a:srgbClr val="C00000"/>
                </a:solidFill>
              </a:rPr>
              <a:t>видно, какие темы отработаны лучше, какие хуже, а какие вообще оказались </a:t>
            </a:r>
            <a:r>
              <a:rPr lang="ru-RU" sz="1200" dirty="0" smtClean="0">
                <a:solidFill>
                  <a:srgbClr val="C00000"/>
                </a:solidFill>
              </a:rPr>
              <a:t>провальными.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Практика анализа результатов экзамена в разрезе отдельной школы, класса и учителя даёт разные профили по решаемости заданий.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146728"/>
            <a:ext cx="9041152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0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19256" cy="857250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интерпретации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ЕГЭ для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учителя.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освоения содержательных блоков курса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сформированность основных умений.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51215076"/>
              </p:ext>
            </p:extLst>
          </p:nvPr>
        </p:nvGraphicFramePr>
        <p:xfrm>
          <a:off x="246799" y="1187514"/>
          <a:ext cx="3550810" cy="383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9" t="1926" r="2727" b="2043"/>
          <a:stretch/>
        </p:blipFill>
        <p:spPr bwMode="auto">
          <a:xfrm>
            <a:off x="3779912" y="1474787"/>
            <a:ext cx="5325928" cy="361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8144" y="1105455"/>
            <a:ext cx="216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РУССКИЙ ЯЗЫК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1820" y="1121767"/>
            <a:ext cx="216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МАТЕМАТИКА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6229" y="1667659"/>
            <a:ext cx="664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</a:rPr>
              <a:t>68,3%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1578" y="2251826"/>
            <a:ext cx="595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</a:rPr>
              <a:t>61,5%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388" y="2850954"/>
            <a:ext cx="651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</a:rPr>
              <a:t>83,7%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6288" y="3429945"/>
            <a:ext cx="625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</a:rPr>
              <a:t>57,0%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2467" y="4029073"/>
            <a:ext cx="618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</a:rPr>
              <a:t>70,2%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2403" y="4305625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</a:rPr>
              <a:t>Задания повышенного</a:t>
            </a:r>
            <a:r>
              <a:rPr lang="ru-RU" sz="1100" i="1" dirty="0">
                <a:solidFill>
                  <a:prstClr val="black"/>
                </a:solidFill>
              </a:rPr>
              <a:t> и</a:t>
            </a:r>
            <a:r>
              <a:rPr lang="ru-RU" sz="1100" i="1" dirty="0" smtClean="0">
                <a:solidFill>
                  <a:prstClr val="black"/>
                </a:solidFill>
              </a:rPr>
              <a:t> </a:t>
            </a:r>
            <a:r>
              <a:rPr lang="ru-RU" sz="1100" i="1" dirty="0">
                <a:solidFill>
                  <a:prstClr val="black"/>
                </a:solidFill>
              </a:rPr>
              <a:t>высокого </a:t>
            </a:r>
            <a:r>
              <a:rPr lang="ru-RU" sz="1100" i="1" dirty="0" smtClean="0">
                <a:solidFill>
                  <a:prstClr val="black"/>
                </a:solidFill>
              </a:rPr>
              <a:t>уровня сложности </a:t>
            </a:r>
            <a:endParaRPr lang="ru-RU" sz="1100" i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3344" y="4405344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</a:rPr>
              <a:t>Задания базового уровня сложности </a:t>
            </a:r>
            <a:endParaRPr lang="ru-RU" sz="1100" i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46604" y="1479417"/>
            <a:ext cx="1340020" cy="65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100" dirty="0">
                <a:solidFill>
                  <a:prstClr val="black"/>
                </a:solidFill>
              </a:rPr>
              <a:t>Комбинаторика, статистика </a:t>
            </a:r>
            <a:r>
              <a:rPr lang="ru-RU" sz="1100" dirty="0" smtClean="0">
                <a:solidFill>
                  <a:prstClr val="black"/>
                </a:solidFill>
              </a:rPr>
              <a:t>и теория вероятности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62" y="2131730"/>
            <a:ext cx="140682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100" dirty="0" smtClean="0">
                <a:solidFill>
                  <a:prstClr val="black"/>
                </a:solidFill>
              </a:rPr>
              <a:t>Начала математического анализа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416" y="2806811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Алгебра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732" y="3356249"/>
            <a:ext cx="1037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Уравнения и неравенства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583" y="4009024"/>
            <a:ext cx="1085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Геометрия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72068"/>
            <a:ext cx="8147248" cy="857250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интерпретации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ЕГЭ для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учителя. </a:t>
            </a:r>
            <a:b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учащихся по уровню подготовки к ЕГЭ-2013 по математике.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79318" y="1711286"/>
            <a:ext cx="3157178" cy="8499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no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ysClr val="windowText" lastClr="000000"/>
                </a:solidFill>
              </a:rPr>
              <a:t>Высокий уровень подготовки </a:t>
            </a:r>
            <a:r>
              <a:rPr lang="ru-RU" sz="1200" kern="0" dirty="0">
                <a:solidFill>
                  <a:sysClr val="windowText" lastClr="000000"/>
                </a:solidFill>
              </a:rPr>
              <a:t>к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ЕГЭ (ТБ 2 и выше) – свидетельствует о высоком </a:t>
            </a:r>
            <a:r>
              <a:rPr lang="ru-RU" sz="1200" kern="0" dirty="0">
                <a:solidFill>
                  <a:sysClr val="windowText" lastClr="000000"/>
                </a:solidFill>
              </a:rPr>
              <a:t>уровне подготовки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участников, </a:t>
            </a:r>
            <a:r>
              <a:rPr lang="ru-RU" sz="1200" kern="0" dirty="0">
                <a:solidFill>
                  <a:sysClr val="windowText" lastClr="000000"/>
                </a:solidFill>
              </a:rPr>
              <a:t>а именно, о наличии системных знаний, овладении комплексными умениями, способности выполнять творческие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задания. </a:t>
            </a: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79318" y="3095649"/>
            <a:ext cx="1068946" cy="4958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ysClr val="windowText" lastClr="000000"/>
                </a:solidFill>
              </a:rPr>
              <a:t>Базовый уровень </a:t>
            </a:r>
            <a:r>
              <a:rPr lang="ru-RU" sz="1200" b="1" kern="0" dirty="0" smtClean="0">
                <a:solidFill>
                  <a:sysClr val="windowText" lastClr="000000"/>
                </a:solidFill>
              </a:rPr>
              <a:t>подготовки</a:t>
            </a: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79318" y="4092141"/>
            <a:ext cx="2448272" cy="970385"/>
          </a:xfrm>
          <a:prstGeom prst="rect">
            <a:avLst/>
          </a:prstGeom>
          <a:ln w="158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ysClr val="windowText" lastClr="000000"/>
                </a:solidFill>
              </a:rPr>
              <a:t>Низкий </a:t>
            </a:r>
            <a:r>
              <a:rPr lang="ru-RU" sz="1200" b="1" kern="0" dirty="0">
                <a:solidFill>
                  <a:sysClr val="windowText" lastClr="000000"/>
                </a:solidFill>
              </a:rPr>
              <a:t>уровень подготовки</a:t>
            </a:r>
            <a:r>
              <a:rPr lang="ru-RU" sz="1200" kern="0" dirty="0">
                <a:solidFill>
                  <a:sysClr val="windowText" lastClr="000000"/>
                </a:solidFill>
              </a:rPr>
              <a:t> к ЕГЭ: группа риска,  т.к. бессистемность и отрывочность их знаний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не позволяет преодолеть </a:t>
            </a:r>
            <a:r>
              <a:rPr lang="ru-RU" sz="1200" kern="0" dirty="0">
                <a:solidFill>
                  <a:sysClr val="windowText" lastClr="000000"/>
                </a:solidFill>
              </a:rPr>
              <a:t>минимальный порог  для получения свидетельства о результатах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ЕГЭ и аттестата. </a:t>
            </a: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127710"/>
            <a:ext cx="82816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prstClr val="black"/>
                </a:solidFill>
              </a:rPr>
              <a:t>Доля выпускников, успешно сдавших ЕГЭ по предмету от общего </a:t>
            </a:r>
            <a:r>
              <a:rPr lang="ru-RU" sz="1100" dirty="0" smtClean="0">
                <a:solidFill>
                  <a:prstClr val="black"/>
                </a:solidFill>
              </a:rPr>
              <a:t>в 11 А классе - 100%, в 11СЭ – 95,8%.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prstClr val="black"/>
                </a:solidFill>
              </a:rPr>
              <a:t>Доля выпускников, сдавших ЕГЭ по предмету с </a:t>
            </a:r>
            <a:r>
              <a:rPr lang="ru-RU" sz="1100" dirty="0" smtClean="0">
                <a:solidFill>
                  <a:prstClr val="black"/>
                </a:solidFill>
              </a:rPr>
              <a:t>результатом равным ТБ2 и выше  в 11А классе  – 46,2%, в 11СЭ классе – 20,8%</a:t>
            </a: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9" y="1032721"/>
            <a:ext cx="6578154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9014724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Особенности национального интеллекта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24544" y="1157288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ru-RU" sz="3200" dirty="0"/>
              <a:t>Дай </a:t>
            </a:r>
            <a:r>
              <a:rPr lang="ru-RU" sz="3200" dirty="0" smtClean="0"/>
              <a:t>россиянину в </a:t>
            </a:r>
            <a:r>
              <a:rPr lang="ru-RU" sz="3200" dirty="0"/>
              <a:t>руки какие-нибудь данные и он проявит природную находчивость и придумает много самых разных способов их использования.</a:t>
            </a:r>
          </a:p>
          <a:p>
            <a:pPr lvl="1"/>
            <a:endParaRPr lang="ru-RU" sz="3200" dirty="0"/>
          </a:p>
          <a:p>
            <a:pPr lvl="1"/>
            <a:r>
              <a:rPr lang="ru-RU" sz="3200" dirty="0"/>
              <a:t>А что вы хотели? Смекалка, однако</a:t>
            </a:r>
            <a:r>
              <a:rPr lang="ru-RU" sz="3200" dirty="0" smtClean="0"/>
              <a:t>!</a:t>
            </a:r>
            <a:endParaRPr lang="ru-RU" sz="3200" dirty="0"/>
          </a:p>
        </p:txBody>
      </p:sp>
      <p:pic>
        <p:nvPicPr>
          <p:cNvPr id="1028" name="Picture 4" descr="http://www.indostan.ru/blog/foto-video/2559/98934_1_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/>
          <a:stretch/>
        </p:blipFill>
        <p:spPr bwMode="auto">
          <a:xfrm>
            <a:off x="7020272" y="1295941"/>
            <a:ext cx="2088232" cy="293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8383"/>
            <a:ext cx="6048672" cy="565175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результатов ЕГЭ для школы.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4443958"/>
            <a:ext cx="331236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Представление результатов ЕГЭ должно максимально полно раскрывать картину в этой системе координат</a:t>
            </a:r>
            <a:endParaRPr lang="ru-RU" sz="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1" y="1275606"/>
            <a:ext cx="2231393" cy="3528392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kern="0" dirty="0" smtClean="0">
                <a:solidFill>
                  <a:srgbClr val="000000"/>
                </a:solidFill>
                <a:latin typeface="Century Gothic"/>
              </a:rPr>
              <a:t>Хорошие </a:t>
            </a:r>
            <a:r>
              <a:rPr lang="ru-RU" sz="1050" b="1" kern="0" dirty="0" smtClean="0">
                <a:solidFill>
                  <a:srgbClr val="C00000"/>
                </a:solidFill>
                <a:latin typeface="Century Gothic"/>
              </a:rPr>
              <a:t>результаты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kern="0" dirty="0" smtClean="0">
                <a:solidFill>
                  <a:srgbClr val="C00000"/>
                </a:solidFill>
                <a:latin typeface="Century Gothic"/>
              </a:rPr>
              <a:t>ЕГЭ для школы</a:t>
            </a:r>
            <a:r>
              <a:rPr lang="ru-RU" sz="1050" b="1" kern="0" dirty="0" smtClean="0">
                <a:solidFill>
                  <a:srgbClr val="000000"/>
                </a:solidFill>
                <a:latin typeface="Century Gothic"/>
              </a:rPr>
              <a:t> – это чтобы все учащиеся школы сдали ЕГЭ хорошо… а именно: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 smtClean="0">
                <a:solidFill>
                  <a:srgbClr val="000000"/>
                </a:solidFill>
                <a:latin typeface="Century Gothic"/>
              </a:rPr>
              <a:t> </a:t>
            </a: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kern="0" dirty="0" smtClean="0">
                <a:solidFill>
                  <a:srgbClr val="000000"/>
                </a:solidFill>
                <a:latin typeface="Century Gothic"/>
              </a:rPr>
              <a:t>Чтобы все выпускники, допущенные к ЕГЭ получили аттестат и полноценное свидетельство о результатах ЕГЭ.</a:t>
            </a: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kern="0" dirty="0" smtClean="0">
                <a:solidFill>
                  <a:srgbClr val="000000"/>
                </a:solidFill>
                <a:latin typeface="Century Gothic"/>
              </a:rPr>
              <a:t>Чтобы спектр выбора выпускниками предметов соответствовал профилю школы.</a:t>
            </a:r>
            <a:endParaRPr lang="ru-RU" sz="1050" kern="0" dirty="0">
              <a:solidFill>
                <a:srgbClr val="000000"/>
              </a:solidFill>
              <a:latin typeface="Century Gothic"/>
            </a:endParaRP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kern="0" dirty="0" smtClean="0">
                <a:solidFill>
                  <a:srgbClr val="000000"/>
                </a:solidFill>
                <a:latin typeface="Century Gothic"/>
              </a:rPr>
              <a:t>Чтобы результаты по профильным предметам были не ниже в сравнении с аналогичными школами.</a:t>
            </a:r>
            <a:endParaRPr lang="ru-RU" sz="1050" kern="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1" y="51470"/>
            <a:ext cx="1465171" cy="122296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7921" y="648920"/>
            <a:ext cx="12603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директор </a:t>
            </a:r>
          </a:p>
          <a:p>
            <a:pPr algn="ctr"/>
            <a:r>
              <a:rPr lang="ru-RU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школы</a:t>
            </a:r>
            <a:endParaRPr lang="ru-RU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71800" y="1157288"/>
            <a:ext cx="6264696" cy="3879030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Признаки </a:t>
            </a:r>
            <a:r>
              <a:rPr lang="ru-RU" sz="1200" b="1" kern="0" dirty="0">
                <a:solidFill>
                  <a:srgbClr val="000000"/>
                </a:solidFill>
                <a:latin typeface="Century Gothic"/>
              </a:rPr>
              <a:t>хорошей по результатам ЕГЭ школы: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это школа, выпускники которой активно выбирают экзамены в форме ЕГЭ из числа предметов профиля школы (которые необходимы им для продолжения образования и которые они изучали в 10-11 классах на профильном уровне);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это школа, все выпускники которой успешно освоили образовательный стандарт не ниже минимального уровня по двум обязательным экзаменам в форме ЕГЭ (необходимо для получения аттестата о среднем (полном) образовании)  и экзаменам по выбору независимо от профиля, т.е. получили полноценное свидетельство о результатах ЕГЭ для конкурса при поступлении на выбранную специальность;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это школа, в которой значительная часть выпускников преодолевают порог профильного уровня по всем предметам, которые они изучали на профильном уровне;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это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школа, показывающая положительную динамику  или стабильность в высоких результатах по вышеназванным показателям среди школ города (района) и среди аналогичных (кластер) школ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региона.</a:t>
            </a: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1921346" y="3931761"/>
            <a:ext cx="1196854" cy="541131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12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00481921"/>
              </p:ext>
            </p:extLst>
          </p:nvPr>
        </p:nvGraphicFramePr>
        <p:xfrm>
          <a:off x="3809" y="1059582"/>
          <a:ext cx="5004048" cy="396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0924233"/>
              </p:ext>
            </p:extLst>
          </p:nvPr>
        </p:nvGraphicFramePr>
        <p:xfrm>
          <a:off x="4211960" y="1131590"/>
          <a:ext cx="48245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11760" y="4248472"/>
            <a:ext cx="6597551" cy="84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lnSpc>
                <a:spcPts val="12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не обеспечивает качества подготовки по востребованным предметам (биология, химия). </a:t>
            </a:r>
          </a:p>
          <a:p>
            <a:pPr algn="just" fontAlgn="auto">
              <a:lnSpc>
                <a:spcPts val="12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8000"/>
                </a:solidFill>
              </a:rPr>
              <a:t>обеспечивает высокий уровень подготовки как по предметам профиля (английский язык, обществознание), так и по другим предметам. </a:t>
            </a:r>
          </a:p>
          <a:p>
            <a:pPr algn="just" fontAlgn="auto">
              <a:lnSpc>
                <a:spcPts val="12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00FF"/>
                </a:solidFill>
              </a:rPr>
              <a:t>кроме востребованной физики обеспечивает высокий уровень практически по всем предметам.</a:t>
            </a:r>
            <a:r>
              <a:rPr lang="ru-RU" sz="1200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40494"/>
            <a:ext cx="828092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интерпретации результатов ЕГЭ для ШКОЛЫ. </a:t>
            </a:r>
            <a:b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между востребованностью учебных предметов и качеством подготовки к </a:t>
            </a: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</a:t>
            </a:r>
          </a:p>
        </p:txBody>
      </p:sp>
    </p:spTree>
    <p:extLst>
      <p:ext uri="{BB962C8B-B14F-4D97-AF65-F5344CB8AC3E}">
        <p14:creationId xmlns:p14="http://schemas.microsoft.com/office/powerpoint/2010/main" val="237274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Graphic spid="6" grpId="0">
        <p:bldSub>
          <a:bldChart bld="series"/>
        </p:bldSub>
      </p:bldGraphic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40494"/>
            <a:ext cx="828092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интерпретации результатов ЕГЭ для ШКОЛЫ. </a:t>
            </a:r>
            <a:b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между востребованностью учебных предметов и качеством подготовки к </a:t>
            </a: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ЕГЭ-2013 выпускников СОШ №10 с УИОП города 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4587974"/>
            <a:ext cx="2520280" cy="492443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kern="0" dirty="0" smtClean="0">
                <a:ln w="1905"/>
                <a:gradFill>
                  <a:gsLst>
                    <a:gs pos="0">
                      <a:srgbClr val="B90000">
                        <a:shade val="20000"/>
                        <a:satMod val="200000"/>
                      </a:srgbClr>
                    </a:gs>
                    <a:gs pos="78000">
                      <a:srgbClr val="B9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9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Кол-во выпускников школы – 69 человек</a:t>
            </a:r>
            <a:endParaRPr lang="ru-RU" sz="1300" b="1" kern="0" dirty="0">
              <a:ln w="1905"/>
              <a:gradFill>
                <a:gsLst>
                  <a:gs pos="0">
                    <a:srgbClr val="B90000">
                      <a:shade val="20000"/>
                      <a:satMod val="200000"/>
                    </a:srgbClr>
                  </a:gs>
                  <a:gs pos="78000">
                    <a:srgbClr val="B90000">
                      <a:tint val="90000"/>
                      <a:shade val="89000"/>
                      <a:satMod val="220000"/>
                    </a:srgbClr>
                  </a:gs>
                  <a:gs pos="100000">
                    <a:srgbClr val="B900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38" y="1093287"/>
            <a:ext cx="8718036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6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07877648"/>
              </p:ext>
            </p:extLst>
          </p:nvPr>
        </p:nvGraphicFramePr>
        <p:xfrm>
          <a:off x="107504" y="1157288"/>
          <a:ext cx="3744416" cy="398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352" y="139700"/>
            <a:ext cx="453650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уровня освоения образовательного стандарта </a:t>
            </a:r>
            <a:r>
              <a:rPr lang="ru-RU" sz="17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</a:t>
            </a:r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образования выпускниками СОШ №3 города </a:t>
            </a:r>
            <a:r>
              <a:rPr lang="en-US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17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600"/>
              </a:lnSpc>
            </a:pPr>
            <a:r>
              <a:rPr lang="ru-RU" sz="15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выпускников, успешно сдавших два обязательных экзамена в форме ЕГЭ. </a:t>
            </a:r>
            <a:endParaRPr lang="ru-RU" sz="15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8772" y="2067694"/>
            <a:ext cx="1512168" cy="1892826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kern="0" dirty="0" smtClean="0">
                <a:ln w="1905"/>
                <a:gradFill>
                  <a:gsLst>
                    <a:gs pos="0">
                      <a:srgbClr val="B90000">
                        <a:shade val="20000"/>
                        <a:satMod val="200000"/>
                      </a:srgbClr>
                    </a:gs>
                    <a:gs pos="78000">
                      <a:srgbClr val="B9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9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показателей школы оценивается на фоне динамики показателей кластера аналогичных школ региона</a:t>
            </a:r>
            <a:endParaRPr lang="ru-RU" sz="1300" b="1" kern="0" dirty="0">
              <a:ln w="1905"/>
              <a:gradFill>
                <a:gsLst>
                  <a:gs pos="0">
                    <a:srgbClr val="B90000">
                      <a:shade val="20000"/>
                      <a:satMod val="200000"/>
                    </a:srgbClr>
                  </a:gs>
                  <a:gs pos="78000">
                    <a:srgbClr val="B90000">
                      <a:tint val="90000"/>
                      <a:shade val="89000"/>
                      <a:satMod val="220000"/>
                    </a:srgbClr>
                  </a:gs>
                  <a:gs pos="100000">
                    <a:srgbClr val="B900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40646716"/>
              </p:ext>
            </p:extLst>
          </p:nvPr>
        </p:nvGraphicFramePr>
        <p:xfrm>
          <a:off x="5270016" y="1157288"/>
          <a:ext cx="3744416" cy="398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607496" y="129205"/>
            <a:ext cx="450391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</a:t>
            </a:r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 </a:t>
            </a:r>
            <a:r>
              <a:rPr lang="ru-RU" sz="1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подготовки к освоению стандарта </a:t>
            </a:r>
            <a:r>
              <a:rPr lang="ru-RU" sz="17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</a:t>
            </a:r>
            <a:r>
              <a:rPr lang="ru-RU" sz="1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r>
              <a:rPr lang="en-US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выпускниками СОШ №3 города </a:t>
            </a:r>
            <a:r>
              <a:rPr lang="en-US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17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600"/>
              </a:lnSpc>
            </a:pPr>
            <a:r>
              <a:rPr lang="ru-RU" sz="15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</a:t>
            </a:r>
            <a:r>
              <a:rPr lang="ru-RU" sz="15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выпускников, успешно сдавших все экзамены в форме ЕГЭ </a:t>
            </a:r>
            <a:r>
              <a:rPr lang="ru-RU" sz="1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44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5" grpId="0"/>
      <p:bldGraphic spid="9" grpId="0">
        <p:bldSub>
          <a:bldChart bld="series"/>
        </p:bldSub>
      </p:bldGraphic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403479" y="1213000"/>
            <a:ext cx="5705025" cy="3879030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300" b="1" kern="0" dirty="0" smtClean="0">
                <a:solidFill>
                  <a:srgbClr val="000000"/>
                </a:solidFill>
                <a:latin typeface="Century Gothic"/>
              </a:rPr>
              <a:t>Признаки </a:t>
            </a:r>
            <a:r>
              <a:rPr lang="ru-RU" sz="1300" b="1" kern="0" dirty="0">
                <a:solidFill>
                  <a:srgbClr val="000000"/>
                </a:solidFill>
                <a:latin typeface="Century Gothic"/>
              </a:rPr>
              <a:t>хорошей </a:t>
            </a:r>
            <a:r>
              <a:rPr lang="ru-RU" sz="1300" b="1" kern="0" dirty="0" smtClean="0">
                <a:solidFill>
                  <a:srgbClr val="000000"/>
                </a:solidFill>
                <a:latin typeface="Century Gothic"/>
              </a:rPr>
              <a:t>системы образования по </a:t>
            </a:r>
            <a:r>
              <a:rPr lang="ru-RU" sz="1300" b="1" kern="0" dirty="0">
                <a:solidFill>
                  <a:srgbClr val="000000"/>
                </a:solidFill>
                <a:latin typeface="Century Gothic"/>
              </a:rPr>
              <a:t>результатам </a:t>
            </a:r>
            <a:r>
              <a:rPr lang="ru-RU" sz="1300" b="1" kern="0" dirty="0" smtClean="0">
                <a:solidFill>
                  <a:srgbClr val="000000"/>
                </a:solidFill>
                <a:latin typeface="Century Gothic"/>
              </a:rPr>
              <a:t>ЕГЭ:</a:t>
            </a:r>
            <a:r>
              <a:rPr lang="ru-RU" sz="1300" kern="0" dirty="0" smtClean="0">
                <a:solidFill>
                  <a:srgbClr val="000000"/>
                </a:solidFill>
                <a:latin typeface="Century Gothic"/>
              </a:rPr>
              <a:t> 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300" kern="0" dirty="0">
                <a:solidFill>
                  <a:srgbClr val="000000"/>
                </a:solidFill>
                <a:latin typeface="Century Gothic"/>
              </a:rPr>
              <a:t>Общеобразовательная и профильная подготовка, предоставляемая сетью школ обеспечивает потребности населения.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300" kern="0" dirty="0">
                <a:solidFill>
                  <a:srgbClr val="000000"/>
                </a:solidFill>
                <a:latin typeface="Century Gothic"/>
              </a:rPr>
              <a:t>Все выпускники, допущенные до итоговой аттестации успешно сдают экзамены и получают документы об образовании.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300" kern="0" dirty="0">
                <a:solidFill>
                  <a:srgbClr val="000000"/>
                </a:solidFill>
                <a:latin typeface="Century Gothic"/>
              </a:rPr>
              <a:t>Профили школ подтверждаются результатами ЕГЭ как по спектру выбираемых предметов, так и качеством полученных результатов.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300" kern="0" dirty="0" smtClean="0">
                <a:solidFill>
                  <a:srgbClr val="000000"/>
                </a:solidFill>
                <a:latin typeface="Century Gothic"/>
              </a:rPr>
              <a:t>Процедура </a:t>
            </a:r>
            <a:r>
              <a:rPr lang="ru-RU" sz="1300" kern="0" dirty="0">
                <a:solidFill>
                  <a:srgbClr val="000000"/>
                </a:solidFill>
                <a:latin typeface="Century Gothic"/>
              </a:rPr>
              <a:t>проведения ЕГЭ защищена, в результатах ЕГЭ не наблюдается аномальных результатов.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300" kern="0" dirty="0" smtClean="0">
                <a:solidFill>
                  <a:srgbClr val="000000"/>
                </a:solidFill>
                <a:latin typeface="Century Gothic"/>
              </a:rPr>
              <a:t>Различия </a:t>
            </a:r>
            <a:r>
              <a:rPr lang="ru-RU" sz="1300" kern="0" dirty="0">
                <a:solidFill>
                  <a:srgbClr val="000000"/>
                </a:solidFill>
                <a:latin typeface="Century Gothic"/>
              </a:rPr>
              <a:t>в результатах между школами ниже, чем между результатами внутри школы</a:t>
            </a:r>
            <a:r>
              <a:rPr lang="ru-RU" sz="1300" kern="0" dirty="0" smtClean="0">
                <a:solidFill>
                  <a:srgbClr val="000000"/>
                </a:solidFill>
                <a:latin typeface="Century Gothic"/>
              </a:rPr>
              <a:t>.</a:t>
            </a:r>
            <a:endParaRPr lang="ru-RU" sz="1300" kern="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8383"/>
            <a:ext cx="6912768" cy="565175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результатов ЕГЭ для управления образовательными системами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3" y="1588289"/>
            <a:ext cx="3025992" cy="3487669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kern="0" dirty="0" smtClean="0">
                <a:solidFill>
                  <a:srgbClr val="000000"/>
                </a:solidFill>
                <a:latin typeface="Century Gothic"/>
              </a:rPr>
              <a:t>Хорошие </a:t>
            </a:r>
            <a:r>
              <a:rPr lang="ru-RU" sz="1050" b="1" kern="0" dirty="0" smtClean="0">
                <a:solidFill>
                  <a:srgbClr val="C00000"/>
                </a:solidFill>
                <a:latin typeface="Century Gothic"/>
              </a:rPr>
              <a:t>результаты ЕГЭ для муниципалитета </a:t>
            </a:r>
            <a:r>
              <a:rPr lang="ru-RU" sz="1050" b="1" kern="0" dirty="0" smtClean="0">
                <a:solidFill>
                  <a:srgbClr val="000000"/>
                </a:solidFill>
                <a:latin typeface="Century Gothic"/>
              </a:rPr>
              <a:t>– это чтобы все учащиеся школ территории сдали ЕГЭ хорошо… а именно: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kern="0" dirty="0" smtClean="0">
              <a:solidFill>
                <a:srgbClr val="000000"/>
              </a:solidFill>
              <a:latin typeface="Century Gothic"/>
            </a:endParaRP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kern="0" dirty="0">
                <a:solidFill>
                  <a:srgbClr val="000000"/>
                </a:solidFill>
                <a:latin typeface="Century Gothic"/>
              </a:rPr>
              <a:t>Чтобы все выпускники, допущенные до итоговой аттестации успешно сдали экзамены и получили документы об образовании.</a:t>
            </a: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kern="0" dirty="0">
                <a:solidFill>
                  <a:srgbClr val="000000"/>
                </a:solidFill>
                <a:latin typeface="Century Gothic"/>
              </a:rPr>
              <a:t>Чтобы </a:t>
            </a:r>
            <a:r>
              <a:rPr lang="ru-RU" sz="1050" kern="0" dirty="0" smtClean="0">
                <a:solidFill>
                  <a:srgbClr val="000000"/>
                </a:solidFill>
                <a:latin typeface="Century Gothic"/>
              </a:rPr>
              <a:t>профиль </a:t>
            </a:r>
            <a:r>
              <a:rPr lang="ru-RU" sz="1050" kern="0" dirty="0">
                <a:solidFill>
                  <a:srgbClr val="000000"/>
                </a:solidFill>
                <a:latin typeface="Century Gothic"/>
              </a:rPr>
              <a:t>школ </a:t>
            </a:r>
            <a:r>
              <a:rPr lang="ru-RU" sz="1050" kern="0" dirty="0" smtClean="0">
                <a:solidFill>
                  <a:srgbClr val="000000"/>
                </a:solidFill>
                <a:latin typeface="Century Gothic"/>
              </a:rPr>
              <a:t>сети подтверждался </a:t>
            </a:r>
            <a:r>
              <a:rPr lang="ru-RU" sz="1050" kern="0" dirty="0">
                <a:solidFill>
                  <a:srgbClr val="000000"/>
                </a:solidFill>
                <a:latin typeface="Century Gothic"/>
              </a:rPr>
              <a:t>результатами ЕГЭ как по спектру выбираемых предметов, так и качеством полученных результатов.</a:t>
            </a: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kern="0" dirty="0">
                <a:solidFill>
                  <a:srgbClr val="000000"/>
                </a:solidFill>
                <a:latin typeface="Century Gothic"/>
              </a:rPr>
              <a:t>Чтобы </a:t>
            </a:r>
            <a:r>
              <a:rPr lang="ru-RU" sz="1050" kern="0" dirty="0" smtClean="0">
                <a:solidFill>
                  <a:srgbClr val="000000"/>
                </a:solidFill>
                <a:latin typeface="Century Gothic"/>
              </a:rPr>
              <a:t>различия </a:t>
            </a:r>
            <a:r>
              <a:rPr lang="ru-RU" sz="1050" kern="0" dirty="0">
                <a:solidFill>
                  <a:srgbClr val="000000"/>
                </a:solidFill>
                <a:latin typeface="Century Gothic"/>
              </a:rPr>
              <a:t>в результатах </a:t>
            </a:r>
            <a:r>
              <a:rPr lang="ru-RU" sz="1050" kern="0" dirty="0" smtClean="0">
                <a:solidFill>
                  <a:srgbClr val="000000"/>
                </a:solidFill>
                <a:latin typeface="Century Gothic"/>
              </a:rPr>
              <a:t>ЕГЭ между </a:t>
            </a:r>
            <a:r>
              <a:rPr lang="ru-RU" sz="1050" kern="0" dirty="0">
                <a:solidFill>
                  <a:srgbClr val="000000"/>
                </a:solidFill>
                <a:latin typeface="Century Gothic"/>
              </a:rPr>
              <a:t>школами </a:t>
            </a:r>
            <a:r>
              <a:rPr lang="ru-RU" sz="1050" kern="0" dirty="0" smtClean="0">
                <a:solidFill>
                  <a:srgbClr val="000000"/>
                </a:solidFill>
                <a:latin typeface="Century Gothic"/>
              </a:rPr>
              <a:t>были меньше, </a:t>
            </a:r>
            <a:r>
              <a:rPr lang="ru-RU" sz="1050" kern="0" dirty="0">
                <a:solidFill>
                  <a:srgbClr val="000000"/>
                </a:solidFill>
                <a:latin typeface="Century Gothic"/>
              </a:rPr>
              <a:t>чем между результатами внутри </a:t>
            </a:r>
            <a:r>
              <a:rPr lang="ru-RU" sz="1050" kern="0" dirty="0" smtClean="0">
                <a:solidFill>
                  <a:srgbClr val="000000"/>
                </a:solidFill>
                <a:latin typeface="Century Gothic"/>
              </a:rPr>
              <a:t>школ.</a:t>
            </a: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kern="0" dirty="0" smtClean="0">
                <a:solidFill>
                  <a:srgbClr val="000000"/>
                </a:solidFill>
                <a:latin typeface="Century Gothic"/>
              </a:rPr>
              <a:t>Чтобы не было нарушений процедуры и аномальных результатов</a:t>
            </a:r>
            <a:endParaRPr lang="ru-RU" sz="1050" kern="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468" y="305380"/>
            <a:ext cx="1670140" cy="12829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9977" y="1017812"/>
            <a:ext cx="163089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руководитель </a:t>
            </a:r>
          </a:p>
          <a:p>
            <a:pPr algn="ctr"/>
            <a:r>
              <a:rPr lang="ru-RU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сети школы</a:t>
            </a:r>
            <a:endParaRPr lang="ru-RU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2587956" y="3907723"/>
            <a:ext cx="1196854" cy="541131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61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49284134"/>
              </p:ext>
            </p:extLst>
          </p:nvPr>
        </p:nvGraphicFramePr>
        <p:xfrm>
          <a:off x="107504" y="771550"/>
          <a:ext cx="8928992" cy="431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85790"/>
            <a:ext cx="856895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освоения образовательного стандарта выпускниками школ города (муниципалитета). 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4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46417178"/>
              </p:ext>
            </p:extLst>
          </p:nvPr>
        </p:nvGraphicFramePr>
        <p:xfrm>
          <a:off x="107504" y="826946"/>
          <a:ext cx="8928992" cy="431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85790"/>
            <a:ext cx="856895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Физика. Качество предоставляемой образовательной услуги в разрезе общеобразовательных 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города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65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85790"/>
            <a:ext cx="856895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Равенство доступа к образованию соответствующего качества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Качество общеобразовательной подготовки в школах города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796136" y="1347615"/>
            <a:ext cx="432048" cy="141340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65862" y="1168174"/>
            <a:ext cx="1406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Максимальный результат</a:t>
            </a:r>
            <a:endParaRPr lang="ru-RU" sz="1100" dirty="0">
              <a:solidFill>
                <a:prstClr val="black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5782422" y="3233231"/>
            <a:ext cx="470519" cy="395397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92935" y="2901564"/>
            <a:ext cx="1406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Минимальный результат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5263" y="2133172"/>
            <a:ext cx="1433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Среднее значение </a:t>
            </a:r>
            <a:r>
              <a:rPr lang="el-GR" sz="1200" dirty="0" smtClean="0">
                <a:solidFill>
                  <a:prstClr val="black"/>
                </a:solidFill>
              </a:rPr>
              <a:t>μ</a:t>
            </a:r>
            <a:r>
              <a:rPr lang="ru-RU" sz="1100" dirty="0" smtClean="0">
                <a:solidFill>
                  <a:prstClr val="black"/>
                </a:solidFill>
              </a:rPr>
              <a:t>  </a:t>
            </a:r>
            <a:endParaRPr lang="ru-RU" sz="1100" dirty="0">
              <a:solidFill>
                <a:prstClr val="black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5863665" y="1858007"/>
            <a:ext cx="364519" cy="67766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5829900" y="2271526"/>
            <a:ext cx="216024" cy="12192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5863665" y="2616224"/>
            <a:ext cx="364519" cy="55541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52941" y="167527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/>
                </a:solidFill>
              </a:rPr>
              <a:t>μ</a:t>
            </a:r>
            <a:r>
              <a:rPr lang="ru-RU" sz="1200" dirty="0" smtClean="0">
                <a:solidFill>
                  <a:prstClr val="black"/>
                </a:solidFill>
              </a:rPr>
              <a:t> + </a:t>
            </a:r>
            <a:r>
              <a:rPr lang="el-GR" sz="1200" dirty="0">
                <a:solidFill>
                  <a:prstClr val="black"/>
                </a:solidFill>
              </a:rPr>
              <a:t>σ</a:t>
            </a:r>
            <a:r>
              <a:rPr lang="ru-RU" sz="1100" dirty="0" smtClean="0">
                <a:solidFill>
                  <a:prstClr val="black"/>
                </a:solidFill>
              </a:rPr>
              <a:t>  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28184" y="252683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/>
                </a:solidFill>
              </a:rPr>
              <a:t>μ</a:t>
            </a:r>
            <a:r>
              <a:rPr lang="ru-RU" sz="1200" dirty="0" smtClean="0">
                <a:solidFill>
                  <a:prstClr val="black"/>
                </a:solidFill>
              </a:rPr>
              <a:t> - </a:t>
            </a:r>
            <a:r>
              <a:rPr lang="el-GR" sz="1200" dirty="0">
                <a:solidFill>
                  <a:prstClr val="black"/>
                </a:solidFill>
              </a:rPr>
              <a:t>σ</a:t>
            </a:r>
            <a:r>
              <a:rPr lang="ru-RU" sz="1100" dirty="0" smtClean="0">
                <a:solidFill>
                  <a:prstClr val="black"/>
                </a:solidFill>
              </a:rPr>
              <a:t>  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75439" y="3562250"/>
            <a:ext cx="2941934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100"/>
              </a:lnSpc>
            </a:pPr>
            <a:r>
              <a:rPr lang="ru-RU" sz="1200" dirty="0" smtClean="0"/>
              <a:t>Прямоугольники ограничивают зону, в которой находятся результаты 68% учащихся. Чем меньше эта величина в школе, тем более однородны результаты и тем более вероятно наличие отбора (положительного или отрицательного) контингента школы. В хорошей системе образования размеры и высота этих прямоугольников у разных школ отличается слабо.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0" y="1088802"/>
            <a:ext cx="6559865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113104" y="1218232"/>
            <a:ext cx="9030895" cy="384296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2pPr marL="360000" lvl="1" indent="-360000" algn="just">
              <a:spcBef>
                <a:spcPts val="600"/>
              </a:spcBef>
              <a:buFont typeface="+mj-lt"/>
              <a:buAutoNum type="arabicPeriod"/>
              <a:defRPr>
                <a:solidFill>
                  <a:prstClr val="black"/>
                </a:solidFill>
                <a:latin typeface="Calibri"/>
              </a:defRPr>
            </a:lvl2pPr>
          </a:lstStyle>
          <a:p>
            <a:pPr marL="285750" indent="-285750" algn="just">
              <a:spcBef>
                <a:spcPts val="600"/>
              </a:spcBef>
              <a:buBlip>
                <a:blip r:embed="rId4"/>
              </a:buBlip>
            </a:pPr>
            <a:r>
              <a:rPr lang="ru-RU" sz="2400" dirty="0" smtClean="0"/>
              <a:t>Важно различать </a:t>
            </a:r>
            <a:r>
              <a:rPr lang="ru-RU" sz="2400" dirty="0"/>
              <a:t>в результатах ЕГЭ результаты итоговой аттестации выпускников средней школы и результаты вступительной компании в учреждения профессионального </a:t>
            </a:r>
            <a:r>
              <a:rPr lang="ru-RU" sz="2400" dirty="0" smtClean="0"/>
              <a:t>образования. В </a:t>
            </a:r>
            <a:r>
              <a:rPr lang="ru-RU" sz="2400" dirty="0"/>
              <a:t>фокусе оказывается совокупный индивидуальный результат выпускника и вытекающие из этих результатов последствия для </a:t>
            </a:r>
            <a:r>
              <a:rPr lang="ru-RU" sz="2400" dirty="0" smtClean="0"/>
              <a:t>выпускника.</a:t>
            </a:r>
          </a:p>
          <a:p>
            <a:pPr marL="285750" indent="-285750" algn="just">
              <a:spcBef>
                <a:spcPts val="600"/>
              </a:spcBef>
              <a:buBlip>
                <a:blip r:embed="rId4"/>
              </a:buBlip>
            </a:pPr>
            <a:r>
              <a:rPr lang="ru-RU" sz="2400" dirty="0" err="1" smtClean="0"/>
              <a:t>Стобалльная</a:t>
            </a:r>
            <a:r>
              <a:rPr lang="ru-RU" sz="2400" dirty="0" smtClean="0"/>
              <a:t> шкала по предметам и по годам не совпадает, поэтому использование среднего бала и показателей, фиксирующий единый для всех предметов порог (например, более 80 баллов) является некорректным.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163457" y="214313"/>
            <a:ext cx="6012160" cy="5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фиксации:</a:t>
            </a:r>
          </a:p>
        </p:txBody>
      </p:sp>
    </p:spTree>
    <p:extLst>
      <p:ext uri="{BB962C8B-B14F-4D97-AF65-F5344CB8AC3E}">
        <p14:creationId xmlns:p14="http://schemas.microsoft.com/office/powerpoint/2010/main" val="705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113104" y="1218232"/>
            <a:ext cx="9030895" cy="34736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2pPr marL="360000" lvl="1" indent="-360000" algn="just">
              <a:spcBef>
                <a:spcPts val="600"/>
              </a:spcBef>
              <a:buFont typeface="+mj-lt"/>
              <a:buAutoNum type="arabicPeriod"/>
              <a:defRPr>
                <a:solidFill>
                  <a:prstClr val="black"/>
                </a:solidFill>
                <a:latin typeface="Calibri"/>
              </a:defRPr>
            </a:lvl2pPr>
          </a:lstStyle>
          <a:p>
            <a:pPr marL="285750" indent="-285750" algn="just">
              <a:spcBef>
                <a:spcPts val="600"/>
              </a:spcBef>
              <a:buBlip>
                <a:blip r:embed="rId4"/>
              </a:buBlip>
            </a:pPr>
            <a:r>
              <a:rPr lang="ru-RU" sz="2400" dirty="0" smtClean="0"/>
              <a:t>Важно различать </a:t>
            </a:r>
            <a:r>
              <a:rPr lang="ru-RU" sz="2400" dirty="0"/>
              <a:t>характеристики </a:t>
            </a:r>
            <a:r>
              <a:rPr lang="ru-RU" sz="2400" dirty="0" smtClean="0"/>
              <a:t>хороших (плохих) результатов </a:t>
            </a:r>
            <a:r>
              <a:rPr lang="ru-RU" sz="2400" dirty="0"/>
              <a:t>ЕГЭ для учителя, для школы, для системы образования и понимать в какой мере эти результаты зависят от деятельности учителя, школы, муниципального или регионального управления образовательной </a:t>
            </a:r>
            <a:r>
              <a:rPr lang="ru-RU" sz="2400" dirty="0" smtClean="0"/>
              <a:t>системы.</a:t>
            </a:r>
            <a:endParaRPr lang="ru-RU" sz="2400" dirty="0"/>
          </a:p>
          <a:p>
            <a:pPr marL="285750" indent="-285750" algn="just">
              <a:spcBef>
                <a:spcPts val="600"/>
              </a:spcBef>
              <a:buBlip>
                <a:blip r:embed="rId4"/>
              </a:buBlip>
            </a:pPr>
            <a:r>
              <a:rPr lang="ru-RU" sz="2400" dirty="0" smtClean="0"/>
              <a:t>Необходимо использовать </a:t>
            </a:r>
            <a:r>
              <a:rPr lang="ru-RU" sz="2400" dirty="0"/>
              <a:t>результаты ЕГЭ </a:t>
            </a:r>
            <a:r>
              <a:rPr lang="ru-RU" sz="2400" dirty="0" smtClean="0"/>
              <a:t>только в </a:t>
            </a:r>
            <a:r>
              <a:rPr lang="ru-RU" sz="2400" dirty="0"/>
              <a:t>сочетании с контекстными данными, данными об условиях организации образовательного процесса </a:t>
            </a:r>
            <a:r>
              <a:rPr lang="ru-RU" sz="2400" dirty="0" smtClean="0"/>
              <a:t>или </a:t>
            </a:r>
            <a:r>
              <a:rPr lang="ru-RU" sz="2400" dirty="0"/>
              <a:t>показателями, полученными из  других оценочных процедур</a:t>
            </a:r>
            <a:r>
              <a:rPr lang="ru-RU" sz="2400" dirty="0" smtClean="0"/>
              <a:t>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163457" y="214313"/>
            <a:ext cx="6012160" cy="5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фиксации:</a:t>
            </a:r>
          </a:p>
        </p:txBody>
      </p:sp>
    </p:spTree>
    <p:extLst>
      <p:ext uri="{BB962C8B-B14F-4D97-AF65-F5344CB8AC3E}">
        <p14:creationId xmlns:p14="http://schemas.microsoft.com/office/powerpoint/2010/main" val="22958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9014724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Некоторые примеры использования результатов ЕГЭ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96552" y="1145680"/>
            <a:ext cx="9505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Итоговая аттестация выпускников школы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Проведение приёма в Вузы.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Рейтинг школ по результатам ЕГЭ.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Рейтинги вузов и специальностей.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Сравнение результатов ЕГЭ и ГИА.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Сравнение результатов ЕГЭ по годам.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Сравнение результатов по разным предметам между собой.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Оценка качества работы учителя, директора, школы, …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2400" dirty="0" smtClean="0"/>
              <a:t>Оценка </a:t>
            </a:r>
            <a:r>
              <a:rPr lang="ru-RU" sz="2400" dirty="0"/>
              <a:t>эффективности деятельности органов исполнительной власти субъектов Российской Федерации</a:t>
            </a:r>
            <a:r>
              <a:rPr lang="ru-RU" sz="2400" dirty="0" smtClean="0">
                <a:latin typeface="+mn-lt"/>
              </a:rPr>
              <a:t> 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…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83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75">
            <a:off x="1194049" y="2935701"/>
            <a:ext cx="811518" cy="11915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026" y="60889"/>
            <a:ext cx="8937461" cy="92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ts val="21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Адресная подготовка </a:t>
            </a:r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аналитических материалов, выполненных на основе результатов внешних оценочных процедур (ЕГЭ, ГИА) и выстроенных под задачи управления качеством образования. </a:t>
            </a:r>
          </a:p>
        </p:txBody>
      </p:sp>
      <p:pic>
        <p:nvPicPr>
          <p:cNvPr id="3076" name="Picture 4" descr="I:\DCIM\101MSDCF\DSC0810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41259" y="1383612"/>
            <a:ext cx="1313566" cy="9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 rot="20425662">
            <a:off x="1563894" y="3609556"/>
            <a:ext cx="1207033" cy="877181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ECC00"/>
              </a:clrFrom>
              <a:clrTo>
                <a:srgbClr val="FE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20033">
            <a:off x="1547891" y="3612214"/>
            <a:ext cx="1237101" cy="86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81" y="2189177"/>
            <a:ext cx="829760" cy="1300293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3750315" y="1092588"/>
            <a:ext cx="5280080" cy="396922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400" b="1" dirty="0">
                <a:solidFill>
                  <a:srgbClr val="C00000"/>
                </a:solidFill>
              </a:rPr>
              <a:t>Экспертная оценка и практика применения предлагаемой методики анализа результатов ЕГЭ и ГИА:</a:t>
            </a:r>
          </a:p>
          <a:p>
            <a:pPr>
              <a:spcBef>
                <a:spcPts val="600"/>
              </a:spcBef>
            </a:pPr>
            <a:r>
              <a:rPr lang="ru-RU" sz="1000" dirty="0" smtClean="0"/>
              <a:t>экспертиза </a:t>
            </a:r>
            <a:r>
              <a:rPr lang="ru-RU" sz="1000" dirty="0"/>
              <a:t>в рамках проекта </a:t>
            </a:r>
            <a:r>
              <a:rPr lang="ru-RU" sz="1000" dirty="0" err="1"/>
              <a:t>Рособрнадзора</a:t>
            </a:r>
            <a:r>
              <a:rPr lang="ru-RU" sz="1000" dirty="0"/>
              <a:t> «Совершенствование управления качеством образования в общеобразовательных учреждениях на основе результатов независимого оценивания учащихся 9-х и 11-х классов» (в кн. «Управление качеством образования на основе результатов независимого оценивания учащихся 9-х и 11-х классов». В 2 частях / О.Ф. </a:t>
            </a:r>
            <a:r>
              <a:rPr lang="ru-RU" sz="1000" dirty="0" err="1"/>
              <a:t>Батрова</a:t>
            </a:r>
            <a:r>
              <a:rPr lang="ru-RU" sz="1000" dirty="0"/>
              <a:t>., В.И. Блинов, </a:t>
            </a:r>
            <a:r>
              <a:rPr lang="ru-RU" sz="1000" dirty="0" err="1"/>
              <a:t>С.А.Боченков</a:t>
            </a:r>
            <a:r>
              <a:rPr lang="ru-RU" sz="1000" dirty="0"/>
              <a:t> и </a:t>
            </a:r>
            <a:r>
              <a:rPr lang="ru-RU" sz="1000" dirty="0" err="1"/>
              <a:t>др</a:t>
            </a:r>
            <a:r>
              <a:rPr lang="ru-RU" sz="1000" dirty="0"/>
              <a:t>, – М, Аспект Пресс, 2007.);</a:t>
            </a:r>
          </a:p>
          <a:p>
            <a:pPr>
              <a:spcBef>
                <a:spcPts val="600"/>
              </a:spcBef>
            </a:pPr>
            <a:r>
              <a:rPr lang="ru-RU" sz="1000" dirty="0" smtClean="0"/>
              <a:t>обсуждение </a:t>
            </a:r>
            <a:r>
              <a:rPr lang="ru-RU" sz="1000" dirty="0"/>
              <a:t>на семинаре Российской Академии Образования «Методологические </a:t>
            </a:r>
            <a:r>
              <a:rPr lang="ru-RU" sz="1000" dirty="0" smtClean="0"/>
              <a:t>основы </a:t>
            </a:r>
            <a:r>
              <a:rPr lang="ru-RU" sz="1000" dirty="0"/>
              <a:t>оценки качества образования</a:t>
            </a:r>
            <a:r>
              <a:rPr lang="ru-RU" sz="1000" dirty="0" smtClean="0"/>
              <a:t>» </a:t>
            </a:r>
            <a:r>
              <a:rPr lang="ru-RU" sz="1000" dirty="0" smtClean="0">
                <a:hlinkClick r:id="rId9"/>
              </a:rPr>
              <a:t>http://www.centeroko.ru/seminar/seminar-3.htm</a:t>
            </a:r>
            <a:endParaRPr lang="ru-RU" sz="1000" dirty="0" smtClean="0"/>
          </a:p>
          <a:p>
            <a:pPr>
              <a:spcBef>
                <a:spcPts val="600"/>
              </a:spcBef>
            </a:pPr>
            <a:r>
              <a:rPr lang="ru-RU" sz="1000" dirty="0" smtClean="0"/>
              <a:t>включён </a:t>
            </a:r>
            <a:r>
              <a:rPr lang="ru-RU" sz="1000" dirty="0"/>
              <a:t>в Банк данных по оценке качества образования Института управления образованием Российской академии образования (ИУО РАО)  </a:t>
            </a:r>
            <a:r>
              <a:rPr lang="ru-RU" sz="1000" dirty="0">
                <a:hlinkClick r:id="rId10"/>
              </a:rPr>
              <a:t>http://</a:t>
            </a:r>
            <a:r>
              <a:rPr lang="ru-RU" sz="1000" dirty="0" smtClean="0">
                <a:hlinkClick r:id="rId10"/>
              </a:rPr>
              <a:t>www.rtc-edu.ru/resources/databank</a:t>
            </a:r>
            <a:endParaRPr lang="ru-RU" sz="1000" dirty="0" smtClean="0"/>
          </a:p>
          <a:p>
            <a:pPr>
              <a:spcBef>
                <a:spcPts val="600"/>
              </a:spcBef>
            </a:pPr>
            <a:r>
              <a:rPr lang="ru-RU" sz="1000" dirty="0" smtClean="0"/>
              <a:t>представлена </a:t>
            </a:r>
            <a:r>
              <a:rPr lang="ru-RU" sz="1000" dirty="0"/>
              <a:t>на VIII Международной научно-практической конференции «Тенденции развития образования: Проблемы управления и оценки качества образования» (18-19 февраля 2011 года, г. Москва, МВШСЭН, выступление «Модель анализа и интерпретации результатов ЕГЭ и ГИА на региональном уровне: опыт Чувашской Республики»);</a:t>
            </a:r>
          </a:p>
          <a:p>
            <a:pPr>
              <a:spcBef>
                <a:spcPts val="600"/>
              </a:spcBef>
            </a:pPr>
            <a:r>
              <a:rPr lang="ru-RU" sz="1000" dirty="0" smtClean="0"/>
              <a:t>применяется </a:t>
            </a:r>
            <a:r>
              <a:rPr lang="ru-RU" sz="1000" dirty="0"/>
              <a:t>в практике подготовки аналитических материалов и управлении качеством образования в Чувашской Республике с 2004 года, в Ханты-Мансийском АО – </a:t>
            </a:r>
            <a:r>
              <a:rPr lang="ru-RU" sz="1000" dirty="0" err="1" smtClean="0"/>
              <a:t>Югр</a:t>
            </a:r>
            <a:r>
              <a:rPr lang="ru-RU" sz="1000" dirty="0" smtClean="0"/>
              <a:t> а с </a:t>
            </a:r>
            <a:r>
              <a:rPr lang="ru-RU" sz="1000" dirty="0"/>
              <a:t>2008 года, в Чеченской Республике </a:t>
            </a:r>
            <a:r>
              <a:rPr lang="ru-RU" sz="1000" dirty="0" smtClean="0"/>
              <a:t>с </a:t>
            </a:r>
            <a:r>
              <a:rPr lang="ru-RU" sz="1000" dirty="0"/>
              <a:t>2010 </a:t>
            </a:r>
            <a:r>
              <a:rPr lang="ru-RU" sz="1000" dirty="0" smtClean="0"/>
              <a:t>года. </a:t>
            </a:r>
            <a:r>
              <a:rPr lang="ru-RU" sz="1000" dirty="0"/>
              <a:t>В ряде регионов используется общая логика и отдельные элементы методики</a:t>
            </a:r>
            <a:r>
              <a:rPr lang="ru-RU" sz="1000" dirty="0" smtClean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07164" y="2253000"/>
            <a:ext cx="1951712" cy="7848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Анализ результатов ЕГЭ-2012 по Чеченской Республике. Сводные таблицы и диаграммы по республике, муниципалитетам, образовательным учреждениям. – Грозный, 2012. – 140 с.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60400" y="4415478"/>
            <a:ext cx="224995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О состоянии и результатах деятельности системы образования Чувашской Республики, 2012/2013 учебный год. Публичный доклад. – Чебоксары, 2013. – </a:t>
            </a:r>
            <a:r>
              <a:rPr lang="ru-RU" sz="900" dirty="0" smtClean="0">
                <a:latin typeface="Arial Narrow" panose="020B0606020202030204" pitchFamily="34" charset="0"/>
              </a:rPr>
              <a:t>164 </a:t>
            </a:r>
            <a:r>
              <a:rPr lang="ru-RU" sz="900" dirty="0">
                <a:latin typeface="Arial Narrow" panose="020B0606020202030204" pitchFamily="34" charset="0"/>
              </a:rPr>
              <a:t>с</a:t>
            </a:r>
            <a:r>
              <a:rPr lang="ru-RU" sz="900" dirty="0" smtClean="0">
                <a:latin typeface="Arial Narrow" panose="020B0606020202030204" pitchFamily="34" charset="0"/>
              </a:rPr>
              <a:t>.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3936" y="3857501"/>
            <a:ext cx="1452250" cy="102195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18205" y="1283384"/>
            <a:ext cx="2440671" cy="7848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>
                <a:latin typeface="Arial Narrow" panose="020B0606020202030204" pitchFamily="34" charset="0"/>
              </a:rPr>
              <a:t>Анализ </a:t>
            </a:r>
            <a:r>
              <a:rPr lang="ru-RU" sz="900" dirty="0">
                <a:latin typeface="Arial Narrow" panose="020B0606020202030204" pitchFamily="34" charset="0"/>
              </a:rPr>
              <a:t>результатов единого государственного экзамена по Ханты-Мансийскому автономному округу – Югре в 2011 году. Серия «По результатам ЕГЭ-2011». Выпуск 1. – Ханты-Мансийск: ООО «ТЕХНОПОЛИС», 2011. – 182 с..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21193" y="3750535"/>
            <a:ext cx="1510758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Анализ результатов </a:t>
            </a:r>
            <a:r>
              <a:rPr lang="ru-RU" sz="900" dirty="0" smtClean="0">
                <a:latin typeface="Arial Narrow" panose="020B0606020202030204" pitchFamily="34" charset="0"/>
              </a:rPr>
              <a:t>ЕГЭ по образовательному учреждению 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99374" y="3140267"/>
            <a:ext cx="1824554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>
                <a:latin typeface="Arial Narrow" panose="020B0606020202030204" pitchFamily="34" charset="0"/>
              </a:rPr>
              <a:t>Экспресс-анализ </a:t>
            </a:r>
            <a:r>
              <a:rPr lang="ru-RU" sz="900" dirty="0">
                <a:latin typeface="Arial Narrow" panose="020B0606020202030204" pitchFamily="34" charset="0"/>
              </a:rPr>
              <a:t>результатов </a:t>
            </a:r>
            <a:r>
              <a:rPr lang="ru-RU" sz="900" dirty="0" smtClean="0">
                <a:latin typeface="Arial Narrow" panose="020B0606020202030204" pitchFamily="34" charset="0"/>
              </a:rPr>
              <a:t>ЕГЭ по образовательному учреждению, муниципалитету, региону </a:t>
            </a:r>
            <a:endParaRPr lang="ru-RU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4860032" y="1616156"/>
            <a:ext cx="4170863" cy="150386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2pPr marL="360000" lvl="1" indent="-360000" algn="just">
              <a:spcBef>
                <a:spcPts val="600"/>
              </a:spcBef>
              <a:buFont typeface="+mj-lt"/>
              <a:buAutoNum type="arabicPeriod"/>
              <a:defRPr>
                <a:solidFill>
                  <a:prstClr val="black"/>
                </a:solidFill>
                <a:latin typeface="Calibri"/>
              </a:defRPr>
            </a:lvl2pPr>
          </a:lstStyle>
          <a:p>
            <a:pPr marL="285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1100" dirty="0"/>
              <a:t>О состоянии и результатах деятельности системы образования Чувашской Республики, 2012/2013 учебный год. Публичный доклад. – Чебоксары, 2013. – 164 с. </a:t>
            </a:r>
            <a:r>
              <a:rPr lang="ru-RU" sz="1100" dirty="0">
                <a:hlinkClick r:id="rId5"/>
              </a:rPr>
              <a:t>http://</a:t>
            </a:r>
            <a:r>
              <a:rPr lang="ru-RU" sz="1100" dirty="0" smtClean="0">
                <a:hlinkClick r:id="rId5"/>
              </a:rPr>
              <a:t>gov.cap.ru/Default.aspx?gov_id=13</a:t>
            </a:r>
            <a:endParaRPr lang="ru-RU" sz="1100" dirty="0" smtClean="0"/>
          </a:p>
          <a:p>
            <a:pPr marL="285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1100" dirty="0" smtClean="0"/>
              <a:t>Анализ </a:t>
            </a:r>
            <a:r>
              <a:rPr lang="ru-RU" sz="1100" dirty="0"/>
              <a:t>результатов ЕГЭ-2012 по Чеченской Республике. Сводные таблицы и диаграммы по республике, муниципалитетам, образовательным учреждениям. – Грозный, 2012. – 140 с. </a:t>
            </a:r>
            <a:r>
              <a:rPr lang="ru-RU" sz="1100" dirty="0">
                <a:hlinkClick r:id="rId6"/>
              </a:rPr>
              <a:t>http://mon95.ru/content/view/1814/75</a:t>
            </a:r>
            <a:r>
              <a:rPr lang="ru-RU" sz="1100" dirty="0" smtClean="0">
                <a:hlinkClick r:id="rId6"/>
              </a:rPr>
              <a:t>/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163457" y="214313"/>
            <a:ext cx="6012160" cy="5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по теме: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62539" y="1157286"/>
            <a:ext cx="2725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+mn-lt"/>
              </a:rPr>
              <a:t>Примеры аналитических материалов в открытом доступе: </a:t>
            </a:r>
            <a:endParaRPr lang="ru-RU" sz="1200" dirty="0">
              <a:latin typeface="+mn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51520" y="1616156"/>
            <a:ext cx="4680520" cy="34274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2pPr marL="360000" lvl="1" indent="-360000" algn="just">
              <a:spcBef>
                <a:spcPts val="600"/>
              </a:spcBef>
              <a:buFont typeface="+mj-lt"/>
              <a:buAutoNum type="arabicPeriod"/>
              <a:defRPr>
                <a:solidFill>
                  <a:prstClr val="black"/>
                </a:solidFill>
                <a:latin typeface="Calibri"/>
              </a:defRPr>
            </a:lvl2pPr>
          </a:lstStyle>
          <a:p>
            <a:pPr marL="285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1100" dirty="0"/>
              <a:t>Вебинар РТЦ «Интерпретация и представление результатов оценки качества образования для разных групп пользователей». Презентация и видео доступны здесь </a:t>
            </a:r>
            <a:r>
              <a:rPr lang="ru-RU" sz="1100" dirty="0">
                <a:hlinkClick r:id="rId7"/>
              </a:rPr>
              <a:t>http://</a:t>
            </a:r>
            <a:r>
              <a:rPr lang="ru-RU" sz="1100" dirty="0" smtClean="0">
                <a:hlinkClick r:id="rId7"/>
              </a:rPr>
              <a:t>www.rtc-edu.ru/trainings/webinar/267</a:t>
            </a:r>
            <a:endParaRPr lang="ru-RU" sz="1100" dirty="0" smtClean="0"/>
          </a:p>
          <a:p>
            <a:pPr marL="285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1100" dirty="0" smtClean="0"/>
              <a:t>Вебинар РТЦ </a:t>
            </a:r>
            <a:r>
              <a:rPr lang="ru-RU" sz="1100" dirty="0"/>
              <a:t>«Представление результатов оценки учебных достижений: почему нельзя полностью доверять среднему баллу теста</a:t>
            </a:r>
            <a:r>
              <a:rPr lang="ru-RU" sz="1100" dirty="0" smtClean="0"/>
              <a:t>?» </a:t>
            </a:r>
            <a:r>
              <a:rPr lang="ru-RU" sz="1100" dirty="0"/>
              <a:t>Презентация и видео доступны </a:t>
            </a:r>
            <a:r>
              <a:rPr lang="ru-RU" sz="1100" dirty="0" smtClean="0"/>
              <a:t>здесь </a:t>
            </a:r>
            <a:r>
              <a:rPr lang="en-US" sz="1100" dirty="0">
                <a:hlinkClick r:id="rId8"/>
              </a:rPr>
              <a:t>http://</a:t>
            </a:r>
            <a:r>
              <a:rPr lang="en-US" sz="1100" dirty="0" smtClean="0">
                <a:hlinkClick r:id="rId8"/>
              </a:rPr>
              <a:t>www.rtc-edu.ru/trainings/webinar/224</a:t>
            </a:r>
            <a:endParaRPr lang="ru-RU" sz="1100" dirty="0" smtClean="0"/>
          </a:p>
          <a:p>
            <a:pPr marL="285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1100" dirty="0" smtClean="0"/>
              <a:t>Учебный курс РТЦ «Актуальные </a:t>
            </a:r>
            <a:r>
              <a:rPr lang="ru-RU" sz="1100" dirty="0"/>
              <a:t>вопросы использования результатов оценки учебных достижений школьников на разных уровнях системы </a:t>
            </a:r>
            <a:r>
              <a:rPr lang="ru-RU" sz="1100" dirty="0" smtClean="0"/>
              <a:t>образования» г. Ереван, 24-26.09.2013. </a:t>
            </a:r>
            <a:r>
              <a:rPr lang="en-US" sz="1100" dirty="0">
                <a:hlinkClick r:id="rId9"/>
              </a:rPr>
              <a:t>http://</a:t>
            </a:r>
            <a:r>
              <a:rPr lang="en-US" sz="1100" dirty="0" smtClean="0">
                <a:hlinkClick r:id="rId9"/>
              </a:rPr>
              <a:t>www.rtc-edu.ru/trainings/study/283</a:t>
            </a:r>
            <a:endParaRPr lang="ru-RU" sz="1100" dirty="0" smtClean="0"/>
          </a:p>
          <a:p>
            <a:pPr marL="285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1100" dirty="0"/>
              <a:t>Учебный курс РТЦ </a:t>
            </a:r>
            <a:r>
              <a:rPr lang="ru-RU" sz="1100" dirty="0" smtClean="0"/>
              <a:t>«Национальные </a:t>
            </a:r>
            <a:r>
              <a:rPr lang="ru-RU" sz="1100" dirty="0"/>
              <a:t>экзамены и мониторинги учебных достижений: интерпретация и представление результатов для различных групп </a:t>
            </a:r>
            <a:r>
              <a:rPr lang="ru-RU" sz="1100" dirty="0" smtClean="0"/>
              <a:t>пользователей» г. Москва, 14-17.09.2013 </a:t>
            </a:r>
            <a:r>
              <a:rPr lang="en-US" sz="1100" dirty="0" smtClean="0">
                <a:hlinkClick r:id="rId10"/>
              </a:rPr>
              <a:t>http</a:t>
            </a:r>
            <a:r>
              <a:rPr lang="en-US" sz="1100" dirty="0">
                <a:hlinkClick r:id="rId10"/>
              </a:rPr>
              <a:t>://</a:t>
            </a:r>
            <a:r>
              <a:rPr lang="en-US" sz="1100" dirty="0" smtClean="0">
                <a:hlinkClick r:id="rId10"/>
              </a:rPr>
              <a:t>www.rtc-edu.ru/trainings/study/226</a:t>
            </a:r>
            <a:endParaRPr lang="ru-RU" sz="1100" dirty="0" smtClean="0"/>
          </a:p>
          <a:p>
            <a:pPr marL="285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1100" dirty="0"/>
              <a:t>Учебный курс РТЦ </a:t>
            </a:r>
            <a:r>
              <a:rPr lang="ru-RU" sz="1100" dirty="0" smtClean="0"/>
              <a:t>«Система </a:t>
            </a:r>
            <a:r>
              <a:rPr lang="ru-RU" sz="1100" dirty="0"/>
              <a:t>оценки качества и образовательная политика: ключевые проблемы и направления </a:t>
            </a:r>
            <a:r>
              <a:rPr lang="ru-RU" sz="1100" dirty="0" smtClean="0"/>
              <a:t>развития» Кыргызстан, 27-30.06.2013 </a:t>
            </a:r>
            <a:r>
              <a:rPr lang="en-US" sz="1100" dirty="0" smtClean="0">
                <a:hlinkClick r:id="rId11"/>
              </a:rPr>
              <a:t>http</a:t>
            </a:r>
            <a:r>
              <a:rPr lang="en-US" sz="1100" dirty="0">
                <a:hlinkClick r:id="rId11"/>
              </a:rPr>
              <a:t>://</a:t>
            </a:r>
            <a:r>
              <a:rPr lang="en-US" sz="1100" dirty="0" smtClean="0">
                <a:hlinkClick r:id="rId11"/>
              </a:rPr>
              <a:t>www.rtc-edu.ru/trainings/study/111</a:t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4663" y="1157287"/>
            <a:ext cx="3677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+mn-lt"/>
              </a:rPr>
              <a:t>Методические материалы по проблеме анализа и интерпретации результатов оценочных процедур: </a:t>
            </a:r>
            <a:endParaRPr lang="ru-RU" sz="12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62538" y="3083170"/>
            <a:ext cx="27258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+mn-lt"/>
              </a:rPr>
              <a:t>Публикации: </a:t>
            </a:r>
            <a:endParaRPr lang="ru-RU" sz="1200" dirty="0">
              <a:latin typeface="+mn-lt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4860032" y="3329890"/>
            <a:ext cx="4149360" cy="167314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2pPr marL="360000" lvl="1" indent="-360000" algn="just">
              <a:spcBef>
                <a:spcPts val="600"/>
              </a:spcBef>
              <a:buFont typeface="+mj-lt"/>
              <a:buAutoNum type="arabicPeriod"/>
              <a:defRPr>
                <a:solidFill>
                  <a:prstClr val="black"/>
                </a:solidFill>
                <a:latin typeface="Calibri"/>
              </a:defRPr>
            </a:lvl2pPr>
          </a:lstStyle>
          <a:p>
            <a:pPr marL="285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1100" dirty="0" smtClean="0"/>
              <a:t>Боченков </a:t>
            </a:r>
            <a:r>
              <a:rPr lang="ru-RU" sz="1100" dirty="0"/>
              <a:t>С.А. [Электронный ресурс]: Учитель, школа, система образования в зеркале ЕГЭ// «Проблемы современного образования» Научно-информационный журнал Российской Академии Образования,  № 3 2013 с. 27-47 </a:t>
            </a:r>
            <a:r>
              <a:rPr lang="ru-RU" sz="1100" dirty="0" smtClean="0">
                <a:hlinkClick r:id="rId12"/>
              </a:rPr>
              <a:t>http://www.pmedu.ru/#2013-3</a:t>
            </a:r>
            <a:endParaRPr lang="ru-RU" sz="1100" dirty="0" smtClean="0"/>
          </a:p>
          <a:p>
            <a:pPr marL="285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1100" dirty="0" smtClean="0"/>
              <a:t>Боченков С.А., </a:t>
            </a:r>
            <a:r>
              <a:rPr lang="ru-RU" sz="1100" dirty="0" err="1" smtClean="0"/>
              <a:t>Вальдман</a:t>
            </a:r>
            <a:r>
              <a:rPr lang="ru-RU" sz="1100" dirty="0" smtClean="0"/>
              <a:t> И.А. Интерпретация и представление результатов ЕГЭ: проблемы и возможные решения // «Вопросы образования», №3 2013 с. 5-24. </a:t>
            </a:r>
            <a:r>
              <a:rPr lang="en-US" sz="1100" dirty="0">
                <a:hlinkClick r:id="rId6"/>
              </a:rPr>
              <a:t>http://</a:t>
            </a:r>
            <a:r>
              <a:rPr lang="en-US" sz="1100" dirty="0" smtClean="0">
                <a:hlinkClick r:id="rId6"/>
              </a:rPr>
              <a:t>www.rtc-edu.ru/sites/default/files/files/public/USE.pdf</a:t>
            </a:r>
            <a:endParaRPr lang="ru-RU" sz="1100" dirty="0" smtClean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6551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87624" y="333933"/>
            <a:ext cx="6191920" cy="46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prstClr val="white"/>
                </a:solidFill>
              </a:rPr>
              <a:t>Ваши </a:t>
            </a:r>
            <a:r>
              <a:rPr lang="ru-RU" sz="2800" dirty="0" smtClean="0">
                <a:solidFill>
                  <a:prstClr val="white"/>
                </a:solidFill>
              </a:rPr>
              <a:t>вопросы?</a:t>
            </a:r>
          </a:p>
        </p:txBody>
      </p:sp>
      <p:pic>
        <p:nvPicPr>
          <p:cNvPr id="14" name="Picture 2" descr="http://t3.gstatic.com/images?q=tbn:ANd9GcQCvmbVrfV6DW16xipvS5uaHAhzjJ_HacEbHMqtwgH_6jBvk2H8Mw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35646"/>
            <a:ext cx="2302516" cy="241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лево 7"/>
          <p:cNvSpPr/>
          <p:nvPr/>
        </p:nvSpPr>
        <p:spPr>
          <a:xfrm>
            <a:off x="366794" y="1491630"/>
            <a:ext cx="4493238" cy="2376264"/>
          </a:xfrm>
          <a:prstGeom prst="leftArrow">
            <a:avLst>
              <a:gd name="adj1" fmla="val 59075"/>
              <a:gd name="adj2" fmla="val 58065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383"/>
            <a:ext cx="9036496" cy="565175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результатов ЕГЭ – в поисках «золотой середины»</a:t>
            </a:r>
          </a:p>
        </p:txBody>
      </p:sp>
      <p:sp>
        <p:nvSpPr>
          <p:cNvPr id="13" name="Стрелка влево 12"/>
          <p:cNvSpPr/>
          <p:nvPr/>
        </p:nvSpPr>
        <p:spPr>
          <a:xfrm flipH="1">
            <a:off x="4499992" y="2067694"/>
            <a:ext cx="4248472" cy="2460984"/>
          </a:xfrm>
          <a:prstGeom prst="leftArrow">
            <a:avLst>
              <a:gd name="adj1" fmla="val 59075"/>
              <a:gd name="adj2" fmla="val 58065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46048830"/>
              </p:ext>
            </p:extLst>
          </p:nvPr>
        </p:nvGraphicFramePr>
        <p:xfrm>
          <a:off x="107504" y="1059582"/>
          <a:ext cx="892899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36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9014724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Об использовании результатов ЕГЭ. Авторская позиция.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96552" y="1468978"/>
            <a:ext cx="9505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Собственно </a:t>
            </a:r>
            <a:r>
              <a:rPr lang="ru-RU" sz="2400" dirty="0">
                <a:latin typeface="+mn-lt"/>
              </a:rPr>
              <a:t>результаты ЕГЭ без привлечения других данных могут использоваться лишь для двух целей – </a:t>
            </a:r>
            <a:r>
              <a:rPr lang="ru-RU" sz="2400" dirty="0" smtClean="0">
                <a:latin typeface="+mn-lt"/>
              </a:rPr>
              <a:t>завершения обучения в школе </a:t>
            </a:r>
            <a:r>
              <a:rPr lang="ru-RU" sz="2400" dirty="0">
                <a:latin typeface="+mn-lt"/>
              </a:rPr>
              <a:t>и отбор кандидатов для продолжения обучения в </a:t>
            </a:r>
            <a:r>
              <a:rPr lang="ru-RU" sz="2400" dirty="0" smtClean="0">
                <a:latin typeface="+mn-lt"/>
              </a:rPr>
              <a:t>вузе.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При </a:t>
            </a:r>
            <a:r>
              <a:rPr lang="ru-RU" sz="2400" dirty="0">
                <a:latin typeface="+mn-lt"/>
              </a:rPr>
              <a:t>оценке деятельности учителя, школы и образовательных систем результаты ЕГЭ могут использоваться лишь в сочетании с другими данными, характеризующими различные результаты </a:t>
            </a:r>
            <a:r>
              <a:rPr lang="ru-RU" sz="2400" dirty="0" smtClean="0">
                <a:latin typeface="+mn-lt"/>
              </a:rPr>
              <a:t>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6088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9014724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Об использовании результатов ЕГЭ. Авторская позиция.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96552" y="1145680"/>
            <a:ext cx="950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AutoNum type="arabicPeriod" startAt="3"/>
            </a:pP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Корректная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интерпретации результатов ЕГЭ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позволяет</a:t>
            </a:r>
          </a:p>
          <a:p>
            <a:pPr lvl="1" algn="just"/>
            <a:r>
              <a:rPr lang="ru-RU" sz="2400" dirty="0">
                <a:solidFill>
                  <a:srgbClr val="FF0000"/>
                </a:solidFill>
                <a:latin typeface="+mn-lt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использовать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их для управления качеством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образования.  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432958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Результаты ЕГЭ должны выступать лишь одной из характеристик сложного портрета </a:t>
            </a:r>
            <a:r>
              <a:rPr lang="ru-RU" sz="2400" i="1" dirty="0" smtClean="0"/>
              <a:t>результатов образования</a:t>
            </a:r>
            <a:endParaRPr lang="ru-RU" sz="2400" i="1" dirty="0"/>
          </a:p>
        </p:txBody>
      </p:sp>
      <p:pic>
        <p:nvPicPr>
          <p:cNvPr id="3074" name="Picture 2" descr="http://www.kz.all.biz/img/kz/catalog/785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95686"/>
            <a:ext cx="3816424" cy="30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amchatka.gov.ru/img/news/s/11956_75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20" y="3939902"/>
            <a:ext cx="891217" cy="48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9014724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Особенности, определяющие возможности использования результатов ЕГЭ.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78796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3200" dirty="0" smtClean="0"/>
              <a:t>Пока ЕГЭ – монополист в российской системе ОКО.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3200" dirty="0" smtClean="0"/>
              <a:t>ЕГЭ – процедура оценки с высокими ставками.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3200" dirty="0" smtClean="0"/>
              <a:t>Сложившаяся традиция интерпретации и использования результатов ЕГЭ.</a:t>
            </a:r>
          </a:p>
          <a:p>
            <a:pPr algn="just"/>
            <a:r>
              <a:rPr lang="ru-RU" sz="3200" dirty="0"/>
              <a:t> </a:t>
            </a:r>
            <a:r>
              <a:rPr lang="ru-RU" sz="3200" dirty="0" smtClean="0"/>
              <a:t>    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870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8243" y="1491630"/>
            <a:ext cx="8418253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Средний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балл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ЕГЭ. Риски использования.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</a:pPr>
            <a:endParaRPr lang="ru-RU" sz="28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Если не средний балл, то что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?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</a:pPr>
            <a:endParaRPr lang="ru-RU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Примеры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интерпретации результатов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оценочных процедур для учителя, школы, системы образования.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4" y="158752"/>
            <a:ext cx="8785671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обсудим следующие вопросы: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>
            <a:off x="132664" y="3636764"/>
            <a:ext cx="532419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116955" y="1699342"/>
            <a:ext cx="546004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>
            <a:off x="127385" y="2623683"/>
            <a:ext cx="534060" cy="4476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8187</TotalTime>
  <Words>4708</Words>
  <Application>Microsoft Office PowerPoint</Application>
  <PresentationFormat>Экран (16:9)</PresentationFormat>
  <Paragraphs>488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Интерпретация и представление результатов ЕГЭ: проблемы и возможные решения.</vt:lpstr>
      <vt:lpstr>Важные вопросы</vt:lpstr>
      <vt:lpstr>Особенности национального интеллекта</vt:lpstr>
      <vt:lpstr>Некоторые примеры использования результатов ЕГЭ</vt:lpstr>
      <vt:lpstr>Использование результатов ЕГЭ – в поисках «золотой середины»</vt:lpstr>
      <vt:lpstr>Об использовании результатов ЕГЭ. Авторская позиция.</vt:lpstr>
      <vt:lpstr>Об использовании результатов ЕГЭ. Авторская позиция.</vt:lpstr>
      <vt:lpstr>Особенности, определяющие возможности использования результатов ЕГЭ.</vt:lpstr>
      <vt:lpstr>Давайте обсудим следующие вопросы:</vt:lpstr>
      <vt:lpstr>Условия корректной интерпретации результатов ЕГЭ.</vt:lpstr>
      <vt:lpstr>Если под результатами ЕГЭ мы имеем в виду результаты итоговой аттестации выпускников средней школы, то необходимо сравнивать только результаты выпускников школ данного учебного года.</vt:lpstr>
      <vt:lpstr>Условия корректной интерпретации результатов ЕГЭ.</vt:lpstr>
      <vt:lpstr>Средний балл ЕГЭ – наиболее распространённый и принятый в системе образования РФ показатель, отражающий образовательные результаты.</vt:lpstr>
      <vt:lpstr>Презентация PowerPoint</vt:lpstr>
      <vt:lpstr>Средние величины и шкалирование. Совпадают ли шкалы оценочных процедур?</vt:lpstr>
      <vt:lpstr>Презентация PowerPoint</vt:lpstr>
      <vt:lpstr>Презентация PowerPoint</vt:lpstr>
      <vt:lpstr>Пример сравнения результатов ЕГЭ двух школ по среднему баллу ЕГЭ:</vt:lpstr>
      <vt:lpstr>Презентация PowerPoint</vt:lpstr>
      <vt:lpstr>Если не средний балл, то что? Какие показатели имеет смысл использовать при анализе результатов ЕГЭ?</vt:lpstr>
      <vt:lpstr>Группа показателей, характеризующих освоение минимальных требований образовательного стандарта</vt:lpstr>
      <vt:lpstr>Группа показателей, характеризующих  уровень и качество образовательных достижений</vt:lpstr>
      <vt:lpstr>Презентация PowerPoint</vt:lpstr>
      <vt:lpstr>Что такое «результаты ЕГЭ»?                                                     Всё зависит от точки зрения...</vt:lpstr>
      <vt:lpstr>Интерпретация результатов ЕГЭ для учителя</vt:lpstr>
      <vt:lpstr>Структура и уровень требований контрольно-измерительных материалов ЕГЭ по математике.</vt:lpstr>
      <vt:lpstr>Пример интерпретации результатов ЕГЭ для учителя.  Позадачная решаемость КИМов по математике.</vt:lpstr>
      <vt:lpstr>Пример интерпретации результатов ЕГЭ для учителя.  Результаты освоения содержательных блоков курса и сформированность основных умений.</vt:lpstr>
      <vt:lpstr>Пример интерпретации результатов ЕГЭ для учителя.  Группы учащихся по уровню подготовки к ЕГЭ-2013 по математике.</vt:lpstr>
      <vt:lpstr>Интерпретация результатов ЕГЭ для школы. </vt:lpstr>
      <vt:lpstr>Презентация PowerPoint</vt:lpstr>
      <vt:lpstr>Презентация PowerPoint</vt:lpstr>
      <vt:lpstr>Презентация PowerPoint</vt:lpstr>
      <vt:lpstr>Интерпретация результатов ЕГЭ для управления образовательными системами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Сергей</cp:lastModifiedBy>
  <cp:revision>366</cp:revision>
  <dcterms:created xsi:type="dcterms:W3CDTF">2011-08-25T06:09:31Z</dcterms:created>
  <dcterms:modified xsi:type="dcterms:W3CDTF">2014-01-19T16:35:43Z</dcterms:modified>
</cp:coreProperties>
</file>