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61" r:id="rId2"/>
    <p:sldId id="325" r:id="rId3"/>
    <p:sldId id="356" r:id="rId4"/>
    <p:sldId id="347" r:id="rId5"/>
    <p:sldId id="348" r:id="rId6"/>
    <p:sldId id="339" r:id="rId7"/>
    <p:sldId id="340" r:id="rId8"/>
    <p:sldId id="362" r:id="rId9"/>
    <p:sldId id="344" r:id="rId10"/>
    <p:sldId id="342" r:id="rId11"/>
    <p:sldId id="363" r:id="rId12"/>
    <p:sldId id="337" r:id="rId13"/>
    <p:sldId id="370" r:id="rId14"/>
    <p:sldId id="357" r:id="rId15"/>
    <p:sldId id="364" r:id="rId16"/>
    <p:sldId id="374" r:id="rId17"/>
    <p:sldId id="359" r:id="rId18"/>
    <p:sldId id="365" r:id="rId19"/>
    <p:sldId id="366" r:id="rId20"/>
    <p:sldId id="335" r:id="rId21"/>
    <p:sldId id="358" r:id="rId22"/>
    <p:sldId id="397" r:id="rId23"/>
    <p:sldId id="393" r:id="rId24"/>
    <p:sldId id="367" r:id="rId25"/>
    <p:sldId id="368" r:id="rId26"/>
    <p:sldId id="389" r:id="rId27"/>
    <p:sldId id="396" r:id="rId28"/>
    <p:sldId id="400" r:id="rId29"/>
    <p:sldId id="341" r:id="rId30"/>
    <p:sldId id="373" r:id="rId31"/>
    <p:sldId id="372" r:id="rId32"/>
    <p:sldId id="354" r:id="rId33"/>
    <p:sldId id="401" r:id="rId34"/>
    <p:sldId id="402" r:id="rId35"/>
    <p:sldId id="380" r:id="rId36"/>
    <p:sldId id="386" r:id="rId37"/>
    <p:sldId id="378" r:id="rId38"/>
    <p:sldId id="406" r:id="rId39"/>
    <p:sldId id="381" r:id="rId40"/>
    <p:sldId id="383" r:id="rId41"/>
    <p:sldId id="384" r:id="rId42"/>
    <p:sldId id="385" r:id="rId43"/>
    <p:sldId id="388" r:id="rId44"/>
    <p:sldId id="404" r:id="rId45"/>
    <p:sldId id="391" r:id="rId46"/>
    <p:sldId id="405" r:id="rId47"/>
    <p:sldId id="317" r:id="rId48"/>
  </p:sldIdLst>
  <p:sldSz cx="9144000" cy="6858000" type="screen4x3"/>
  <p:notesSz cx="6788150" cy="99139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993300"/>
    <a:srgbClr val="248C35"/>
    <a:srgbClr val="CC3300"/>
    <a:srgbClr val="765242"/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505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0"/>
    </p:cViewPr>
  </p:sorterViewPr>
  <p:notesViewPr>
    <p:cSldViewPr>
      <p:cViewPr varScale="1">
        <p:scale>
          <a:sx n="38" d="100"/>
          <a:sy n="38" d="100"/>
        </p:scale>
        <p:origin x="-2328" y="-102"/>
      </p:cViewPr>
      <p:guideLst>
        <p:guide orient="horz" pos="3122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141763924243379"/>
          <c:y val="0.14596767359905374"/>
          <c:w val="0.79423509039932283"/>
          <c:h val="0.6731992519867590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Россия, 2009</c:v>
                </c:pt>
              </c:strCache>
            </c:strRef>
          </c:tx>
          <c:spPr>
            <a:ln w="50601"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diamond"/>
            <c:size val="6"/>
            <c:spPr>
              <a:solidFill>
                <a:schemeClr val="accent5">
                  <a:lumMod val="2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marker>
          <c:cat>
            <c:strRef>
              <c:f>Лист1!$A$2:$A$8</c:f>
              <c:strCache>
                <c:ptCount val="7"/>
                <c:pt idx="0">
                  <c:v>ниже уровня 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9.5</c:v>
                </c:pt>
                <c:pt idx="1">
                  <c:v>19</c:v>
                </c:pt>
                <c:pt idx="2">
                  <c:v>28.5</c:v>
                </c:pt>
                <c:pt idx="3">
                  <c:v>25</c:v>
                </c:pt>
                <c:pt idx="4">
                  <c:v>12.7</c:v>
                </c:pt>
                <c:pt idx="5">
                  <c:v>4.3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Россия, 2012</c:v>
                </c:pt>
              </c:strCache>
            </c:strRef>
          </c:tx>
          <c:spPr>
            <a:ln w="50601">
              <a:solidFill>
                <a:schemeClr val="accent6">
                  <a:lumMod val="75000"/>
                </a:schemeClr>
              </a:solidFill>
            </a:ln>
          </c:spPr>
          <c:marker>
            <c:symbol val="diamond"/>
            <c:size val="6"/>
            <c:spPr>
              <a:solidFill>
                <a:schemeClr val="accent5">
                  <a:lumMod val="25000"/>
                </a:schemeClr>
              </a:solidFill>
              <a:ln w="37941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Лист1!$A$2:$A$8</c:f>
              <c:strCache>
                <c:ptCount val="7"/>
                <c:pt idx="0">
                  <c:v>ниже уровня 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7.5</c:v>
                </c:pt>
                <c:pt idx="1">
                  <c:v>16.5</c:v>
                </c:pt>
                <c:pt idx="2">
                  <c:v>26.6</c:v>
                </c:pt>
                <c:pt idx="3">
                  <c:v>26</c:v>
                </c:pt>
                <c:pt idx="4">
                  <c:v>15.7</c:v>
                </c:pt>
                <c:pt idx="5">
                  <c:v>6.3</c:v>
                </c:pt>
                <c:pt idx="6">
                  <c:v>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страны ОЭСР, 2012</c:v>
                </c:pt>
              </c:strCache>
            </c:strRef>
          </c:tx>
          <c:spPr>
            <a:ln w="50601">
              <a:solidFill>
                <a:srgbClr val="FF3300"/>
              </a:solidFill>
            </a:ln>
          </c:spPr>
          <c:marker>
            <c:symbol val="circle"/>
            <c:size val="6"/>
            <c:spPr>
              <a:solidFill>
                <a:srgbClr val="FF0000"/>
              </a:solidFill>
              <a:ln w="37941" cap="rnd">
                <a:solidFill>
                  <a:srgbClr val="FF0000"/>
                </a:solidFill>
              </a:ln>
            </c:spPr>
          </c:marker>
          <c:cat>
            <c:strRef>
              <c:f>Лист1!$A$2:$A$8</c:f>
              <c:strCache>
                <c:ptCount val="7"/>
                <c:pt idx="0">
                  <c:v>ниже уровня 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8</c:v>
                </c:pt>
                <c:pt idx="1">
                  <c:v>15</c:v>
                </c:pt>
                <c:pt idx="2">
                  <c:v>22.5</c:v>
                </c:pt>
                <c:pt idx="3">
                  <c:v>23.7</c:v>
                </c:pt>
                <c:pt idx="4">
                  <c:v>18.2</c:v>
                </c:pt>
                <c:pt idx="5">
                  <c:v>9.3000000000000007</c:v>
                </c:pt>
                <c:pt idx="6">
                  <c:v>3.3</c:v>
                </c:pt>
              </c:numCache>
            </c:numRef>
          </c:val>
        </c:ser>
        <c:marker val="1"/>
        <c:axId val="109724032"/>
        <c:axId val="109726336"/>
      </c:lineChart>
      <c:catAx>
        <c:axId val="109724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77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Уровни математической грамотности</a:t>
                </a:r>
              </a:p>
            </c:rich>
          </c:tx>
          <c:layout/>
        </c:title>
        <c:numFmt formatCode="General" sourceLinked="1"/>
        <c:tickLblPos val="nextTo"/>
        <c:spPr>
          <a:ln w="37952"/>
        </c:spPr>
        <c:txPr>
          <a:bodyPr rot="0" vert="horz"/>
          <a:lstStyle/>
          <a:p>
            <a:pPr>
              <a:defRPr sz="1595" b="1">
                <a:latin typeface="Arial Narrow" pitchFamily="34" charset="0"/>
              </a:defRPr>
            </a:pPr>
            <a:endParaRPr lang="ru-RU"/>
          </a:p>
        </c:txPr>
        <c:crossAx val="109726336"/>
        <c:crosses val="autoZero"/>
        <c:auto val="1"/>
        <c:lblAlgn val="ctr"/>
        <c:lblOffset val="100"/>
      </c:catAx>
      <c:valAx>
        <c:axId val="1097263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77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Число учащихся (в%), достигших каждого уровня</a:t>
                </a:r>
              </a:p>
            </c:rich>
          </c:tx>
          <c:layout>
            <c:manualLayout>
              <c:xMode val="edge"/>
              <c:yMode val="edge"/>
              <c:x val="1.0432433809851441E-2"/>
              <c:y val="0.14069236509846358"/>
            </c:manualLayout>
          </c:layout>
        </c:title>
        <c:numFmt formatCode="General" sourceLinked="1"/>
        <c:tickLblPos val="nextTo"/>
        <c:spPr>
          <a:ln w="37952"/>
        </c:spPr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109724032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5.1058532731952155E-2"/>
          <c:y val="1.8145062621524342E-2"/>
          <c:w val="0.89788293453609713"/>
          <c:h val="6.8548307670438763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4.9521544641043573E-2"/>
          <c:y val="0"/>
          <c:w val="0.89244062629128862"/>
          <c:h val="0.95901678160513959"/>
        </c:manualLayout>
      </c:layout>
      <c:bubbleChart>
        <c:ser>
          <c:idx val="0"/>
          <c:order val="0"/>
          <c:tx>
            <c:strRef>
              <c:f>Sheet1!$B$1</c:f>
              <c:strCache>
                <c:ptCount val="1"/>
                <c:pt idx="0">
                  <c:v>mean math 2012</c:v>
                </c:pt>
              </c:strCache>
            </c:strRef>
          </c:tx>
          <c:spPr>
            <a:noFill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A</a:t>
                    </a:r>
                    <a:r>
                      <a:rPr lang="en-US" b="1" dirty="0" smtClean="0"/>
                      <a:t>ustralia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A</a:t>
                    </a:r>
                    <a:r>
                      <a:rPr lang="en-US" b="1" dirty="0" smtClean="0"/>
                      <a:t>ustria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3.6015754765795382E-2"/>
                  <c:y val="-8.051583388252120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B</a:t>
                    </a:r>
                    <a:r>
                      <a:rPr lang="en-US" b="1" dirty="0" smtClean="0"/>
                      <a:t>elgium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 b="1" dirty="0" smtClean="0"/>
                      <a:t>anada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 b="1" dirty="0" smtClean="0"/>
                      <a:t>hile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5"/>
              <c:layout>
                <c:manualLayout>
                  <c:x val="-3.7516411214370195E-2"/>
                  <c:y val="1.006447923531521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 b="1" dirty="0" smtClean="0"/>
                      <a:t>zech Rep.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6"/>
              <c:layout>
                <c:manualLayout>
                  <c:x val="-7.3532165980165515E-2"/>
                  <c:y val="-2.214185431769329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D</a:t>
                    </a:r>
                    <a:r>
                      <a:rPr lang="en-US" b="1" dirty="0" smtClean="0"/>
                      <a:t>enmark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7"/>
              <c:layout>
                <c:manualLayout>
                  <c:x val="-2.4010503177196926E-2"/>
                  <c:y val="-3.019343770594539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E</a:t>
                    </a:r>
                    <a:r>
                      <a:rPr lang="en-US" b="1" dirty="0" smtClean="0"/>
                      <a:t>stonia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8"/>
              <c:layout>
                <c:manualLayout>
                  <c:x val="-6.4528227288716905E-2"/>
                  <c:y val="3.019343770594539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F</a:t>
                    </a:r>
                    <a:r>
                      <a:rPr lang="en-US" b="1" dirty="0" smtClean="0"/>
                      <a:t>inland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F</a:t>
                    </a:r>
                    <a:r>
                      <a:rPr lang="en-US" b="1" dirty="0" smtClean="0"/>
                      <a:t>rance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0"/>
              <c:layout>
                <c:manualLayout>
                  <c:x val="-0.12155317233455964"/>
                  <c:y val="1.61031667765042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G</a:t>
                    </a:r>
                    <a:r>
                      <a:rPr lang="en-US" b="1" dirty="0" smtClean="0"/>
                      <a:t>ermany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G</a:t>
                    </a:r>
                    <a:r>
                      <a:rPr lang="en-US" b="1" dirty="0" smtClean="0"/>
                      <a:t>reece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2"/>
              <c:layout>
                <c:manualLayout>
                  <c:x val="-1.9508533831472545E-2"/>
                  <c:y val="1.207737508237808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H</a:t>
                    </a:r>
                    <a:r>
                      <a:rPr lang="en-US" b="1" dirty="0" smtClean="0"/>
                      <a:t>ungary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3"/>
              <c:layout>
                <c:manualLayout>
                  <c:x val="-2.7011816074346655E-2"/>
                  <c:y val="-3.019343770594539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I</a:t>
                    </a:r>
                    <a:r>
                      <a:rPr lang="en-US" b="1" dirty="0" smtClean="0"/>
                      <a:t>celand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I</a:t>
                    </a:r>
                    <a:r>
                      <a:rPr lang="en-US" b="1" dirty="0" smtClean="0"/>
                      <a:t>reland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I</a:t>
                    </a:r>
                    <a:r>
                      <a:rPr lang="en-US" b="1" dirty="0" smtClean="0"/>
                      <a:t>srael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I</a:t>
                    </a:r>
                    <a:r>
                      <a:rPr lang="en-US" b="1" dirty="0" smtClean="0"/>
                      <a:t>taly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J</a:t>
                    </a:r>
                    <a:r>
                      <a:rPr lang="en-US" b="1" dirty="0" smtClean="0"/>
                      <a:t>apan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K</a:t>
                    </a:r>
                    <a:r>
                      <a:rPr lang="en-US" b="1" dirty="0" smtClean="0"/>
                      <a:t>orea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9"/>
              <c:layout>
                <c:manualLayout>
                  <c:x val="-4.2018380560094673E-2"/>
                  <c:y val="2.012895847063027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L</a:t>
                    </a:r>
                    <a:r>
                      <a:rPr lang="en-US" b="1" dirty="0" smtClean="0"/>
                      <a:t>uxembourg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M</a:t>
                    </a:r>
                    <a:r>
                      <a:rPr lang="en-US" b="1" dirty="0" smtClean="0"/>
                      <a:t>exico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1"/>
              <c:layout>
                <c:manualLayout>
                  <c:x val="-0.1395610497174575"/>
                  <c:y val="-6.038687541189042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N</a:t>
                    </a:r>
                    <a:r>
                      <a:rPr lang="en-US" b="1" dirty="0" smtClean="0"/>
                      <a:t>etherlands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2"/>
              <c:layout>
                <c:manualLayout>
                  <c:x val="-0.14256236261460672"/>
                  <c:y val="-2.012901212959155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N</a:t>
                    </a:r>
                    <a:r>
                      <a:rPr lang="en-US" b="1" dirty="0" smtClean="0"/>
                      <a:t>ew Zealand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N</a:t>
                    </a:r>
                    <a:r>
                      <a:rPr lang="en-US" b="1" dirty="0" smtClean="0"/>
                      <a:t>orway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4"/>
              <c:layout>
                <c:manualLayout>
                  <c:x val="-9.1540043363063775E-2"/>
                  <c:y val="-1.207737508237815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n-US" b="1" dirty="0" smtClean="0"/>
                      <a:t>oland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5"/>
              <c:layout>
                <c:manualLayout>
                  <c:x val="-0.1200525158859846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n-US" b="1" dirty="0" smtClean="0"/>
                      <a:t>ortugal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6"/>
              <c:layout>
                <c:manualLayout>
                  <c:x val="-0.11855185943740992"/>
                  <c:y val="2.813307544526089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S</a:t>
                    </a:r>
                    <a:r>
                      <a:rPr lang="en-US" b="1" dirty="0" smtClean="0"/>
                      <a:t>lovak Rep.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7"/>
              <c:layout>
                <c:manualLayout>
                  <c:x val="-5.5524406759192971E-2"/>
                  <c:y val="-1.965421579833726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S</a:t>
                    </a:r>
                    <a:r>
                      <a:rPr lang="en-US" b="1" dirty="0" smtClean="0"/>
                      <a:t>lovenia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8"/>
              <c:layout>
                <c:manualLayout>
                  <c:x val="-9.7542669157362566E-2"/>
                  <c:y val="3.019343770594539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S</a:t>
                    </a:r>
                    <a:r>
                      <a:rPr lang="en-US" b="1" dirty="0" smtClean="0"/>
                      <a:t>pain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9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S</a:t>
                    </a:r>
                    <a:r>
                      <a:rPr lang="en-US" b="1" dirty="0" smtClean="0"/>
                      <a:t>weden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30"/>
              <c:layout>
                <c:manualLayout>
                  <c:x val="-0.13806039326888231"/>
                  <c:y val="-6.038687541189042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S</a:t>
                    </a:r>
                    <a:r>
                      <a:rPr lang="en-US" b="1" dirty="0" smtClean="0"/>
                      <a:t>witzerland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3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T</a:t>
                    </a:r>
                    <a:r>
                      <a:rPr lang="en-US" b="1" dirty="0" smtClean="0"/>
                      <a:t>urkey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32"/>
              <c:layout>
                <c:manualLayout>
                  <c:x val="-1.6507220934322889E-2"/>
                  <c:y val="6.038687541189081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U</a:t>
                    </a:r>
                    <a:r>
                      <a:rPr lang="en-US" b="1" dirty="0" smtClean="0"/>
                      <a:t>K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33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U</a:t>
                    </a:r>
                    <a:r>
                      <a:rPr lang="en-US" b="1" dirty="0" smtClean="0"/>
                      <a:t>S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35"/>
              <c:layout/>
              <c:tx>
                <c:rich>
                  <a:bodyPr/>
                  <a:lstStyle/>
                  <a:p>
                    <a:r>
                      <a:rPr lang="en-US" smtClean="0"/>
                      <a:t>Singapore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36"/>
              <c:layout/>
              <c:tx>
                <c:rich>
                  <a:bodyPr/>
                  <a:lstStyle/>
                  <a:p>
                    <a:r>
                      <a:rPr lang="en-US" smtClean="0"/>
                      <a:t>Hong Kong-China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37"/>
              <c:layout>
                <c:manualLayout>
                  <c:x val="-0.1710748351375283"/>
                  <c:y val="1.965421579833726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Chinese Taipei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38"/>
              <c:layout/>
              <c:tx>
                <c:rich>
                  <a:bodyPr/>
                  <a:lstStyle/>
                  <a:p>
                    <a:r>
                      <a:rPr lang="en-US" smtClean="0"/>
                      <a:t>Macao-China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39"/>
              <c:layout>
                <c:manualLayout>
                  <c:x val="-9.0039386914488508E-3"/>
                  <c:y val="1.768879421850352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Liechtenstein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smtClean="0"/>
                      <a:t>Viet Nam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41"/>
              <c:layout/>
              <c:tx>
                <c:rich>
                  <a:bodyPr/>
                  <a:lstStyle/>
                  <a:p>
                    <a:r>
                      <a:rPr lang="en-US" smtClean="0"/>
                      <a:t>Latvia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smtClean="0"/>
                      <a:t>Russian Fed.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smtClean="0"/>
                      <a:t>Lithuania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44"/>
              <c:layout/>
              <c:tx>
                <c:rich>
                  <a:bodyPr/>
                  <a:lstStyle/>
                  <a:p>
                    <a:r>
                      <a:rPr lang="en-US" smtClean="0"/>
                      <a:t>Croatia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45"/>
              <c:layout/>
              <c:tx>
                <c:rich>
                  <a:bodyPr/>
                  <a:lstStyle/>
                  <a:p>
                    <a:r>
                      <a:rPr lang="en-US" smtClean="0"/>
                      <a:t>Serbia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46"/>
              <c:layout/>
              <c:tx>
                <c:rich>
                  <a:bodyPr/>
                  <a:lstStyle/>
                  <a:p>
                    <a:r>
                      <a:rPr lang="en-US" smtClean="0"/>
                      <a:t>Romania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47"/>
              <c:layout/>
              <c:tx>
                <c:rich>
                  <a:bodyPr/>
                  <a:lstStyle/>
                  <a:p>
                    <a:r>
                      <a:rPr lang="en-US" smtClean="0"/>
                      <a:t>Bulgaria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48"/>
              <c:layout>
                <c:manualLayout>
                  <c:x val="-0.14406301906318153"/>
                  <c:y val="-2.555048053783834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United Arab Emirates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49"/>
              <c:layout/>
              <c:tx>
                <c:rich>
                  <a:bodyPr/>
                  <a:lstStyle/>
                  <a:p>
                    <a:r>
                      <a:rPr lang="en-US" smtClean="0"/>
                      <a:t>Kazakhstan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50"/>
              <c:layout/>
              <c:tx>
                <c:rich>
                  <a:bodyPr/>
                  <a:lstStyle/>
                  <a:p>
                    <a:r>
                      <a:rPr lang="en-US" smtClean="0"/>
                      <a:t>Thailand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51"/>
              <c:layout/>
              <c:tx>
                <c:rich>
                  <a:bodyPr/>
                  <a:lstStyle/>
                  <a:p>
                    <a:r>
                      <a:rPr lang="en-US" smtClean="0"/>
                      <a:t>Malaysia</a:t>
                    </a:r>
                    <a:endParaRPr lang="en-US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r"/>
            <c:showVal val="1"/>
          </c:dLbls>
          <c:xVal>
            <c:numRef>
              <c:f>Sheet1!$A$2:$A$53</c:f>
              <c:numCache>
                <c:formatCode>0.0</c:formatCode>
                <c:ptCount val="52"/>
                <c:pt idx="0">
                  <c:v>12.348634433612553</c:v>
                </c:pt>
                <c:pt idx="1">
                  <c:v>15.820689268015764</c:v>
                </c:pt>
                <c:pt idx="2">
                  <c:v>14.973899068246872</c:v>
                </c:pt>
                <c:pt idx="3">
                  <c:v>9.4231575594490096</c:v>
                </c:pt>
                <c:pt idx="4">
                  <c:v>23.06222744256279</c:v>
                </c:pt>
                <c:pt idx="5">
                  <c:v>16.15934101566916</c:v>
                </c:pt>
                <c:pt idx="6">
                  <c:v>16.486357632415356</c:v>
                </c:pt>
                <c:pt idx="7">
                  <c:v>8.6478298471154442</c:v>
                </c:pt>
                <c:pt idx="8">
                  <c:v>9.3547551417515482</c:v>
                </c:pt>
                <c:pt idx="9">
                  <c:v>22.465039691363739</c:v>
                </c:pt>
                <c:pt idx="10">
                  <c:v>16.910080741426754</c:v>
                </c:pt>
                <c:pt idx="11">
                  <c:v>15.476851335671151</c:v>
                </c:pt>
                <c:pt idx="12">
                  <c:v>23.061306109857284</c:v>
                </c:pt>
                <c:pt idx="13">
                  <c:v>7.696336675854802</c:v>
                </c:pt>
                <c:pt idx="14">
                  <c:v>14.612426915636757</c:v>
                </c:pt>
                <c:pt idx="15">
                  <c:v>17.167281166595167</c:v>
                </c:pt>
                <c:pt idx="16">
                  <c:v>10.1129409777181</c:v>
                </c:pt>
                <c:pt idx="17">
                  <c:v>9.8067160817581218</c:v>
                </c:pt>
                <c:pt idx="18">
                  <c:v>10.089898557078484</c:v>
                </c:pt>
                <c:pt idx="19">
                  <c:v>18.277129187157946</c:v>
                </c:pt>
                <c:pt idx="20">
                  <c:v>10.425373894428528</c:v>
                </c:pt>
                <c:pt idx="21">
                  <c:v>11.506683511024098</c:v>
                </c:pt>
                <c:pt idx="22">
                  <c:v>18.370109940272616</c:v>
                </c:pt>
                <c:pt idx="23">
                  <c:v>7.3744953067650707</c:v>
                </c:pt>
                <c:pt idx="24">
                  <c:v>16.620473542790187</c:v>
                </c:pt>
                <c:pt idx="25">
                  <c:v>19.647478417657304</c:v>
                </c:pt>
                <c:pt idx="26">
                  <c:v>24.620435252052491</c:v>
                </c:pt>
                <c:pt idx="27">
                  <c:v>15.56158828105651</c:v>
                </c:pt>
                <c:pt idx="28">
                  <c:v>15.803896198662168</c:v>
                </c:pt>
                <c:pt idx="29">
                  <c:v>10.618657284356418</c:v>
                </c:pt>
                <c:pt idx="30">
                  <c:v>12.849244608244451</c:v>
                </c:pt>
                <c:pt idx="31">
                  <c:v>14.511650353631723</c:v>
                </c:pt>
                <c:pt idx="32">
                  <c:v>12.489880513240831</c:v>
                </c:pt>
                <c:pt idx="33">
                  <c:v>14.810421059948986</c:v>
                </c:pt>
                <c:pt idx="34">
                  <c:v>15.05929734250936</c:v>
                </c:pt>
                <c:pt idx="35">
                  <c:v>14.428844735891328</c:v>
                </c:pt>
                <c:pt idx="36">
                  <c:v>7.5087238799678744</c:v>
                </c:pt>
                <c:pt idx="37">
                  <c:v>17.949100033886729</c:v>
                </c:pt>
                <c:pt idx="38">
                  <c:v>2.6387716826679215</c:v>
                </c:pt>
                <c:pt idx="39">
                  <c:v>7.5984688749086384</c:v>
                </c:pt>
                <c:pt idx="40">
                  <c:v>14.641020648958522</c:v>
                </c:pt>
                <c:pt idx="41">
                  <c:v>14.705396139187815</c:v>
                </c:pt>
                <c:pt idx="42">
                  <c:v>11.422010377340674</c:v>
                </c:pt>
                <c:pt idx="43">
                  <c:v>13.772779083543234</c:v>
                </c:pt>
                <c:pt idx="44">
                  <c:v>11.98532031559008</c:v>
                </c:pt>
                <c:pt idx="45">
                  <c:v>11.730136022114898</c:v>
                </c:pt>
                <c:pt idx="46">
                  <c:v>19.276402140654142</c:v>
                </c:pt>
                <c:pt idx="47">
                  <c:v>22.301347801992677</c:v>
                </c:pt>
                <c:pt idx="48">
                  <c:v>9.831047412049509</c:v>
                </c:pt>
                <c:pt idx="49">
                  <c:v>7.9679183611441369</c:v>
                </c:pt>
                <c:pt idx="50">
                  <c:v>9.9459670004765659</c:v>
                </c:pt>
                <c:pt idx="51">
                  <c:v>13.374537585872398</c:v>
                </c:pt>
              </c:numCache>
            </c:numRef>
          </c:xVal>
          <c:yVal>
            <c:numRef>
              <c:f>Sheet1!$B$2:$B$53</c:f>
              <c:numCache>
                <c:formatCode>General</c:formatCode>
                <c:ptCount val="52"/>
                <c:pt idx="0">
                  <c:v>504.15076631112362</c:v>
                </c:pt>
                <c:pt idx="1">
                  <c:v>505.54074324980058</c:v>
                </c:pt>
                <c:pt idx="2">
                  <c:v>514.74523858290047</c:v>
                </c:pt>
                <c:pt idx="3">
                  <c:v>518.07851943335379</c:v>
                </c:pt>
                <c:pt idx="4">
                  <c:v>422.63235540551869</c:v>
                </c:pt>
                <c:pt idx="5">
                  <c:v>498.95788231767966</c:v>
                </c:pt>
                <c:pt idx="6">
                  <c:v>500.02675662541355</c:v>
                </c:pt>
                <c:pt idx="7">
                  <c:v>520.54552167678582</c:v>
                </c:pt>
                <c:pt idx="8">
                  <c:v>518.75033528297922</c:v>
                </c:pt>
                <c:pt idx="9">
                  <c:v>494.98467432064041</c:v>
                </c:pt>
                <c:pt idx="10">
                  <c:v>513.52505581992796</c:v>
                </c:pt>
                <c:pt idx="11">
                  <c:v>452.97342685890737</c:v>
                </c:pt>
                <c:pt idx="12">
                  <c:v>477.0444550154877</c:v>
                </c:pt>
                <c:pt idx="13">
                  <c:v>492.79569723949174</c:v>
                </c:pt>
                <c:pt idx="14">
                  <c:v>501.497460196644</c:v>
                </c:pt>
                <c:pt idx="15">
                  <c:v>466.48143014930969</c:v>
                </c:pt>
                <c:pt idx="16">
                  <c:v>485.32118101255327</c:v>
                </c:pt>
                <c:pt idx="17">
                  <c:v>536.40691823420798</c:v>
                </c:pt>
                <c:pt idx="18">
                  <c:v>553.76665914361297</c:v>
                </c:pt>
                <c:pt idx="19">
                  <c:v>489.84509803720812</c:v>
                </c:pt>
                <c:pt idx="20">
                  <c:v>413.28146666770834</c:v>
                </c:pt>
                <c:pt idx="21">
                  <c:v>522.97175819268159</c:v>
                </c:pt>
                <c:pt idx="22">
                  <c:v>499.74990282758671</c:v>
                </c:pt>
                <c:pt idx="23">
                  <c:v>489.37307034875533</c:v>
                </c:pt>
                <c:pt idx="24">
                  <c:v>517.50109681795527</c:v>
                </c:pt>
                <c:pt idx="25">
                  <c:v>487.06318134390341</c:v>
                </c:pt>
                <c:pt idx="26">
                  <c:v>481.64474400632594</c:v>
                </c:pt>
                <c:pt idx="27">
                  <c:v>501.12742239095286</c:v>
                </c:pt>
                <c:pt idx="28">
                  <c:v>484.319297801971</c:v>
                </c:pt>
                <c:pt idx="29">
                  <c:v>478.26063590301106</c:v>
                </c:pt>
                <c:pt idx="30">
                  <c:v>530.93100395039653</c:v>
                </c:pt>
                <c:pt idx="31">
                  <c:v>447.98441497895487</c:v>
                </c:pt>
                <c:pt idx="32">
                  <c:v>493.93423089631631</c:v>
                </c:pt>
                <c:pt idx="33">
                  <c:v>481.36678627921174</c:v>
                </c:pt>
                <c:pt idx="34">
                  <c:v>612.67553630545308</c:v>
                </c:pt>
                <c:pt idx="35">
                  <c:v>573.46831429664053</c:v>
                </c:pt>
                <c:pt idx="36">
                  <c:v>561.24109645455133</c:v>
                </c:pt>
                <c:pt idx="37">
                  <c:v>559.82479620149752</c:v>
                </c:pt>
                <c:pt idx="38">
                  <c:v>538.1344947339179</c:v>
                </c:pt>
                <c:pt idx="39">
                  <c:v>534.96508297892035</c:v>
                </c:pt>
                <c:pt idx="40">
                  <c:v>511.33820750118304</c:v>
                </c:pt>
                <c:pt idx="41">
                  <c:v>490.57102141135874</c:v>
                </c:pt>
                <c:pt idx="42">
                  <c:v>482.16941566331741</c:v>
                </c:pt>
                <c:pt idx="43">
                  <c:v>478.82327743335838</c:v>
                </c:pt>
                <c:pt idx="44">
                  <c:v>471.1314607592476</c:v>
                </c:pt>
                <c:pt idx="45">
                  <c:v>448.85913024760407</c:v>
                </c:pt>
                <c:pt idx="46">
                  <c:v>444.55424278764337</c:v>
                </c:pt>
                <c:pt idx="47">
                  <c:v>438.73825987741515</c:v>
                </c:pt>
                <c:pt idx="48">
                  <c:v>434.00716465780727</c:v>
                </c:pt>
                <c:pt idx="49">
                  <c:v>431.7984085050785</c:v>
                </c:pt>
                <c:pt idx="50">
                  <c:v>426.73749129301132</c:v>
                </c:pt>
                <c:pt idx="51">
                  <c:v>420.51296761905303</c:v>
                </c:pt>
              </c:numCache>
            </c:numRef>
          </c:yVal>
          <c:bubbleSize>
            <c:numRef>
              <c:f>Sheet1!$C$2:$C$53</c:f>
              <c:numCache>
                <c:formatCode>General</c:formatCode>
                <c:ptCount val="5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</c:numCache>
            </c:numRef>
          </c:bubbleSize>
        </c:ser>
        <c:dLbls>
          <c:showVal val="1"/>
        </c:dLbls>
        <c:bubbleScale val="10"/>
        <c:axId val="96954240"/>
        <c:axId val="96955776"/>
      </c:bubbleChart>
      <c:valAx>
        <c:axId val="96954240"/>
        <c:scaling>
          <c:orientation val="maxMin"/>
        </c:scaling>
        <c:axPos val="b"/>
        <c:numFmt formatCode="0" sourceLinked="0"/>
        <c:tickLblPos val="nextTo"/>
        <c:crossAx val="96955776"/>
        <c:crossesAt val="500"/>
        <c:crossBetween val="midCat"/>
        <c:majorUnit val="2"/>
      </c:valAx>
      <c:valAx>
        <c:axId val="96955776"/>
        <c:scaling>
          <c:orientation val="minMax"/>
          <c:max val="580"/>
          <c:min val="410"/>
        </c:scaling>
        <c:delete val="1"/>
        <c:axPos val="r"/>
        <c:numFmt formatCode="General" sourceLinked="1"/>
        <c:majorTickMark val="none"/>
        <c:tickLblPos val="none"/>
        <c:crossAx val="96954240"/>
        <c:crossesAt val="14.6"/>
        <c:crossBetween val="midCat"/>
      </c:valAx>
    </c:plotArea>
    <c:plotVisOnly val="1"/>
    <c:dispBlanksAs val="gap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315640126382342"/>
          <c:y val="6.1298680486801677E-2"/>
          <c:w val="0.80533538990981957"/>
          <c:h val="0.66722860372872184"/>
        </c:manualLayout>
      </c:layout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High-performers in math</c:v>
                </c:pt>
              </c:strCache>
            </c:strRef>
          </c:tx>
          <c:spPr>
            <a:solidFill>
              <a:srgbClr val="278D99"/>
            </a:solidFill>
            <a:ln>
              <a:noFill/>
            </a:ln>
          </c:spPr>
          <c:cat>
            <c:strRef>
              <c:f>Sheet1!$A$2:$A$66</c:f>
              <c:strCache>
                <c:ptCount val="65"/>
                <c:pt idx="0">
                  <c:v>Shanghai-China</c:v>
                </c:pt>
                <c:pt idx="1">
                  <c:v>Singapore</c:v>
                </c:pt>
                <c:pt idx="2">
                  <c:v>Chinese Taipei</c:v>
                </c:pt>
                <c:pt idx="3">
                  <c:v>Hong Kong-China</c:v>
                </c:pt>
                <c:pt idx="4">
                  <c:v>Korea</c:v>
                </c:pt>
                <c:pt idx="5">
                  <c:v>Liechtenstein</c:v>
                </c:pt>
                <c:pt idx="6">
                  <c:v>Macao-China</c:v>
                </c:pt>
                <c:pt idx="7">
                  <c:v>Japan</c:v>
                </c:pt>
                <c:pt idx="8">
                  <c:v>Switzerland</c:v>
                </c:pt>
                <c:pt idx="9">
                  <c:v>Belgium</c:v>
                </c:pt>
                <c:pt idx="10">
                  <c:v>Netherlands</c:v>
                </c:pt>
                <c:pt idx="11">
                  <c:v>Germany</c:v>
                </c:pt>
                <c:pt idx="12">
                  <c:v>Poland</c:v>
                </c:pt>
                <c:pt idx="13">
                  <c:v>Canada</c:v>
                </c:pt>
                <c:pt idx="14">
                  <c:v>Finland</c:v>
                </c:pt>
                <c:pt idx="15">
                  <c:v>New Zealand</c:v>
                </c:pt>
                <c:pt idx="16">
                  <c:v>Australia</c:v>
                </c:pt>
                <c:pt idx="17">
                  <c:v>Estonia</c:v>
                </c:pt>
                <c:pt idx="18">
                  <c:v>Austria</c:v>
                </c:pt>
                <c:pt idx="19">
                  <c:v>Slovenia</c:v>
                </c:pt>
                <c:pt idx="20">
                  <c:v>Viet Nam</c:v>
                </c:pt>
                <c:pt idx="21">
                  <c:v>France</c:v>
                </c:pt>
                <c:pt idx="22">
                  <c:v>Czech Republic</c:v>
                </c:pt>
                <c:pt idx="23">
                  <c:v>OECD average</c:v>
                </c:pt>
                <c:pt idx="24">
                  <c:v>United Kingdom</c:v>
                </c:pt>
                <c:pt idx="25">
                  <c:v>Luxembourg</c:v>
                </c:pt>
                <c:pt idx="26">
                  <c:v>Iceland</c:v>
                </c:pt>
                <c:pt idx="27">
                  <c:v>Slovak Republic</c:v>
                </c:pt>
                <c:pt idx="28">
                  <c:v>Ireland</c:v>
                </c:pt>
                <c:pt idx="29">
                  <c:v>Portugal</c:v>
                </c:pt>
                <c:pt idx="30">
                  <c:v>Denmark</c:v>
                </c:pt>
                <c:pt idx="31">
                  <c:v>Italy</c:v>
                </c:pt>
                <c:pt idx="32">
                  <c:v>Norway</c:v>
                </c:pt>
                <c:pt idx="33">
                  <c:v>Israel</c:v>
                </c:pt>
                <c:pt idx="34">
                  <c:v>Hungary</c:v>
                </c:pt>
                <c:pt idx="35">
                  <c:v>United States</c:v>
                </c:pt>
                <c:pt idx="36">
                  <c:v>Lithuania</c:v>
                </c:pt>
                <c:pt idx="37">
                  <c:v>Sweden</c:v>
                </c:pt>
                <c:pt idx="38">
                  <c:v>Spain</c:v>
                </c:pt>
                <c:pt idx="39">
                  <c:v>Latvia</c:v>
                </c:pt>
                <c:pt idx="40">
                  <c:v>Russian Federation</c:v>
                </c:pt>
                <c:pt idx="41">
                  <c:v>Croatia</c:v>
                </c:pt>
                <c:pt idx="42">
                  <c:v>Turkey</c:v>
                </c:pt>
                <c:pt idx="43">
                  <c:v>Serbia</c:v>
                </c:pt>
                <c:pt idx="44">
                  <c:v>Bulgaria</c:v>
                </c:pt>
                <c:pt idx="45">
                  <c:v>Greece</c:v>
                </c:pt>
                <c:pt idx="46">
                  <c:v>United Arab Emirates</c:v>
                </c:pt>
                <c:pt idx="47">
                  <c:v>Romania</c:v>
                </c:pt>
                <c:pt idx="48">
                  <c:v>Thailand</c:v>
                </c:pt>
                <c:pt idx="49">
                  <c:v>Qatar</c:v>
                </c:pt>
                <c:pt idx="50">
                  <c:v>Chile</c:v>
                </c:pt>
                <c:pt idx="51">
                  <c:v>Uruguay</c:v>
                </c:pt>
                <c:pt idx="52">
                  <c:v>Malaysia</c:v>
                </c:pt>
                <c:pt idx="53">
                  <c:v>Montenegro</c:v>
                </c:pt>
                <c:pt idx="54">
                  <c:v>Kazakhstan</c:v>
                </c:pt>
                <c:pt idx="55">
                  <c:v>Albania</c:v>
                </c:pt>
                <c:pt idx="56">
                  <c:v>Tunisia</c:v>
                </c:pt>
                <c:pt idx="57">
                  <c:v>Brazil</c:v>
                </c:pt>
                <c:pt idx="58">
                  <c:v>Mexico</c:v>
                </c:pt>
                <c:pt idx="59">
                  <c:v>Peru</c:v>
                </c:pt>
                <c:pt idx="60">
                  <c:v>Costa Rica</c:v>
                </c:pt>
                <c:pt idx="61">
                  <c:v>Jordan</c:v>
                </c:pt>
                <c:pt idx="62">
                  <c:v>Colombia</c:v>
                </c:pt>
                <c:pt idx="63">
                  <c:v>Indonesia</c:v>
                </c:pt>
                <c:pt idx="64">
                  <c:v>Argentina</c:v>
                </c:pt>
              </c:strCache>
            </c:strRef>
          </c:cat>
          <c:val>
            <c:numRef>
              <c:f>Sheet1!$C$2:$C$66</c:f>
              <c:numCache>
                <c:formatCode>0.0</c:formatCode>
                <c:ptCount val="65"/>
                <c:pt idx="0">
                  <c:v>55.423350952357922</c:v>
                </c:pt>
                <c:pt idx="1">
                  <c:v>40.03930883213765</c:v>
                </c:pt>
                <c:pt idx="2">
                  <c:v>37.200503859965366</c:v>
                </c:pt>
                <c:pt idx="3">
                  <c:v>33.705707964845232</c:v>
                </c:pt>
                <c:pt idx="4">
                  <c:v>30.901403622263196</c:v>
                </c:pt>
                <c:pt idx="5">
                  <c:v>24.844186454598933</c:v>
                </c:pt>
                <c:pt idx="6">
                  <c:v>24.337251323583835</c:v>
                </c:pt>
                <c:pt idx="7">
                  <c:v>23.6706098083482</c:v>
                </c:pt>
                <c:pt idx="8">
                  <c:v>21.368188865668927</c:v>
                </c:pt>
                <c:pt idx="9">
                  <c:v>19.423393666644309</c:v>
                </c:pt>
                <c:pt idx="10">
                  <c:v>19.250787755675525</c:v>
                </c:pt>
                <c:pt idx="11">
                  <c:v>17.455524286033082</c:v>
                </c:pt>
                <c:pt idx="12">
                  <c:v>16.735596198914259</c:v>
                </c:pt>
                <c:pt idx="13">
                  <c:v>16.397070316246417</c:v>
                </c:pt>
                <c:pt idx="14">
                  <c:v>15.252105922259078</c:v>
                </c:pt>
                <c:pt idx="15">
                  <c:v>15.000811266909171</c:v>
                </c:pt>
                <c:pt idx="16">
                  <c:v>14.809721892434421</c:v>
                </c:pt>
                <c:pt idx="17">
                  <c:v>14.598588982079418</c:v>
                </c:pt>
                <c:pt idx="18">
                  <c:v>14.288272463513827</c:v>
                </c:pt>
                <c:pt idx="19">
                  <c:v>13.713468433685927</c:v>
                </c:pt>
                <c:pt idx="20">
                  <c:v>13.260477369397119</c:v>
                </c:pt>
                <c:pt idx="21">
                  <c:v>12.891395525354103</c:v>
                </c:pt>
                <c:pt idx="22">
                  <c:v>12.876922229900236</c:v>
                </c:pt>
                <c:pt idx="23">
                  <c:v>12.640928903390156</c:v>
                </c:pt>
                <c:pt idx="24">
                  <c:v>11.831160735732983</c:v>
                </c:pt>
                <c:pt idx="25">
                  <c:v>11.230688079056046</c:v>
                </c:pt>
                <c:pt idx="26">
                  <c:v>11.151811584520612</c:v>
                </c:pt>
                <c:pt idx="27">
                  <c:v>10.96664345646878</c:v>
                </c:pt>
                <c:pt idx="28">
                  <c:v>10.653084152301776</c:v>
                </c:pt>
                <c:pt idx="29">
                  <c:v>10.633824015842197</c:v>
                </c:pt>
                <c:pt idx="30">
                  <c:v>9.9730920830923697</c:v>
                </c:pt>
                <c:pt idx="31">
                  <c:v>9.9231588417953152</c:v>
                </c:pt>
                <c:pt idx="32">
                  <c:v>9.3994873509870747</c:v>
                </c:pt>
                <c:pt idx="33">
                  <c:v>9.3671156737424006</c:v>
                </c:pt>
                <c:pt idx="34">
                  <c:v>9.2641767217079369</c:v>
                </c:pt>
                <c:pt idx="35">
                  <c:v>8.7717019602125621</c:v>
                </c:pt>
                <c:pt idx="36">
                  <c:v>8.0610968373240652</c:v>
                </c:pt>
                <c:pt idx="37">
                  <c:v>8.0109189523740483</c:v>
                </c:pt>
                <c:pt idx="38">
                  <c:v>8.000538090006506</c:v>
                </c:pt>
                <c:pt idx="39">
                  <c:v>7.9874130713138314</c:v>
                </c:pt>
                <c:pt idx="40">
                  <c:v>7.7902129629169945</c:v>
                </c:pt>
                <c:pt idx="41">
                  <c:v>6.9843015364066607</c:v>
                </c:pt>
                <c:pt idx="42">
                  <c:v>5.8696840768856786</c:v>
                </c:pt>
                <c:pt idx="43">
                  <c:v>4.5709012260503297</c:v>
                </c:pt>
                <c:pt idx="44">
                  <c:v>4.0620941631135556</c:v>
                </c:pt>
                <c:pt idx="45">
                  <c:v>3.9022269823662237</c:v>
                </c:pt>
                <c:pt idx="46">
                  <c:v>3.4750908821067972</c:v>
                </c:pt>
                <c:pt idx="47">
                  <c:v>3.1775056313675489</c:v>
                </c:pt>
                <c:pt idx="48">
                  <c:v>2.5684916936523852</c:v>
                </c:pt>
                <c:pt idx="49">
                  <c:v>2.0197824947331582</c:v>
                </c:pt>
                <c:pt idx="50">
                  <c:v>1.580853913073486</c:v>
                </c:pt>
                <c:pt idx="51">
                  <c:v>1.3723744722757041</c:v>
                </c:pt>
                <c:pt idx="52">
                  <c:v>1.343437815887802</c:v>
                </c:pt>
                <c:pt idx="53">
                  <c:v>1.0417474969248317</c:v>
                </c:pt>
                <c:pt idx="54">
                  <c:v>0.93558682349948064</c:v>
                </c:pt>
                <c:pt idx="55">
                  <c:v>0.79717186401375362</c:v>
                </c:pt>
                <c:pt idx="56">
                  <c:v>0.78788945216779405</c:v>
                </c:pt>
                <c:pt idx="57">
                  <c:v>0.75311358263583261</c:v>
                </c:pt>
                <c:pt idx="58">
                  <c:v>0.62755480917046069</c:v>
                </c:pt>
                <c:pt idx="59">
                  <c:v>0.57273846728770661</c:v>
                </c:pt>
                <c:pt idx="60">
                  <c:v>0.5641486340716908</c:v>
                </c:pt>
                <c:pt idx="61">
                  <c:v>0.56258148730546753</c:v>
                </c:pt>
                <c:pt idx="62">
                  <c:v>0.30150238865991957</c:v>
                </c:pt>
                <c:pt idx="63">
                  <c:v>0.27568117803170994</c:v>
                </c:pt>
                <c:pt idx="64">
                  <c:v>0.27288383011552181</c:v>
                </c:pt>
              </c:numCache>
            </c:numRef>
          </c:val>
        </c:ser>
        <c:gapWidth val="50"/>
        <c:overlap val="100"/>
        <c:axId val="71127040"/>
        <c:axId val="71159808"/>
      </c:barChart>
      <c:catAx>
        <c:axId val="71127040"/>
        <c:scaling>
          <c:orientation val="minMax"/>
        </c:scaling>
        <c:axPos val="b"/>
        <c:numFmt formatCode="General" sourceLinked="1"/>
        <c:majorTickMark val="none"/>
        <c:tickLblPos val="low"/>
        <c:spPr>
          <a:ln w="25400">
            <a:noFill/>
          </a:ln>
        </c:spPr>
        <c:txPr>
          <a:bodyPr/>
          <a:lstStyle/>
          <a:p>
            <a:pPr>
              <a:defRPr sz="1200">
                <a:solidFill>
                  <a:schemeClr val="accent5">
                    <a:lumMod val="25000"/>
                  </a:schemeClr>
                </a:solidFill>
              </a:defRPr>
            </a:pPr>
            <a:endParaRPr lang="ru-RU"/>
          </a:p>
        </c:txPr>
        <c:crossAx val="71159808"/>
        <c:crossesAt val="0"/>
        <c:auto val="1"/>
        <c:lblAlgn val="ctr"/>
        <c:lblOffset val="100"/>
        <c:tickLblSkip val="1"/>
      </c:catAx>
      <c:valAx>
        <c:axId val="71159808"/>
        <c:scaling>
          <c:orientation val="minMax"/>
          <c:max val="100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GB" sz="1200" dirty="0" smtClean="0"/>
                  <a:t>%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3.8774063732946603E-3"/>
              <c:y val="2.3400365424863036E-2"/>
            </c:manualLayout>
          </c:layout>
        </c:title>
        <c:numFmt formatCode="General" sourceLinked="0"/>
        <c:tickLblPos val="low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accent5">
                    <a:lumMod val="25000"/>
                  </a:schemeClr>
                </a:solidFill>
              </a:defRPr>
            </a:pPr>
            <a:endParaRPr lang="ru-RU"/>
          </a:p>
        </c:txPr>
        <c:crossAx val="7112704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10% of students or fewer arrived late at least once</c:v>
                </c:pt>
              </c:strCache>
            </c:strRef>
          </c:tx>
          <c:spPr>
            <a:solidFill>
              <a:srgbClr val="FFFF99"/>
            </a:solidFill>
          </c:spPr>
          <c:cat>
            <c:strRef>
              <c:f>Sheet1!$A$2:$A$66</c:f>
              <c:strCache>
                <c:ptCount val="65"/>
                <c:pt idx="0">
                  <c:v>Japan</c:v>
                </c:pt>
                <c:pt idx="1">
                  <c:v>Hong Kong-China</c:v>
                </c:pt>
                <c:pt idx="2">
                  <c:v>Viet Nam</c:v>
                </c:pt>
                <c:pt idx="3">
                  <c:v>Shanghai-China</c:v>
                </c:pt>
                <c:pt idx="4">
                  <c:v>Liechtenstein</c:v>
                </c:pt>
                <c:pt idx="5">
                  <c:v>Singapore</c:v>
                </c:pt>
                <c:pt idx="6">
                  <c:v>Austria</c:v>
                </c:pt>
                <c:pt idx="7">
                  <c:v>Chinese Taipei</c:v>
                </c:pt>
                <c:pt idx="8">
                  <c:v>Germany</c:v>
                </c:pt>
                <c:pt idx="9">
                  <c:v>Hungary</c:v>
                </c:pt>
                <c:pt idx="10">
                  <c:v>Switzerland</c:v>
                </c:pt>
                <c:pt idx="11">
                  <c:v>Korea</c:v>
                </c:pt>
                <c:pt idx="12">
                  <c:v>Macao-China</c:v>
                </c:pt>
                <c:pt idx="13">
                  <c:v>Slovak Republic</c:v>
                </c:pt>
                <c:pt idx="14">
                  <c:v>Indonesia</c:v>
                </c:pt>
                <c:pt idx="15">
                  <c:v>Czech Republic</c:v>
                </c:pt>
                <c:pt idx="16">
                  <c:v>Belgium</c:v>
                </c:pt>
                <c:pt idx="17">
                  <c:v>Ireland</c:v>
                </c:pt>
                <c:pt idx="18">
                  <c:v>Kazakhstan</c:v>
                </c:pt>
                <c:pt idx="19">
                  <c:v>Luxembourg</c:v>
                </c:pt>
                <c:pt idx="20">
                  <c:v>Norway</c:v>
                </c:pt>
                <c:pt idx="21">
                  <c:v>United States</c:v>
                </c:pt>
                <c:pt idx="22">
                  <c:v>Netherlands</c:v>
                </c:pt>
                <c:pt idx="23">
                  <c:v>U.A.E.</c:v>
                </c:pt>
                <c:pt idx="24">
                  <c:v>United Kingdom</c:v>
                </c:pt>
                <c:pt idx="25">
                  <c:v>France</c:v>
                </c:pt>
                <c:pt idx="26">
                  <c:v>Malaysia</c:v>
                </c:pt>
                <c:pt idx="27">
                  <c:v>Brazil</c:v>
                </c:pt>
                <c:pt idx="28">
                  <c:v>Croatia</c:v>
                </c:pt>
                <c:pt idx="29">
                  <c:v>Thailand</c:v>
                </c:pt>
                <c:pt idx="30">
                  <c:v>Iceland</c:v>
                </c:pt>
                <c:pt idx="31">
                  <c:v>Italy</c:v>
                </c:pt>
                <c:pt idx="32">
                  <c:v>OECD average</c:v>
                </c:pt>
                <c:pt idx="33">
                  <c:v>Albania</c:v>
                </c:pt>
                <c:pt idx="34">
                  <c:v>Spain</c:v>
                </c:pt>
                <c:pt idx="35">
                  <c:v>Jordan</c:v>
                </c:pt>
                <c:pt idx="36">
                  <c:v>Australia</c:v>
                </c:pt>
                <c:pt idx="37">
                  <c:v>Colombia</c:v>
                </c:pt>
                <c:pt idx="38">
                  <c:v>Denmark</c:v>
                </c:pt>
                <c:pt idx="39">
                  <c:v>Montenegro</c:v>
                </c:pt>
                <c:pt idx="40">
                  <c:v>Qatar</c:v>
                </c:pt>
                <c:pt idx="41">
                  <c:v>Slovenia</c:v>
                </c:pt>
                <c:pt idx="42">
                  <c:v>Mexico</c:v>
                </c:pt>
                <c:pt idx="43">
                  <c:v>Estonia</c:v>
                </c:pt>
                <c:pt idx="44">
                  <c:v>Serbia</c:v>
                </c:pt>
                <c:pt idx="45">
                  <c:v>New Zealand</c:v>
                </c:pt>
                <c:pt idx="46">
                  <c:v>Poland</c:v>
                </c:pt>
                <c:pt idx="47">
                  <c:v>Finland</c:v>
                </c:pt>
                <c:pt idx="48">
                  <c:v>Canada</c:v>
                </c:pt>
                <c:pt idx="49">
                  <c:v>Lithuania</c:v>
                </c:pt>
                <c:pt idx="50">
                  <c:v>Turkey</c:v>
                </c:pt>
                <c:pt idx="51">
                  <c:v>Romania</c:v>
                </c:pt>
                <c:pt idx="52">
                  <c:v>Russian Fed.</c:v>
                </c:pt>
                <c:pt idx="53">
                  <c:v>Argentina</c:v>
                </c:pt>
                <c:pt idx="54">
                  <c:v>Greece</c:v>
                </c:pt>
                <c:pt idx="55">
                  <c:v>Tunisia</c:v>
                </c:pt>
                <c:pt idx="56">
                  <c:v>Peru</c:v>
                </c:pt>
                <c:pt idx="57">
                  <c:v>Chile</c:v>
                </c:pt>
                <c:pt idx="58">
                  <c:v>Israel</c:v>
                </c:pt>
                <c:pt idx="59">
                  <c:v>Portugal</c:v>
                </c:pt>
                <c:pt idx="60">
                  <c:v>Sweden</c:v>
                </c:pt>
                <c:pt idx="61">
                  <c:v>Latvia</c:v>
                </c:pt>
                <c:pt idx="62">
                  <c:v>Costa Rica</c:v>
                </c:pt>
                <c:pt idx="63">
                  <c:v>Bulgaria</c:v>
                </c:pt>
                <c:pt idx="64">
                  <c:v>Uruguay</c:v>
                </c:pt>
              </c:strCache>
            </c:strRef>
          </c:cat>
          <c:val>
            <c:numRef>
              <c:f>Sheet1!$B$2:$B$66</c:f>
              <c:numCache>
                <c:formatCode>General</c:formatCode>
                <c:ptCount val="65"/>
                <c:pt idx="0">
                  <c:v>65.225244651823502</c:v>
                </c:pt>
                <c:pt idx="1">
                  <c:v>34.385860785555508</c:v>
                </c:pt>
                <c:pt idx="2">
                  <c:v>36.344222044382796</c:v>
                </c:pt>
                <c:pt idx="3">
                  <c:v>26.225808247611074</c:v>
                </c:pt>
                <c:pt idx="4">
                  <c:v>6.7155349851576576</c:v>
                </c:pt>
                <c:pt idx="5">
                  <c:v>18.010956291510741</c:v>
                </c:pt>
                <c:pt idx="6">
                  <c:v>30.849421945104876</c:v>
                </c:pt>
                <c:pt idx="7">
                  <c:v>14.085496969323112</c:v>
                </c:pt>
                <c:pt idx="8">
                  <c:v>18.213267352749767</c:v>
                </c:pt>
                <c:pt idx="9">
                  <c:v>26.936458439810533</c:v>
                </c:pt>
                <c:pt idx="10">
                  <c:v>16.122368755423885</c:v>
                </c:pt>
                <c:pt idx="11">
                  <c:v>14.999394649914509</c:v>
                </c:pt>
                <c:pt idx="12">
                  <c:v>10.93924833461595</c:v>
                </c:pt>
                <c:pt idx="13">
                  <c:v>11.123835895168298</c:v>
                </c:pt>
                <c:pt idx="14">
                  <c:v>9.8566751380021547</c:v>
                </c:pt>
                <c:pt idx="15">
                  <c:v>12.826685970657676</c:v>
                </c:pt>
                <c:pt idx="16">
                  <c:v>8.2304739336945136</c:v>
                </c:pt>
                <c:pt idx="17">
                  <c:v>5.5846592556786794</c:v>
                </c:pt>
                <c:pt idx="18">
                  <c:v>12.735565461807518</c:v>
                </c:pt>
                <c:pt idx="19">
                  <c:v>0.46119263742234684</c:v>
                </c:pt>
                <c:pt idx="20">
                  <c:v>6.5746718176981229</c:v>
                </c:pt>
                <c:pt idx="21">
                  <c:v>6.849322947990971</c:v>
                </c:pt>
                <c:pt idx="22">
                  <c:v>2.9516269604337664</c:v>
                </c:pt>
                <c:pt idx="23">
                  <c:v>4.2286505947247184</c:v>
                </c:pt>
                <c:pt idx="24">
                  <c:v>4.3296296006387003</c:v>
                </c:pt>
                <c:pt idx="25">
                  <c:v>6.9234688174821564</c:v>
                </c:pt>
                <c:pt idx="26">
                  <c:v>2.5253084197013713</c:v>
                </c:pt>
                <c:pt idx="27">
                  <c:v>2.3229343952961741</c:v>
                </c:pt>
                <c:pt idx="28">
                  <c:v>4.6136823069706292</c:v>
                </c:pt>
                <c:pt idx="29">
                  <c:v>5.1463369149766995</c:v>
                </c:pt>
                <c:pt idx="30">
                  <c:v>3.5035051651643951</c:v>
                </c:pt>
                <c:pt idx="31">
                  <c:v>3.279111843860345</c:v>
                </c:pt>
                <c:pt idx="32">
                  <c:v>8.0456045448007067</c:v>
                </c:pt>
                <c:pt idx="33">
                  <c:v>2.2355150145932567</c:v>
                </c:pt>
                <c:pt idx="34">
                  <c:v>2.7412362649580801</c:v>
                </c:pt>
                <c:pt idx="35">
                  <c:v>2.5890287595655201</c:v>
                </c:pt>
                <c:pt idx="36">
                  <c:v>2.9020540997498459</c:v>
                </c:pt>
                <c:pt idx="37">
                  <c:v>6.7140802457758273</c:v>
                </c:pt>
                <c:pt idx="38">
                  <c:v>4.1258214839920084</c:v>
                </c:pt>
                <c:pt idx="39">
                  <c:v>0.37594252996191035</c:v>
                </c:pt>
                <c:pt idx="40">
                  <c:v>1.6296812548237665</c:v>
                </c:pt>
                <c:pt idx="41">
                  <c:v>2.8240911065058261</c:v>
                </c:pt>
                <c:pt idx="42">
                  <c:v>3.1284596661269042</c:v>
                </c:pt>
                <c:pt idx="43">
                  <c:v>5.2164816328080805</c:v>
                </c:pt>
                <c:pt idx="44">
                  <c:v>1.2944813746593149</c:v>
                </c:pt>
                <c:pt idx="45">
                  <c:v>0.4072335166578665</c:v>
                </c:pt>
                <c:pt idx="46">
                  <c:v>2.4408655154682721</c:v>
                </c:pt>
                <c:pt idx="47">
                  <c:v>1.0421522652196653</c:v>
                </c:pt>
                <c:pt idx="48">
                  <c:v>1.2573897633402662</c:v>
                </c:pt>
                <c:pt idx="49">
                  <c:v>3.0945646924428285</c:v>
                </c:pt>
                <c:pt idx="50">
                  <c:v>7.2259396890811692E-2</c:v>
                </c:pt>
                <c:pt idx="51">
                  <c:v>1.0007240877400878</c:v>
                </c:pt>
                <c:pt idx="52">
                  <c:v>2.2592024558290777</c:v>
                </c:pt>
                <c:pt idx="53">
                  <c:v>0.16686997541422124</c:v>
                </c:pt>
                <c:pt idx="54">
                  <c:v>1.637906164501298</c:v>
                </c:pt>
                <c:pt idx="55">
                  <c:v>0</c:v>
                </c:pt>
                <c:pt idx="56">
                  <c:v>0</c:v>
                </c:pt>
                <c:pt idx="57">
                  <c:v>0.33536158754984485</c:v>
                </c:pt>
                <c:pt idx="58">
                  <c:v>3.009777888920329E-2</c:v>
                </c:pt>
                <c:pt idx="59">
                  <c:v>0.10250720031028072</c:v>
                </c:pt>
                <c:pt idx="60">
                  <c:v>0.30229643953870067</c:v>
                </c:pt>
                <c:pt idx="61">
                  <c:v>0.97747206774678508</c:v>
                </c:pt>
                <c:pt idx="62">
                  <c:v>0</c:v>
                </c:pt>
                <c:pt idx="63">
                  <c:v>0.11202216401865275</c:v>
                </c:pt>
                <c:pt idx="64">
                  <c:v>0.75357688477920459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More than 10% but 25% of students or fewer arrived late at least once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Sheet1!$A$2:$A$66</c:f>
              <c:strCache>
                <c:ptCount val="65"/>
                <c:pt idx="0">
                  <c:v>Japan</c:v>
                </c:pt>
                <c:pt idx="1">
                  <c:v>Hong Kong-China</c:v>
                </c:pt>
                <c:pt idx="2">
                  <c:v>Viet Nam</c:v>
                </c:pt>
                <c:pt idx="3">
                  <c:v>Shanghai-China</c:v>
                </c:pt>
                <c:pt idx="4">
                  <c:v>Liechtenstein</c:v>
                </c:pt>
                <c:pt idx="5">
                  <c:v>Singapore</c:v>
                </c:pt>
                <c:pt idx="6">
                  <c:v>Austria</c:v>
                </c:pt>
                <c:pt idx="7">
                  <c:v>Chinese Taipei</c:v>
                </c:pt>
                <c:pt idx="8">
                  <c:v>Germany</c:v>
                </c:pt>
                <c:pt idx="9">
                  <c:v>Hungary</c:v>
                </c:pt>
                <c:pt idx="10">
                  <c:v>Switzerland</c:v>
                </c:pt>
                <c:pt idx="11">
                  <c:v>Korea</c:v>
                </c:pt>
                <c:pt idx="12">
                  <c:v>Macao-China</c:v>
                </c:pt>
                <c:pt idx="13">
                  <c:v>Slovak Republic</c:v>
                </c:pt>
                <c:pt idx="14">
                  <c:v>Indonesia</c:v>
                </c:pt>
                <c:pt idx="15">
                  <c:v>Czech Republic</c:v>
                </c:pt>
                <c:pt idx="16">
                  <c:v>Belgium</c:v>
                </c:pt>
                <c:pt idx="17">
                  <c:v>Ireland</c:v>
                </c:pt>
                <c:pt idx="18">
                  <c:v>Kazakhstan</c:v>
                </c:pt>
                <c:pt idx="19">
                  <c:v>Luxembourg</c:v>
                </c:pt>
                <c:pt idx="20">
                  <c:v>Norway</c:v>
                </c:pt>
                <c:pt idx="21">
                  <c:v>United States</c:v>
                </c:pt>
                <c:pt idx="22">
                  <c:v>Netherlands</c:v>
                </c:pt>
                <c:pt idx="23">
                  <c:v>U.A.E.</c:v>
                </c:pt>
                <c:pt idx="24">
                  <c:v>United Kingdom</c:v>
                </c:pt>
                <c:pt idx="25">
                  <c:v>France</c:v>
                </c:pt>
                <c:pt idx="26">
                  <c:v>Malaysia</c:v>
                </c:pt>
                <c:pt idx="27">
                  <c:v>Brazil</c:v>
                </c:pt>
                <c:pt idx="28">
                  <c:v>Croatia</c:v>
                </c:pt>
                <c:pt idx="29">
                  <c:v>Thailand</c:v>
                </c:pt>
                <c:pt idx="30">
                  <c:v>Iceland</c:v>
                </c:pt>
                <c:pt idx="31">
                  <c:v>Italy</c:v>
                </c:pt>
                <c:pt idx="32">
                  <c:v>OECD average</c:v>
                </c:pt>
                <c:pt idx="33">
                  <c:v>Albania</c:v>
                </c:pt>
                <c:pt idx="34">
                  <c:v>Spain</c:v>
                </c:pt>
                <c:pt idx="35">
                  <c:v>Jordan</c:v>
                </c:pt>
                <c:pt idx="36">
                  <c:v>Australia</c:v>
                </c:pt>
                <c:pt idx="37">
                  <c:v>Colombia</c:v>
                </c:pt>
                <c:pt idx="38">
                  <c:v>Denmark</c:v>
                </c:pt>
                <c:pt idx="39">
                  <c:v>Montenegro</c:v>
                </c:pt>
                <c:pt idx="40">
                  <c:v>Qatar</c:v>
                </c:pt>
                <c:pt idx="41">
                  <c:v>Slovenia</c:v>
                </c:pt>
                <c:pt idx="42">
                  <c:v>Mexico</c:v>
                </c:pt>
                <c:pt idx="43">
                  <c:v>Estonia</c:v>
                </c:pt>
                <c:pt idx="44">
                  <c:v>Serbia</c:v>
                </c:pt>
                <c:pt idx="45">
                  <c:v>New Zealand</c:v>
                </c:pt>
                <c:pt idx="46">
                  <c:v>Poland</c:v>
                </c:pt>
                <c:pt idx="47">
                  <c:v>Finland</c:v>
                </c:pt>
                <c:pt idx="48">
                  <c:v>Canada</c:v>
                </c:pt>
                <c:pt idx="49">
                  <c:v>Lithuania</c:v>
                </c:pt>
                <c:pt idx="50">
                  <c:v>Turkey</c:v>
                </c:pt>
                <c:pt idx="51">
                  <c:v>Romania</c:v>
                </c:pt>
                <c:pt idx="52">
                  <c:v>Russian Fed.</c:v>
                </c:pt>
                <c:pt idx="53">
                  <c:v>Argentina</c:v>
                </c:pt>
                <c:pt idx="54">
                  <c:v>Greece</c:v>
                </c:pt>
                <c:pt idx="55">
                  <c:v>Tunisia</c:v>
                </c:pt>
                <c:pt idx="56">
                  <c:v>Peru</c:v>
                </c:pt>
                <c:pt idx="57">
                  <c:v>Chile</c:v>
                </c:pt>
                <c:pt idx="58">
                  <c:v>Israel</c:v>
                </c:pt>
                <c:pt idx="59">
                  <c:v>Portugal</c:v>
                </c:pt>
                <c:pt idx="60">
                  <c:v>Sweden</c:v>
                </c:pt>
                <c:pt idx="61">
                  <c:v>Latvia</c:v>
                </c:pt>
                <c:pt idx="62">
                  <c:v>Costa Rica</c:v>
                </c:pt>
                <c:pt idx="63">
                  <c:v>Bulgaria</c:v>
                </c:pt>
                <c:pt idx="64">
                  <c:v>Uruguay</c:v>
                </c:pt>
              </c:strCache>
            </c:strRef>
          </c:cat>
          <c:val>
            <c:numRef>
              <c:f>Sheet1!$C$2:$C$66</c:f>
              <c:numCache>
                <c:formatCode>General</c:formatCode>
                <c:ptCount val="65"/>
                <c:pt idx="0">
                  <c:v>28.372762162714725</c:v>
                </c:pt>
                <c:pt idx="1">
                  <c:v>54.057554717464363</c:v>
                </c:pt>
                <c:pt idx="2">
                  <c:v>43.791204680813756</c:v>
                </c:pt>
                <c:pt idx="3">
                  <c:v>55.845934887815993</c:v>
                </c:pt>
                <c:pt idx="4">
                  <c:v>73.458018989153814</c:v>
                </c:pt>
                <c:pt idx="5">
                  <c:v>48.949068678970107</c:v>
                </c:pt>
                <c:pt idx="6">
                  <c:v>34.554178063123196</c:v>
                </c:pt>
                <c:pt idx="7">
                  <c:v>45.691608976481014</c:v>
                </c:pt>
                <c:pt idx="8">
                  <c:v>42.386767349464094</c:v>
                </c:pt>
                <c:pt idx="9">
                  <c:v>33.991432125151462</c:v>
                </c:pt>
                <c:pt idx="10">
                  <c:v>42.620211864762155</c:v>
                </c:pt>
                <c:pt idx="11">
                  <c:v>34.945818258693194</c:v>
                </c:pt>
                <c:pt idx="12">
                  <c:v>46.842133452344257</c:v>
                </c:pt>
                <c:pt idx="13">
                  <c:v>39.852795902720061</c:v>
                </c:pt>
                <c:pt idx="14">
                  <c:v>41.911128587093678</c:v>
                </c:pt>
                <c:pt idx="15">
                  <c:v>39.223617250227555</c:v>
                </c:pt>
                <c:pt idx="16">
                  <c:v>38.915149553578971</c:v>
                </c:pt>
                <c:pt idx="17">
                  <c:v>45.504648307699391</c:v>
                </c:pt>
                <c:pt idx="18">
                  <c:v>32.51595535727548</c:v>
                </c:pt>
                <c:pt idx="19">
                  <c:v>44.131965793858356</c:v>
                </c:pt>
                <c:pt idx="20">
                  <c:v>30.767599301444889</c:v>
                </c:pt>
                <c:pt idx="21">
                  <c:v>34.492949699232241</c:v>
                </c:pt>
                <c:pt idx="22">
                  <c:v>40.758954455065144</c:v>
                </c:pt>
                <c:pt idx="23">
                  <c:v>31.388683920268502</c:v>
                </c:pt>
                <c:pt idx="24">
                  <c:v>28.456053578710289</c:v>
                </c:pt>
                <c:pt idx="25">
                  <c:v>31.625207330887086</c:v>
                </c:pt>
                <c:pt idx="26">
                  <c:v>25.047813958580115</c:v>
                </c:pt>
                <c:pt idx="27">
                  <c:v>31.951492746227029</c:v>
                </c:pt>
                <c:pt idx="28">
                  <c:v>22.522948437843187</c:v>
                </c:pt>
                <c:pt idx="29">
                  <c:v>30.996290832610629</c:v>
                </c:pt>
                <c:pt idx="30">
                  <c:v>18.369997806977789</c:v>
                </c:pt>
                <c:pt idx="31">
                  <c:v>22.246144051514989</c:v>
                </c:pt>
                <c:pt idx="32">
                  <c:v>23.851578075336388</c:v>
                </c:pt>
                <c:pt idx="33">
                  <c:v>14.656475336421456</c:v>
                </c:pt>
                <c:pt idx="34">
                  <c:v>24.566034751127599</c:v>
                </c:pt>
                <c:pt idx="35">
                  <c:v>21.748990677327569</c:v>
                </c:pt>
                <c:pt idx="36">
                  <c:v>22.903223410813109</c:v>
                </c:pt>
                <c:pt idx="37">
                  <c:v>17.965680786728296</c:v>
                </c:pt>
                <c:pt idx="38">
                  <c:v>20.590992635488927</c:v>
                </c:pt>
                <c:pt idx="39">
                  <c:v>6.2752237396669024</c:v>
                </c:pt>
                <c:pt idx="40">
                  <c:v>11.512342521248362</c:v>
                </c:pt>
                <c:pt idx="41">
                  <c:v>7.8584537083535917</c:v>
                </c:pt>
                <c:pt idx="42">
                  <c:v>15.468222590951273</c:v>
                </c:pt>
                <c:pt idx="43">
                  <c:v>12.68008943112032</c:v>
                </c:pt>
                <c:pt idx="44">
                  <c:v>14.698126433936618</c:v>
                </c:pt>
                <c:pt idx="45">
                  <c:v>13.304716328638962</c:v>
                </c:pt>
                <c:pt idx="46">
                  <c:v>19.186649948578324</c:v>
                </c:pt>
                <c:pt idx="47">
                  <c:v>13.021001045898098</c:v>
                </c:pt>
                <c:pt idx="48">
                  <c:v>13.46851008733368</c:v>
                </c:pt>
                <c:pt idx="49">
                  <c:v>10.772331898443674</c:v>
                </c:pt>
                <c:pt idx="50">
                  <c:v>6.6132686376400169</c:v>
                </c:pt>
                <c:pt idx="51">
                  <c:v>11.322342476115177</c:v>
                </c:pt>
                <c:pt idx="52">
                  <c:v>9.2443226997849983</c:v>
                </c:pt>
                <c:pt idx="53">
                  <c:v>11.326076521762134</c:v>
                </c:pt>
                <c:pt idx="54">
                  <c:v>2.3122002223675007</c:v>
                </c:pt>
                <c:pt idx="55">
                  <c:v>0.90572024471877421</c:v>
                </c:pt>
                <c:pt idx="56">
                  <c:v>4.2158635505573177</c:v>
                </c:pt>
                <c:pt idx="57">
                  <c:v>1.3770154146783409</c:v>
                </c:pt>
                <c:pt idx="58">
                  <c:v>3.3044755490624396</c:v>
                </c:pt>
                <c:pt idx="59">
                  <c:v>0.98489518260777664</c:v>
                </c:pt>
                <c:pt idx="60">
                  <c:v>2.0976527609509805</c:v>
                </c:pt>
                <c:pt idx="61">
                  <c:v>3.3836358647781064</c:v>
                </c:pt>
                <c:pt idx="62">
                  <c:v>4.5486294381269392</c:v>
                </c:pt>
                <c:pt idx="63">
                  <c:v>0.66120139859268112</c:v>
                </c:pt>
                <c:pt idx="64">
                  <c:v>1.4923087392660881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25% but 50% of students or fewer arrived late at least once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Sheet1!$A$2:$A$66</c:f>
              <c:strCache>
                <c:ptCount val="65"/>
                <c:pt idx="0">
                  <c:v>Japan</c:v>
                </c:pt>
                <c:pt idx="1">
                  <c:v>Hong Kong-China</c:v>
                </c:pt>
                <c:pt idx="2">
                  <c:v>Viet Nam</c:v>
                </c:pt>
                <c:pt idx="3">
                  <c:v>Shanghai-China</c:v>
                </c:pt>
                <c:pt idx="4">
                  <c:v>Liechtenstein</c:v>
                </c:pt>
                <c:pt idx="5">
                  <c:v>Singapore</c:v>
                </c:pt>
                <c:pt idx="6">
                  <c:v>Austria</c:v>
                </c:pt>
                <c:pt idx="7">
                  <c:v>Chinese Taipei</c:v>
                </c:pt>
                <c:pt idx="8">
                  <c:v>Germany</c:v>
                </c:pt>
                <c:pt idx="9">
                  <c:v>Hungary</c:v>
                </c:pt>
                <c:pt idx="10">
                  <c:v>Switzerland</c:v>
                </c:pt>
                <c:pt idx="11">
                  <c:v>Korea</c:v>
                </c:pt>
                <c:pt idx="12">
                  <c:v>Macao-China</c:v>
                </c:pt>
                <c:pt idx="13">
                  <c:v>Slovak Republic</c:v>
                </c:pt>
                <c:pt idx="14">
                  <c:v>Indonesia</c:v>
                </c:pt>
                <c:pt idx="15">
                  <c:v>Czech Republic</c:v>
                </c:pt>
                <c:pt idx="16">
                  <c:v>Belgium</c:v>
                </c:pt>
                <c:pt idx="17">
                  <c:v>Ireland</c:v>
                </c:pt>
                <c:pt idx="18">
                  <c:v>Kazakhstan</c:v>
                </c:pt>
                <c:pt idx="19">
                  <c:v>Luxembourg</c:v>
                </c:pt>
                <c:pt idx="20">
                  <c:v>Norway</c:v>
                </c:pt>
                <c:pt idx="21">
                  <c:v>United States</c:v>
                </c:pt>
                <c:pt idx="22">
                  <c:v>Netherlands</c:v>
                </c:pt>
                <c:pt idx="23">
                  <c:v>U.A.E.</c:v>
                </c:pt>
                <c:pt idx="24">
                  <c:v>United Kingdom</c:v>
                </c:pt>
                <c:pt idx="25">
                  <c:v>France</c:v>
                </c:pt>
                <c:pt idx="26">
                  <c:v>Malaysia</c:v>
                </c:pt>
                <c:pt idx="27">
                  <c:v>Brazil</c:v>
                </c:pt>
                <c:pt idx="28">
                  <c:v>Croatia</c:v>
                </c:pt>
                <c:pt idx="29">
                  <c:v>Thailand</c:v>
                </c:pt>
                <c:pt idx="30">
                  <c:v>Iceland</c:v>
                </c:pt>
                <c:pt idx="31">
                  <c:v>Italy</c:v>
                </c:pt>
                <c:pt idx="32">
                  <c:v>OECD average</c:v>
                </c:pt>
                <c:pt idx="33">
                  <c:v>Albania</c:v>
                </c:pt>
                <c:pt idx="34">
                  <c:v>Spain</c:v>
                </c:pt>
                <c:pt idx="35">
                  <c:v>Jordan</c:v>
                </c:pt>
                <c:pt idx="36">
                  <c:v>Australia</c:v>
                </c:pt>
                <c:pt idx="37">
                  <c:v>Colombia</c:v>
                </c:pt>
                <c:pt idx="38">
                  <c:v>Denmark</c:v>
                </c:pt>
                <c:pt idx="39">
                  <c:v>Montenegro</c:v>
                </c:pt>
                <c:pt idx="40">
                  <c:v>Qatar</c:v>
                </c:pt>
                <c:pt idx="41">
                  <c:v>Slovenia</c:v>
                </c:pt>
                <c:pt idx="42">
                  <c:v>Mexico</c:v>
                </c:pt>
                <c:pt idx="43">
                  <c:v>Estonia</c:v>
                </c:pt>
                <c:pt idx="44">
                  <c:v>Serbia</c:v>
                </c:pt>
                <c:pt idx="45">
                  <c:v>New Zealand</c:v>
                </c:pt>
                <c:pt idx="46">
                  <c:v>Poland</c:v>
                </c:pt>
                <c:pt idx="47">
                  <c:v>Finland</c:v>
                </c:pt>
                <c:pt idx="48">
                  <c:v>Canada</c:v>
                </c:pt>
                <c:pt idx="49">
                  <c:v>Lithuania</c:v>
                </c:pt>
                <c:pt idx="50">
                  <c:v>Turkey</c:v>
                </c:pt>
                <c:pt idx="51">
                  <c:v>Romania</c:v>
                </c:pt>
                <c:pt idx="52">
                  <c:v>Russian Fed.</c:v>
                </c:pt>
                <c:pt idx="53">
                  <c:v>Argentina</c:v>
                </c:pt>
                <c:pt idx="54">
                  <c:v>Greece</c:v>
                </c:pt>
                <c:pt idx="55">
                  <c:v>Tunisia</c:v>
                </c:pt>
                <c:pt idx="56">
                  <c:v>Peru</c:v>
                </c:pt>
                <c:pt idx="57">
                  <c:v>Chile</c:v>
                </c:pt>
                <c:pt idx="58">
                  <c:v>Israel</c:v>
                </c:pt>
                <c:pt idx="59">
                  <c:v>Portugal</c:v>
                </c:pt>
                <c:pt idx="60">
                  <c:v>Sweden</c:v>
                </c:pt>
                <c:pt idx="61">
                  <c:v>Latvia</c:v>
                </c:pt>
                <c:pt idx="62">
                  <c:v>Costa Rica</c:v>
                </c:pt>
                <c:pt idx="63">
                  <c:v>Bulgaria</c:v>
                </c:pt>
                <c:pt idx="64">
                  <c:v>Uruguay</c:v>
                </c:pt>
              </c:strCache>
            </c:strRef>
          </c:cat>
          <c:val>
            <c:numRef>
              <c:f>Sheet1!$D$2:$D$66</c:f>
              <c:numCache>
                <c:formatCode>General</c:formatCode>
                <c:ptCount val="65"/>
                <c:pt idx="0">
                  <c:v>6.2322781867399</c:v>
                </c:pt>
                <c:pt idx="1">
                  <c:v>11.449156391322466</c:v>
                </c:pt>
                <c:pt idx="2">
                  <c:v>18.589602902095589</c:v>
                </c:pt>
                <c:pt idx="3">
                  <c:v>17.92825686457282</c:v>
                </c:pt>
                <c:pt idx="4">
                  <c:v>18.839185822433933</c:v>
                </c:pt>
                <c:pt idx="5">
                  <c:v>32.006039034984333</c:v>
                </c:pt>
                <c:pt idx="6">
                  <c:v>29.226618949364589</c:v>
                </c:pt>
                <c:pt idx="7">
                  <c:v>38.783373697226885</c:v>
                </c:pt>
                <c:pt idx="8">
                  <c:v>35.196066708320089</c:v>
                </c:pt>
                <c:pt idx="9">
                  <c:v>28.850497956560922</c:v>
                </c:pt>
                <c:pt idx="10">
                  <c:v>36.096039771892997</c:v>
                </c:pt>
                <c:pt idx="11">
                  <c:v>44.947645019951999</c:v>
                </c:pt>
                <c:pt idx="12">
                  <c:v>34.017855089584884</c:v>
                </c:pt>
                <c:pt idx="13">
                  <c:v>43.061217972812948</c:v>
                </c:pt>
                <c:pt idx="14">
                  <c:v>39.216819755882327</c:v>
                </c:pt>
                <c:pt idx="15">
                  <c:v>39.72556330807037</c:v>
                </c:pt>
                <c:pt idx="16">
                  <c:v>46.132229331032676</c:v>
                </c:pt>
                <c:pt idx="17">
                  <c:v>43.271121837190314</c:v>
                </c:pt>
                <c:pt idx="18">
                  <c:v>44.226481755707994</c:v>
                </c:pt>
                <c:pt idx="19">
                  <c:v>51.928861859818745</c:v>
                </c:pt>
                <c:pt idx="20">
                  <c:v>55.210476906859682</c:v>
                </c:pt>
                <c:pt idx="21">
                  <c:v>49.157917390378621</c:v>
                </c:pt>
                <c:pt idx="22">
                  <c:v>44.410088351581784</c:v>
                </c:pt>
                <c:pt idx="23">
                  <c:v>52.879292447904447</c:v>
                </c:pt>
                <c:pt idx="24">
                  <c:v>59.514100830378183</c:v>
                </c:pt>
                <c:pt idx="25">
                  <c:v>47.515854411919094</c:v>
                </c:pt>
                <c:pt idx="26">
                  <c:v>61.541133646768323</c:v>
                </c:pt>
                <c:pt idx="27">
                  <c:v>50.875933634980363</c:v>
                </c:pt>
                <c:pt idx="28">
                  <c:v>59.347222166460071</c:v>
                </c:pt>
                <c:pt idx="29">
                  <c:v>42.990349904641256</c:v>
                </c:pt>
                <c:pt idx="30">
                  <c:v>65.911934737273825</c:v>
                </c:pt>
                <c:pt idx="31">
                  <c:v>56.744440446906594</c:v>
                </c:pt>
                <c:pt idx="32">
                  <c:v>46.766057580158062</c:v>
                </c:pt>
                <c:pt idx="33">
                  <c:v>75.848422727688572</c:v>
                </c:pt>
                <c:pt idx="34">
                  <c:v>55.145086305066421</c:v>
                </c:pt>
                <c:pt idx="35">
                  <c:v>59.919316689773055</c:v>
                </c:pt>
                <c:pt idx="36">
                  <c:v>57.041653630235345</c:v>
                </c:pt>
                <c:pt idx="37">
                  <c:v>58.009741945762094</c:v>
                </c:pt>
                <c:pt idx="38">
                  <c:v>52.281623592228392</c:v>
                </c:pt>
                <c:pt idx="39">
                  <c:v>83.109519560717771</c:v>
                </c:pt>
                <c:pt idx="40">
                  <c:v>68.597353428921892</c:v>
                </c:pt>
                <c:pt idx="41">
                  <c:v>65.930911765936926</c:v>
                </c:pt>
                <c:pt idx="42">
                  <c:v>54.38054986612724</c:v>
                </c:pt>
                <c:pt idx="43">
                  <c:v>54.73845446658818</c:v>
                </c:pt>
                <c:pt idx="44">
                  <c:v>52.454263782895325</c:v>
                </c:pt>
                <c:pt idx="45">
                  <c:v>56.188485433690197</c:v>
                </c:pt>
                <c:pt idx="46">
                  <c:v>45.728442467602257</c:v>
                </c:pt>
                <c:pt idx="47">
                  <c:v>52.605802997179055</c:v>
                </c:pt>
                <c:pt idx="48">
                  <c:v>53.683039166186134</c:v>
                </c:pt>
                <c:pt idx="49">
                  <c:v>50.743483608997124</c:v>
                </c:pt>
                <c:pt idx="50">
                  <c:v>66.339629452674473</c:v>
                </c:pt>
                <c:pt idx="51">
                  <c:v>47.632521902011995</c:v>
                </c:pt>
                <c:pt idx="52">
                  <c:v>48.890467155385977</c:v>
                </c:pt>
                <c:pt idx="53">
                  <c:v>41.245891193446248</c:v>
                </c:pt>
                <c:pt idx="54">
                  <c:v>44.399294029461721</c:v>
                </c:pt>
                <c:pt idx="55">
                  <c:v>43.152703095265146</c:v>
                </c:pt>
                <c:pt idx="56">
                  <c:v>39.002026890189157</c:v>
                </c:pt>
                <c:pt idx="57">
                  <c:v>44.930112702977674</c:v>
                </c:pt>
                <c:pt idx="58">
                  <c:v>37.573731185460005</c:v>
                </c:pt>
                <c:pt idx="59">
                  <c:v>34.076423344449033</c:v>
                </c:pt>
                <c:pt idx="60">
                  <c:v>31.869763342457404</c:v>
                </c:pt>
                <c:pt idx="61">
                  <c:v>29.703411712641692</c:v>
                </c:pt>
                <c:pt idx="62">
                  <c:v>25.423494056480326</c:v>
                </c:pt>
                <c:pt idx="63">
                  <c:v>28.047003211507413</c:v>
                </c:pt>
                <c:pt idx="64">
                  <c:v>18.633572038520729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 50% of students arrived late at least once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Sheet1!$A$2:$A$66</c:f>
              <c:strCache>
                <c:ptCount val="65"/>
                <c:pt idx="0">
                  <c:v>Japan</c:v>
                </c:pt>
                <c:pt idx="1">
                  <c:v>Hong Kong-China</c:v>
                </c:pt>
                <c:pt idx="2">
                  <c:v>Viet Nam</c:v>
                </c:pt>
                <c:pt idx="3">
                  <c:v>Shanghai-China</c:v>
                </c:pt>
                <c:pt idx="4">
                  <c:v>Liechtenstein</c:v>
                </c:pt>
                <c:pt idx="5">
                  <c:v>Singapore</c:v>
                </c:pt>
                <c:pt idx="6">
                  <c:v>Austria</c:v>
                </c:pt>
                <c:pt idx="7">
                  <c:v>Chinese Taipei</c:v>
                </c:pt>
                <c:pt idx="8">
                  <c:v>Germany</c:v>
                </c:pt>
                <c:pt idx="9">
                  <c:v>Hungary</c:v>
                </c:pt>
                <c:pt idx="10">
                  <c:v>Switzerland</c:v>
                </c:pt>
                <c:pt idx="11">
                  <c:v>Korea</c:v>
                </c:pt>
                <c:pt idx="12">
                  <c:v>Macao-China</c:v>
                </c:pt>
                <c:pt idx="13">
                  <c:v>Slovak Republic</c:v>
                </c:pt>
                <c:pt idx="14">
                  <c:v>Indonesia</c:v>
                </c:pt>
                <c:pt idx="15">
                  <c:v>Czech Republic</c:v>
                </c:pt>
                <c:pt idx="16">
                  <c:v>Belgium</c:v>
                </c:pt>
                <c:pt idx="17">
                  <c:v>Ireland</c:v>
                </c:pt>
                <c:pt idx="18">
                  <c:v>Kazakhstan</c:v>
                </c:pt>
                <c:pt idx="19">
                  <c:v>Luxembourg</c:v>
                </c:pt>
                <c:pt idx="20">
                  <c:v>Norway</c:v>
                </c:pt>
                <c:pt idx="21">
                  <c:v>United States</c:v>
                </c:pt>
                <c:pt idx="22">
                  <c:v>Netherlands</c:v>
                </c:pt>
                <c:pt idx="23">
                  <c:v>U.A.E.</c:v>
                </c:pt>
                <c:pt idx="24">
                  <c:v>United Kingdom</c:v>
                </c:pt>
                <c:pt idx="25">
                  <c:v>France</c:v>
                </c:pt>
                <c:pt idx="26">
                  <c:v>Malaysia</c:v>
                </c:pt>
                <c:pt idx="27">
                  <c:v>Brazil</c:v>
                </c:pt>
                <c:pt idx="28">
                  <c:v>Croatia</c:v>
                </c:pt>
                <c:pt idx="29">
                  <c:v>Thailand</c:v>
                </c:pt>
                <c:pt idx="30">
                  <c:v>Iceland</c:v>
                </c:pt>
                <c:pt idx="31">
                  <c:v>Italy</c:v>
                </c:pt>
                <c:pt idx="32">
                  <c:v>OECD average</c:v>
                </c:pt>
                <c:pt idx="33">
                  <c:v>Albania</c:v>
                </c:pt>
                <c:pt idx="34">
                  <c:v>Spain</c:v>
                </c:pt>
                <c:pt idx="35">
                  <c:v>Jordan</c:v>
                </c:pt>
                <c:pt idx="36">
                  <c:v>Australia</c:v>
                </c:pt>
                <c:pt idx="37">
                  <c:v>Colombia</c:v>
                </c:pt>
                <c:pt idx="38">
                  <c:v>Denmark</c:v>
                </c:pt>
                <c:pt idx="39">
                  <c:v>Montenegro</c:v>
                </c:pt>
                <c:pt idx="40">
                  <c:v>Qatar</c:v>
                </c:pt>
                <c:pt idx="41">
                  <c:v>Slovenia</c:v>
                </c:pt>
                <c:pt idx="42">
                  <c:v>Mexico</c:v>
                </c:pt>
                <c:pt idx="43">
                  <c:v>Estonia</c:v>
                </c:pt>
                <c:pt idx="44">
                  <c:v>Serbia</c:v>
                </c:pt>
                <c:pt idx="45">
                  <c:v>New Zealand</c:v>
                </c:pt>
                <c:pt idx="46">
                  <c:v>Poland</c:v>
                </c:pt>
                <c:pt idx="47">
                  <c:v>Finland</c:v>
                </c:pt>
                <c:pt idx="48">
                  <c:v>Canada</c:v>
                </c:pt>
                <c:pt idx="49">
                  <c:v>Lithuania</c:v>
                </c:pt>
                <c:pt idx="50">
                  <c:v>Turkey</c:v>
                </c:pt>
                <c:pt idx="51">
                  <c:v>Romania</c:v>
                </c:pt>
                <c:pt idx="52">
                  <c:v>Russian Fed.</c:v>
                </c:pt>
                <c:pt idx="53">
                  <c:v>Argentina</c:v>
                </c:pt>
                <c:pt idx="54">
                  <c:v>Greece</c:v>
                </c:pt>
                <c:pt idx="55">
                  <c:v>Tunisia</c:v>
                </c:pt>
                <c:pt idx="56">
                  <c:v>Peru</c:v>
                </c:pt>
                <c:pt idx="57">
                  <c:v>Chile</c:v>
                </c:pt>
                <c:pt idx="58">
                  <c:v>Israel</c:v>
                </c:pt>
                <c:pt idx="59">
                  <c:v>Portugal</c:v>
                </c:pt>
                <c:pt idx="60">
                  <c:v>Sweden</c:v>
                </c:pt>
                <c:pt idx="61">
                  <c:v>Latvia</c:v>
                </c:pt>
                <c:pt idx="62">
                  <c:v>Costa Rica</c:v>
                </c:pt>
                <c:pt idx="63">
                  <c:v>Bulgaria</c:v>
                </c:pt>
                <c:pt idx="64">
                  <c:v>Uruguay</c:v>
                </c:pt>
              </c:strCache>
            </c:strRef>
          </c:cat>
          <c:val>
            <c:numRef>
              <c:f>Sheet1!$E$2:$E$66</c:f>
              <c:numCache>
                <c:formatCode>General</c:formatCode>
                <c:ptCount val="65"/>
                <c:pt idx="0">
                  <c:v>0.16971499872191528</c:v>
                </c:pt>
                <c:pt idx="1">
                  <c:v>0.10742810565729209</c:v>
                </c:pt>
                <c:pt idx="2">
                  <c:v>1.2749703727077528</c:v>
                </c:pt>
                <c:pt idx="3">
                  <c:v>0</c:v>
                </c:pt>
                <c:pt idx="4">
                  <c:v>0.98726020325458363</c:v>
                </c:pt>
                <c:pt idx="5">
                  <c:v>1.0339359945348168</c:v>
                </c:pt>
                <c:pt idx="6">
                  <c:v>5.3697810424073076</c:v>
                </c:pt>
                <c:pt idx="7">
                  <c:v>1.439520356969243</c:v>
                </c:pt>
                <c:pt idx="8">
                  <c:v>4.2038985894660499</c:v>
                </c:pt>
                <c:pt idx="9">
                  <c:v>10.221611478477152</c:v>
                </c:pt>
                <c:pt idx="10">
                  <c:v>5.1613796079209795</c:v>
                </c:pt>
                <c:pt idx="11">
                  <c:v>5.1071420714402445</c:v>
                </c:pt>
                <c:pt idx="12">
                  <c:v>8.2007631234546672</c:v>
                </c:pt>
                <c:pt idx="13">
                  <c:v>5.9621502292987483</c:v>
                </c:pt>
                <c:pt idx="14">
                  <c:v>9.0153765190214248</c:v>
                </c:pt>
                <c:pt idx="15">
                  <c:v>8.2241334710447589</c:v>
                </c:pt>
                <c:pt idx="16">
                  <c:v>6.7221471816937814</c:v>
                </c:pt>
                <c:pt idx="17">
                  <c:v>5.6395705994313978</c:v>
                </c:pt>
                <c:pt idx="18">
                  <c:v>10.521997425208937</c:v>
                </c:pt>
                <c:pt idx="19">
                  <c:v>3.477979708900552</c:v>
                </c:pt>
                <c:pt idx="20">
                  <c:v>7.4472519739972274</c:v>
                </c:pt>
                <c:pt idx="21">
                  <c:v>9.4998099623979648</c:v>
                </c:pt>
                <c:pt idx="22">
                  <c:v>11.879330232919369</c:v>
                </c:pt>
                <c:pt idx="23">
                  <c:v>11.503373037102325</c:v>
                </c:pt>
                <c:pt idx="24">
                  <c:v>7.7002159902727563</c:v>
                </c:pt>
                <c:pt idx="25">
                  <c:v>13.93546943971155</c:v>
                </c:pt>
                <c:pt idx="26">
                  <c:v>10.885743974950241</c:v>
                </c:pt>
                <c:pt idx="27">
                  <c:v>14.849639223496506</c:v>
                </c:pt>
                <c:pt idx="28">
                  <c:v>13.516147088725926</c:v>
                </c:pt>
                <c:pt idx="29">
                  <c:v>20.867022347771197</c:v>
                </c:pt>
                <c:pt idx="30">
                  <c:v>12.214562290583954</c:v>
                </c:pt>
                <c:pt idx="31">
                  <c:v>17.730303657718004</c:v>
                </c:pt>
                <c:pt idx="32">
                  <c:v>21.336759799704843</c:v>
                </c:pt>
                <c:pt idx="33">
                  <c:v>7.2595869212963615</c:v>
                </c:pt>
                <c:pt idx="34">
                  <c:v>17.547642678847502</c:v>
                </c:pt>
                <c:pt idx="35">
                  <c:v>15.742663873333719</c:v>
                </c:pt>
                <c:pt idx="36">
                  <c:v>17.153068859201731</c:v>
                </c:pt>
                <c:pt idx="37">
                  <c:v>17.310497021733564</c:v>
                </c:pt>
                <c:pt idx="38">
                  <c:v>23.00156228829049</c:v>
                </c:pt>
                <c:pt idx="39">
                  <c:v>10.23931416965376</c:v>
                </c:pt>
                <c:pt idx="40">
                  <c:v>18.260622795006029</c:v>
                </c:pt>
                <c:pt idx="41">
                  <c:v>23.386543419203687</c:v>
                </c:pt>
                <c:pt idx="42">
                  <c:v>27.022767876794529</c:v>
                </c:pt>
                <c:pt idx="43">
                  <c:v>27.364974469483585</c:v>
                </c:pt>
                <c:pt idx="44">
                  <c:v>31.553128408508435</c:v>
                </c:pt>
                <c:pt idx="45">
                  <c:v>30.099564721012854</c:v>
                </c:pt>
                <c:pt idx="46">
                  <c:v>32.644042068350814</c:v>
                </c:pt>
                <c:pt idx="47">
                  <c:v>33.331043691703137</c:v>
                </c:pt>
                <c:pt idx="48">
                  <c:v>31.591060983139926</c:v>
                </c:pt>
                <c:pt idx="49">
                  <c:v>35.389619800116243</c:v>
                </c:pt>
                <c:pt idx="50">
                  <c:v>26.974842512794702</c:v>
                </c:pt>
                <c:pt idx="51">
                  <c:v>40.044411534132941</c:v>
                </c:pt>
                <c:pt idx="52">
                  <c:v>39.606007688999526</c:v>
                </c:pt>
                <c:pt idx="53">
                  <c:v>47.261162309377163</c:v>
                </c:pt>
                <c:pt idx="54">
                  <c:v>51.650599583669255</c:v>
                </c:pt>
                <c:pt idx="55">
                  <c:v>55.941576660015997</c:v>
                </c:pt>
                <c:pt idx="56">
                  <c:v>56.782109559253492</c:v>
                </c:pt>
                <c:pt idx="57">
                  <c:v>53.357510294794345</c:v>
                </c:pt>
                <c:pt idx="58">
                  <c:v>59.091695486588364</c:v>
                </c:pt>
                <c:pt idx="59">
                  <c:v>64.836174272632888</c:v>
                </c:pt>
                <c:pt idx="60">
                  <c:v>65.73028745705291</c:v>
                </c:pt>
                <c:pt idx="61">
                  <c:v>65.935480354833388</c:v>
                </c:pt>
                <c:pt idx="62">
                  <c:v>70.027876505392712</c:v>
                </c:pt>
                <c:pt idx="63">
                  <c:v>71.179773225880666</c:v>
                </c:pt>
                <c:pt idx="64">
                  <c:v>79.120542337433079</c:v>
                </c:pt>
              </c:numCache>
            </c:numRef>
          </c:val>
        </c:ser>
        <c:gapWidth val="50"/>
        <c:overlap val="100"/>
        <c:axId val="76569216"/>
        <c:axId val="76579584"/>
      </c:barChart>
      <c:lineChart>
        <c:grouping val="standard"/>
        <c:ser>
          <c:idx val="4"/>
          <c:order val="4"/>
          <c:tx>
            <c:strRef>
              <c:f>Sheet1!$F$1</c:f>
              <c:strCache>
                <c:ptCount val="1"/>
                <c:pt idx="0">
                  <c:v>Students who arrived late for at least once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278D99"/>
              </a:solidFill>
              <a:ln>
                <a:noFill/>
              </a:ln>
            </c:spPr>
          </c:marker>
          <c:cat>
            <c:strRef>
              <c:f>Sheet1!$A$2:$A$66</c:f>
              <c:strCache>
                <c:ptCount val="65"/>
                <c:pt idx="0">
                  <c:v>Japan</c:v>
                </c:pt>
                <c:pt idx="1">
                  <c:v>Hong Kong-China</c:v>
                </c:pt>
                <c:pt idx="2">
                  <c:v>Viet Nam</c:v>
                </c:pt>
                <c:pt idx="3">
                  <c:v>Shanghai-China</c:v>
                </c:pt>
                <c:pt idx="4">
                  <c:v>Liechtenstein</c:v>
                </c:pt>
                <c:pt idx="5">
                  <c:v>Singapore</c:v>
                </c:pt>
                <c:pt idx="6">
                  <c:v>Austria</c:v>
                </c:pt>
                <c:pt idx="7">
                  <c:v>Chinese Taipei</c:v>
                </c:pt>
                <c:pt idx="8">
                  <c:v>Germany</c:v>
                </c:pt>
                <c:pt idx="9">
                  <c:v>Hungary</c:v>
                </c:pt>
                <c:pt idx="10">
                  <c:v>Switzerland</c:v>
                </c:pt>
                <c:pt idx="11">
                  <c:v>Korea</c:v>
                </c:pt>
                <c:pt idx="12">
                  <c:v>Macao-China</c:v>
                </c:pt>
                <c:pt idx="13">
                  <c:v>Slovak Republic</c:v>
                </c:pt>
                <c:pt idx="14">
                  <c:v>Indonesia</c:v>
                </c:pt>
                <c:pt idx="15">
                  <c:v>Czech Republic</c:v>
                </c:pt>
                <c:pt idx="16">
                  <c:v>Belgium</c:v>
                </c:pt>
                <c:pt idx="17">
                  <c:v>Ireland</c:v>
                </c:pt>
                <c:pt idx="18">
                  <c:v>Kazakhstan</c:v>
                </c:pt>
                <c:pt idx="19">
                  <c:v>Luxembourg</c:v>
                </c:pt>
                <c:pt idx="20">
                  <c:v>Norway</c:v>
                </c:pt>
                <c:pt idx="21">
                  <c:v>United States</c:v>
                </c:pt>
                <c:pt idx="22">
                  <c:v>Netherlands</c:v>
                </c:pt>
                <c:pt idx="23">
                  <c:v>U.A.E.</c:v>
                </c:pt>
                <c:pt idx="24">
                  <c:v>United Kingdom</c:v>
                </c:pt>
                <c:pt idx="25">
                  <c:v>France</c:v>
                </c:pt>
                <c:pt idx="26">
                  <c:v>Malaysia</c:v>
                </c:pt>
                <c:pt idx="27">
                  <c:v>Brazil</c:v>
                </c:pt>
                <c:pt idx="28">
                  <c:v>Croatia</c:v>
                </c:pt>
                <c:pt idx="29">
                  <c:v>Thailand</c:v>
                </c:pt>
                <c:pt idx="30">
                  <c:v>Iceland</c:v>
                </c:pt>
                <c:pt idx="31">
                  <c:v>Italy</c:v>
                </c:pt>
                <c:pt idx="32">
                  <c:v>OECD average</c:v>
                </c:pt>
                <c:pt idx="33">
                  <c:v>Albania</c:v>
                </c:pt>
                <c:pt idx="34">
                  <c:v>Spain</c:v>
                </c:pt>
                <c:pt idx="35">
                  <c:v>Jordan</c:v>
                </c:pt>
                <c:pt idx="36">
                  <c:v>Australia</c:v>
                </c:pt>
                <c:pt idx="37">
                  <c:v>Colombia</c:v>
                </c:pt>
                <c:pt idx="38">
                  <c:v>Denmark</c:v>
                </c:pt>
                <c:pt idx="39">
                  <c:v>Montenegro</c:v>
                </c:pt>
                <c:pt idx="40">
                  <c:v>Qatar</c:v>
                </c:pt>
                <c:pt idx="41">
                  <c:v>Slovenia</c:v>
                </c:pt>
                <c:pt idx="42">
                  <c:v>Mexico</c:v>
                </c:pt>
                <c:pt idx="43">
                  <c:v>Estonia</c:v>
                </c:pt>
                <c:pt idx="44">
                  <c:v>Serbia</c:v>
                </c:pt>
                <c:pt idx="45">
                  <c:v>New Zealand</c:v>
                </c:pt>
                <c:pt idx="46">
                  <c:v>Poland</c:v>
                </c:pt>
                <c:pt idx="47">
                  <c:v>Finland</c:v>
                </c:pt>
                <c:pt idx="48">
                  <c:v>Canada</c:v>
                </c:pt>
                <c:pt idx="49">
                  <c:v>Lithuania</c:v>
                </c:pt>
                <c:pt idx="50">
                  <c:v>Turkey</c:v>
                </c:pt>
                <c:pt idx="51">
                  <c:v>Romania</c:v>
                </c:pt>
                <c:pt idx="52">
                  <c:v>Russian Fed.</c:v>
                </c:pt>
                <c:pt idx="53">
                  <c:v>Argentina</c:v>
                </c:pt>
                <c:pt idx="54">
                  <c:v>Greece</c:v>
                </c:pt>
                <c:pt idx="55">
                  <c:v>Tunisia</c:v>
                </c:pt>
                <c:pt idx="56">
                  <c:v>Peru</c:v>
                </c:pt>
                <c:pt idx="57">
                  <c:v>Chile</c:v>
                </c:pt>
                <c:pt idx="58">
                  <c:v>Israel</c:v>
                </c:pt>
                <c:pt idx="59">
                  <c:v>Portugal</c:v>
                </c:pt>
                <c:pt idx="60">
                  <c:v>Sweden</c:v>
                </c:pt>
                <c:pt idx="61">
                  <c:v>Latvia</c:v>
                </c:pt>
                <c:pt idx="62">
                  <c:v>Costa Rica</c:v>
                </c:pt>
                <c:pt idx="63">
                  <c:v>Bulgaria</c:v>
                </c:pt>
                <c:pt idx="64">
                  <c:v>Uruguay</c:v>
                </c:pt>
              </c:strCache>
            </c:strRef>
          </c:cat>
          <c:val>
            <c:numRef>
              <c:f>Sheet1!$F$2:$F$66</c:f>
              <c:numCache>
                <c:formatCode>General</c:formatCode>
                <c:ptCount val="65"/>
                <c:pt idx="0">
                  <c:v>8.9419963320685838</c:v>
                </c:pt>
                <c:pt idx="1">
                  <c:v>14.647429170110048</c:v>
                </c:pt>
                <c:pt idx="2">
                  <c:v>16.241938980791787</c:v>
                </c:pt>
                <c:pt idx="3">
                  <c:v>16.564674503877249</c:v>
                </c:pt>
                <c:pt idx="4">
                  <c:v>18.663251285335289</c:v>
                </c:pt>
                <c:pt idx="5">
                  <c:v>20.579960968275291</c:v>
                </c:pt>
                <c:pt idx="6">
                  <c:v>20.872726284252796</c:v>
                </c:pt>
                <c:pt idx="7">
                  <c:v>22.302914119684694</c:v>
                </c:pt>
                <c:pt idx="8">
                  <c:v>22.663695859271783</c:v>
                </c:pt>
                <c:pt idx="9">
                  <c:v>24.070279633059528</c:v>
                </c:pt>
                <c:pt idx="10">
                  <c:v>24.336397372787026</c:v>
                </c:pt>
                <c:pt idx="11">
                  <c:v>25.066072774697588</c:v>
                </c:pt>
                <c:pt idx="12">
                  <c:v>25.14141485800879</c:v>
                </c:pt>
                <c:pt idx="13">
                  <c:v>26.24575953881493</c:v>
                </c:pt>
                <c:pt idx="14">
                  <c:v>26.959592683112426</c:v>
                </c:pt>
                <c:pt idx="15">
                  <c:v>27.023671652431716</c:v>
                </c:pt>
                <c:pt idx="16">
                  <c:v>27.346294163948691</c:v>
                </c:pt>
                <c:pt idx="17">
                  <c:v>27.352587805990389</c:v>
                </c:pt>
                <c:pt idx="18">
                  <c:v>28.176971467204869</c:v>
                </c:pt>
                <c:pt idx="19">
                  <c:v>29.11439269511483</c:v>
                </c:pt>
                <c:pt idx="20">
                  <c:v>29.194036835728145</c:v>
                </c:pt>
                <c:pt idx="21">
                  <c:v>30.097591140632531</c:v>
                </c:pt>
                <c:pt idx="22">
                  <c:v>30.334001040887031</c:v>
                </c:pt>
                <c:pt idx="23">
                  <c:v>31.529711540099029</c:v>
                </c:pt>
                <c:pt idx="24">
                  <c:v>31.84785825077989</c:v>
                </c:pt>
                <c:pt idx="25">
                  <c:v>32.250060467800324</c:v>
                </c:pt>
                <c:pt idx="26">
                  <c:v>33.615602143560267</c:v>
                </c:pt>
                <c:pt idx="27">
                  <c:v>33.739227646101163</c:v>
                </c:pt>
                <c:pt idx="28">
                  <c:v>33.902705633016197</c:v>
                </c:pt>
                <c:pt idx="29">
                  <c:v>34.081714948483892</c:v>
                </c:pt>
                <c:pt idx="30">
                  <c:v>34.959411601075146</c:v>
                </c:pt>
                <c:pt idx="31">
                  <c:v>35.212554329323481</c:v>
                </c:pt>
                <c:pt idx="32">
                  <c:v>35.255081861650744</c:v>
                </c:pt>
                <c:pt idx="33">
                  <c:v>35.275118154934134</c:v>
                </c:pt>
                <c:pt idx="34">
                  <c:v>35.305851845624773</c:v>
                </c:pt>
                <c:pt idx="35">
                  <c:v>35.442239802241396</c:v>
                </c:pt>
                <c:pt idx="36">
                  <c:v>35.542516363066554</c:v>
                </c:pt>
                <c:pt idx="37">
                  <c:v>35.920846014245974</c:v>
                </c:pt>
                <c:pt idx="38">
                  <c:v>38.47947037626578</c:v>
                </c:pt>
                <c:pt idx="39">
                  <c:v>39.448142557820098</c:v>
                </c:pt>
                <c:pt idx="40">
                  <c:v>39.453964073528354</c:v>
                </c:pt>
                <c:pt idx="41">
                  <c:v>39.569567808522009</c:v>
                </c:pt>
                <c:pt idx="42">
                  <c:v>39.876179773173426</c:v>
                </c:pt>
                <c:pt idx="43">
                  <c:v>41.125458287933213</c:v>
                </c:pt>
                <c:pt idx="44">
                  <c:v>41.842539068488833</c:v>
                </c:pt>
                <c:pt idx="45">
                  <c:v>42.092176477725211</c:v>
                </c:pt>
                <c:pt idx="46">
                  <c:v>42.362842493087747</c:v>
                </c:pt>
                <c:pt idx="47">
                  <c:v>43.026911320147512</c:v>
                </c:pt>
                <c:pt idx="48">
                  <c:v>43.137784975311064</c:v>
                </c:pt>
                <c:pt idx="49">
                  <c:v>43.675139004383311</c:v>
                </c:pt>
                <c:pt idx="50">
                  <c:v>43.808906396421413</c:v>
                </c:pt>
                <c:pt idx="51">
                  <c:v>45.799137542176538</c:v>
                </c:pt>
                <c:pt idx="52">
                  <c:v>46.721544832978708</c:v>
                </c:pt>
                <c:pt idx="53">
                  <c:v>46.992824335372923</c:v>
                </c:pt>
                <c:pt idx="54">
                  <c:v>49.277722748914513</c:v>
                </c:pt>
                <c:pt idx="55">
                  <c:v>51.791864072064214</c:v>
                </c:pt>
                <c:pt idx="56">
                  <c:v>52.805081305841064</c:v>
                </c:pt>
                <c:pt idx="57">
                  <c:v>53.008615162827112</c:v>
                </c:pt>
                <c:pt idx="58">
                  <c:v>54.322233286228531</c:v>
                </c:pt>
                <c:pt idx="59">
                  <c:v>55.205389791748175</c:v>
                </c:pt>
                <c:pt idx="60">
                  <c:v>55.601768410463748</c:v>
                </c:pt>
                <c:pt idx="61">
                  <c:v>56.252626713352399</c:v>
                </c:pt>
                <c:pt idx="62">
                  <c:v>57.484488115544522</c:v>
                </c:pt>
                <c:pt idx="63">
                  <c:v>58.984193087819705</c:v>
                </c:pt>
                <c:pt idx="64">
                  <c:v>59.294293786552458</c:v>
                </c:pt>
              </c:numCache>
            </c:numRef>
          </c:val>
        </c:ser>
        <c:marker val="1"/>
        <c:axId val="76569216"/>
        <c:axId val="76579584"/>
      </c:lineChart>
      <c:catAx>
        <c:axId val="76569216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  <c:crossAx val="76579584"/>
        <c:crosses val="autoZero"/>
        <c:auto val="1"/>
        <c:lblAlgn val="ctr"/>
        <c:lblOffset val="100"/>
        <c:tickLblSkip val="1"/>
      </c:catAx>
      <c:valAx>
        <c:axId val="76579584"/>
        <c:scaling>
          <c:orientation val="minMax"/>
          <c:max val="100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GB" dirty="0" smtClean="0">
                    <a:solidFill>
                      <a:schemeClr val="bg1"/>
                    </a:solidFill>
                  </a:rPr>
                  <a:t>%</a:t>
                </a:r>
                <a:endParaRPr lang="en-GB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498611265414961E-2"/>
              <c:y val="0.45305035707745933"/>
            </c:manualLayout>
          </c:layout>
        </c:title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accent5">
                    <a:lumMod val="25000"/>
                  </a:schemeClr>
                </a:solidFill>
              </a:defRPr>
            </a:pPr>
            <a:endParaRPr lang="ru-RU"/>
          </a:p>
        </c:txPr>
        <c:crossAx val="76569216"/>
        <c:crosses val="autoZero"/>
        <c:crossBetween val="between"/>
      </c:valAx>
      <c:spPr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1705217355551949"/>
          <c:y val="1.3953488372093025E-2"/>
          <c:w val="0.6631291842463698"/>
          <c:h val="0.24632118659586197"/>
        </c:manualLayout>
      </c:layout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0.63281</cdr:x>
      <cdr:y>0.55969</cdr:y>
    </cdr:from>
    <cdr:to>
      <cdr:x>0.63781</cdr:x>
      <cdr:y>0.65238</cdr:y>
    </cdr:to>
    <cdr:sp macro="" textlink="">
      <cdr:nvSpPr>
        <cdr:cNvPr id="4" name="Прямая со стрелкой 3"/>
        <cdr:cNvSpPr/>
      </cdr:nvSpPr>
      <cdr:spPr bwMode="auto">
        <a:xfrm xmlns:a="http://schemas.openxmlformats.org/drawingml/2006/main" flipH="1">
          <a:off x="5786445" y="3450684"/>
          <a:ext cx="45720" cy="57146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0.84366</cdr:x>
      <cdr:y>0.16667</cdr:y>
    </cdr:from>
    <cdr:to>
      <cdr:x>0.94365</cdr:x>
      <cdr:y>0.23573</cdr:y>
    </cdr:to>
    <cdr:sp macro="" textlink="">
      <cdr:nvSpPr>
        <cdr:cNvPr id="2" name="Скругленная прямоугольная выноска 1"/>
        <cdr:cNvSpPr/>
      </cdr:nvSpPr>
      <cdr:spPr bwMode="auto">
        <a:xfrm xmlns:a="http://schemas.openxmlformats.org/drawingml/2006/main">
          <a:off x="7232299" y="785818"/>
          <a:ext cx="857167" cy="325627"/>
        </a:xfrm>
        <a:prstGeom xmlns:a="http://schemas.openxmlformats.org/drawingml/2006/main" prst="wedgeRoundRectCallout">
          <a:avLst>
            <a:gd name="adj1" fmla="val -79042"/>
            <a:gd name="adj2" fmla="val 160517"/>
            <a:gd name="adj3" fmla="val 16667"/>
          </a:avLst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sz="1400" dirty="0" smtClean="0"/>
            <a:t>Россия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0.005</cdr:x>
      <cdr:y>0.10464</cdr:y>
    </cdr:to>
    <cdr:sp macro="" textlink="">
      <cdr:nvSpPr>
        <cdr:cNvPr id="3" name="Прямая со стрелкой 2"/>
        <cdr:cNvSpPr/>
      </cdr:nvSpPr>
      <cdr:spPr bwMode="auto">
        <a:xfrm xmlns:a="http://schemas.openxmlformats.org/drawingml/2006/main" flipH="1">
          <a:off x="0" y="0"/>
          <a:ext cx="45720" cy="571462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BBE0E3"/>
        </a:solidFill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D432D8-59F1-43AC-85FD-5B8E31910F06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1705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925" y="941705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3F79ED-E423-4EFA-AB5B-2D345CB06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8525"/>
            <a:ext cx="54292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705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1705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9EC11C-6F5D-4F8D-A4A3-3145AB874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78400" cy="4465637"/>
          </a:xfrm>
          <a:ln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Strength of ESCS on performance (% variance explained) and maths performance 2012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Size of bubbles shows spending levels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67CE9-9164-436D-87EF-B2AF040B0BA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16" y="4707533"/>
            <a:ext cx="4976920" cy="4464450"/>
          </a:xfrm>
          <a:noFill/>
          <a:ln w="9525"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ESCS on performance (% variance explained) and maths perf 2012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921D1-3591-442B-982E-515A7DF0AFF6}" type="slidenum">
              <a:rPr lang="ru-RU"/>
              <a:pPr/>
              <a:t>35</a:t>
            </a:fld>
            <a:endParaRPr lang="ru-RU"/>
          </a:p>
        </p:txBody>
      </p:sp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5047" y="9416520"/>
            <a:ext cx="2941532" cy="495697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57B2581D-D470-4F3D-BAFD-9B252BC00DAC}" type="slidenum">
              <a:rPr lang="ru-RU" sz="1200">
                <a:latin typeface="Arial" charset="0"/>
              </a:rPr>
              <a:pPr algn="r">
                <a:defRPr/>
              </a:pPr>
              <a:t>35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41B6D-794E-42B5-8813-1F3292FFB450}" type="slidenum">
              <a:rPr lang="ru-RU"/>
              <a:pPr/>
              <a:t>36</a:t>
            </a:fld>
            <a:endParaRPr lang="ru-RU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15" y="4709121"/>
            <a:ext cx="5430520" cy="4461272"/>
          </a:xfrm>
          <a:noFill/>
          <a:ln/>
        </p:spPr>
        <p:txBody>
          <a:bodyPr/>
          <a:lstStyle/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4AAB7-D47A-4CC4-881A-1B31B512BE88}" type="slidenum">
              <a:rPr lang="ru-RU"/>
              <a:pPr/>
              <a:t>41</a:t>
            </a:fld>
            <a:endParaRPr lang="ru-R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4063"/>
            <a:ext cx="4930775" cy="3698875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8525"/>
            <a:ext cx="4978400" cy="4462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i="1" dirty="0"/>
              <a:t>Обеспечивая учащихся значительным багажом предметных знаний, российская система образования не способствует развитию у них умения выходить за пределы учебных ситуаций, в которых формируются эти знания, и решать творческие задачи.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Как мы видим, российские результаты по данным </a:t>
            </a:r>
            <a:r>
              <a:rPr lang="en-US" dirty="0"/>
              <a:t>PISA </a:t>
            </a:r>
            <a:r>
              <a:rPr lang="ru-RU" dirty="0"/>
              <a:t>и </a:t>
            </a:r>
            <a:r>
              <a:rPr lang="en-US" dirty="0"/>
              <a:t>TIMSS </a:t>
            </a:r>
            <a:r>
              <a:rPr lang="ru-RU" dirty="0"/>
              <a:t>сильно разнятся. Это различие обнаружилось уже после публикации первых результатов </a:t>
            </a:r>
            <a:r>
              <a:rPr lang="en-US" dirty="0"/>
              <a:t>PISA</a:t>
            </a:r>
            <a:r>
              <a:rPr lang="ru-RU" dirty="0"/>
              <a:t>-2000. Если в </a:t>
            </a:r>
            <a:r>
              <a:rPr lang="en-US" dirty="0"/>
              <a:t>TIMSS</a:t>
            </a:r>
            <a:r>
              <a:rPr lang="ru-RU" dirty="0"/>
              <a:t> российские результаты на протяжении всего периода измерений были среди лучших, то по </a:t>
            </a:r>
            <a:r>
              <a:rPr lang="en-US" dirty="0"/>
              <a:t>PISA</a:t>
            </a:r>
            <a:r>
              <a:rPr lang="ru-RU" dirty="0"/>
              <a:t> результаты России также на протяжение всего периода измерений были статистически хуже средних по международной выборке. Однако прямое сравнение стало возможным именно по результатам 2006-2007 годов, т.к. в </a:t>
            </a:r>
            <a:r>
              <a:rPr lang="en-US" dirty="0"/>
              <a:t>PISA</a:t>
            </a:r>
            <a:r>
              <a:rPr lang="ru-RU" dirty="0"/>
              <a:t>-2006, так как оба исследования были направлены на оценку качества образования в одной предметной области, хотя в них оценивались существенно разные составляющие качества образования. </a:t>
            </a:r>
          </a:p>
          <a:p>
            <a:pPr>
              <a:lnSpc>
                <a:spcPct val="90000"/>
              </a:lnSpc>
            </a:pPr>
            <a:r>
              <a:rPr lang="ru-RU" dirty="0"/>
              <a:t>Результаты этого сравнения указывают на то, что в настоящее время, обеспечивая учащихся значительным багажом предметных знаний, российская система образования не способствует развитию у них умения выходить за пределы учебных ситуаций, в которых формируются эти знания, и решать творческие задачи.</a:t>
            </a:r>
          </a:p>
          <a:p>
            <a:pPr>
              <a:lnSpc>
                <a:spcPct val="90000"/>
              </a:lnSpc>
            </a:pPr>
            <a:r>
              <a:rPr lang="ru-RU" dirty="0"/>
              <a:t>Одна из причин этого явления – крайности в реализации академической направленности российской школы, перегруженность программ и учебников, ориентация учебного процесса в основном на изучение содержания отдельных предметов.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09A0B-03C7-4257-B7D9-6280440AC6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00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9F25-AA03-4BEE-9991-4CFF7C446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24EB-BCA7-4A4E-BA32-36A6B2FF4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0232" y="26064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509B9-5FB8-4344-81DF-16D6791AC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3E1C0-7327-4751-A987-D67F19376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2988" y="1600200"/>
            <a:ext cx="374491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40300" y="1600200"/>
            <a:ext cx="3746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42988" y="3938588"/>
            <a:ext cx="374491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40300" y="3938588"/>
            <a:ext cx="3746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ADDD-5FB4-4530-B099-E680907BF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4171-FB8B-4F5A-84E9-5BAE937EB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내용 개체 틀 27"/>
          <p:cNvSpPr>
            <a:spLocks noGrp="1"/>
          </p:cNvSpPr>
          <p:nvPr>
            <p:ph sz="quarter" idx="16"/>
          </p:nvPr>
        </p:nvSpPr>
        <p:spPr>
          <a:xfrm>
            <a:off x="468313" y="1125538"/>
            <a:ext cx="8135937" cy="5327650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683568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364164-D7C2-4011-A351-B5EC1CE463B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45F94-CD10-4FA4-962E-DC8204541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50EB-068A-4F7D-ABF3-0AB0424D8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2233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1600200"/>
            <a:ext cx="37449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EAE9-04EB-448D-B3E9-16C608A80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19C6-7441-449F-9CBB-85AB40BD0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7A56-55A2-487B-88E1-DFD5F85A5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B8FDF-C43F-4358-A5D7-4736EC181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33E8-16EB-4E69-9B61-E8F4A6699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37E31-6C64-4D40-B55E-68A427C8C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00200"/>
            <a:ext cx="76438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D107C7-FA9F-4F6E-BCC4-994A83B52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11" descr="2стр"/>
          <p:cNvPicPr>
            <a:picLocks noChangeAspect="1" noChangeArrowheads="1"/>
          </p:cNvPicPr>
          <p:nvPr/>
        </p:nvPicPr>
        <p:blipFill>
          <a:blip r:embed="rId17" cstate="print"/>
          <a:srcRect l="11024" t="18820" b="75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" descr="StripUKpc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11113" y="1125538"/>
            <a:ext cx="91598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 bwMode="auto">
          <a:xfrm>
            <a:off x="0" y="1125538"/>
            <a:ext cx="900113" cy="5732462"/>
          </a:xfrm>
          <a:prstGeom prst="rect">
            <a:avLst/>
          </a:prstGeom>
          <a:solidFill>
            <a:schemeClr val="accent1">
              <a:alpha val="5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6351588"/>
            <a:ext cx="971550" cy="461962"/>
          </a:xfrm>
          <a:prstGeom prst="rect">
            <a:avLst/>
          </a:prstGeom>
          <a:noFill/>
        </p:spPr>
        <p:txBody>
          <a:bodyPr lIns="72000" rIns="72000"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</a:rPr>
              <a:t>Учимся для жизни</a:t>
            </a: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8388350" y="6057900"/>
            <a:ext cx="1600200" cy="160020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8405813" y="6427788"/>
            <a:ext cx="7381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fld id="{C545B4E3-D0FA-4ED0-865F-31A54CE81F58}" type="slidenum">
              <a:rPr lang="en-US" sz="2200">
                <a:solidFill>
                  <a:sysClr val="windowText" lastClr="000000"/>
                </a:solidFill>
                <a:latin typeface="Verdana" pitchFamily="34" charset="0"/>
              </a:rPr>
              <a:pPr algn="r" eaLnBrk="0" hangingPunct="0">
                <a:defRPr/>
              </a:pPr>
              <a:t>‹#›</a:t>
            </a:fld>
            <a:endParaRPr lang="en-US" sz="2200" dirty="0">
              <a:solidFill>
                <a:sysClr val="windowText" lastClr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wm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7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.jpe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r.edu.au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oecd.org/edu/pi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centeroko@mail.ru" TargetMode="External"/><Relationship Id="rId4" Type="http://schemas.openxmlformats.org/officeDocument/2006/relationships/hyperlink" Target="http://www.centeroko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3.xls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068638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Москва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7 декабря 2010 года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kern="0" dirty="0">
                <a:latin typeface="+mj-lt"/>
                <a:ea typeface="+mj-ea"/>
                <a:cs typeface="+mj-cs"/>
              </a:rPr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D3F69-359D-415D-8206-1B93BBDF971D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4554" y="116632"/>
            <a:ext cx="14099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0" name="Group 3"/>
          <p:cNvGrpSpPr>
            <a:grpSpLocks noChangeAspect="1"/>
          </p:cNvGrpSpPr>
          <p:nvPr/>
        </p:nvGrpSpPr>
        <p:grpSpPr bwMode="auto">
          <a:xfrm>
            <a:off x="107950" y="115888"/>
            <a:ext cx="647700" cy="720725"/>
            <a:chOff x="10299" y="278"/>
            <a:chExt cx="1643" cy="1869"/>
          </a:xfrm>
        </p:grpSpPr>
        <p:sp>
          <p:nvSpPr>
            <p:cNvPr id="3089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4" name="Picture 5" descr="mo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</p:spPr>
        </p:pic>
      </p:grpSp>
      <p:pic>
        <p:nvPicPr>
          <p:cNvPr id="3081" name="Picture 11" descr="2стр"/>
          <p:cNvPicPr>
            <a:picLocks noChangeAspect="1" noChangeArrowheads="1"/>
          </p:cNvPicPr>
          <p:nvPr/>
        </p:nvPicPr>
        <p:blipFill>
          <a:blip r:embed="rId5" cstate="print"/>
          <a:srcRect l="11024" t="18820" b="7574"/>
          <a:stretch>
            <a:fillRect/>
          </a:stretch>
        </p:blipFill>
        <p:spPr bwMode="auto">
          <a:xfrm>
            <a:off x="-30163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asomi-map.png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tretch>
            <a:fillRect/>
          </a:stretch>
        </p:blipFill>
        <p:spPr bwMode="auto">
          <a:xfrm>
            <a:off x="-317500" y="981075"/>
            <a:ext cx="9858375" cy="525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3" name="Подзаголовок 5"/>
          <p:cNvSpPr txBox="1">
            <a:spLocks/>
          </p:cNvSpPr>
          <p:nvPr/>
        </p:nvSpPr>
        <p:spPr bwMode="auto">
          <a:xfrm>
            <a:off x="684213" y="5949950"/>
            <a:ext cx="7991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Москва,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 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января 2014 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</a:t>
            </a:r>
          </a:p>
        </p:txBody>
      </p:sp>
      <p:sp>
        <p:nvSpPr>
          <p:cNvPr id="27" name="Rectangle 14"/>
          <p:cNvSpPr txBox="1">
            <a:spLocks noChangeArrowheads="1"/>
          </p:cNvSpPr>
          <p:nvPr/>
        </p:nvSpPr>
        <p:spPr bwMode="auto">
          <a:xfrm>
            <a:off x="615950" y="30384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Первые результаты международной программы </a:t>
            </a:r>
            <a:r>
              <a:rPr lang="en-US" sz="400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PISA-20</a:t>
            </a:r>
            <a:r>
              <a:rPr lang="ru-RU" sz="400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12</a:t>
            </a:r>
          </a:p>
        </p:txBody>
      </p:sp>
      <p:pic>
        <p:nvPicPr>
          <p:cNvPr id="308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223838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6" name="Group 3"/>
          <p:cNvGrpSpPr>
            <a:grpSpLocks noChangeAspect="1"/>
          </p:cNvGrpSpPr>
          <p:nvPr/>
        </p:nvGrpSpPr>
        <p:grpSpPr bwMode="auto">
          <a:xfrm>
            <a:off x="179388" y="152400"/>
            <a:ext cx="908050" cy="1008063"/>
            <a:chOff x="10299" y="278"/>
            <a:chExt cx="1643" cy="1869"/>
          </a:xfrm>
        </p:grpSpPr>
        <p:sp>
          <p:nvSpPr>
            <p:cNvPr id="3087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3088" name="Picture 5" descr="m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575" y="130175"/>
            <a:ext cx="8229600" cy="9223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Пример задания </a:t>
            </a:r>
            <a:br>
              <a:rPr lang="ru-RU" sz="3200" dirty="0" smtClean="0"/>
            </a:br>
            <a:r>
              <a:rPr lang="ru-RU" sz="3200" dirty="0" smtClean="0"/>
              <a:t>«Парусные корабли»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14938" y="3648075"/>
            <a:ext cx="3746500" cy="23018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400" i="1" dirty="0" smtClean="0">
                <a:solidFill>
                  <a:schemeClr val="accent6"/>
                </a:solidFill>
              </a:rPr>
              <a:t>Типичная задача для учащихся 5-6 классов: </a:t>
            </a:r>
          </a:p>
          <a:p>
            <a:pPr marL="0" indent="0">
              <a:buFontTx/>
              <a:buNone/>
              <a:defRPr/>
            </a:pPr>
            <a:r>
              <a:rPr lang="ru-RU" sz="1400" i="1" dirty="0" smtClean="0">
                <a:solidFill>
                  <a:schemeClr val="accent6"/>
                </a:solidFill>
              </a:rPr>
              <a:t>«За год двигатель на корабле потребляет 3500000 л топлива, 1 литр топлива стоит 0,42 р. Установка паруса на корабле стоит 2500000 р. Парус экономит 20% топлива. </a:t>
            </a:r>
            <a:r>
              <a:rPr lang="ru-RU" sz="1400" i="1" u="heavy" dirty="0" smtClean="0">
                <a:solidFill>
                  <a:schemeClr val="accent6"/>
                </a:solidFill>
                <a:uFill>
                  <a:solidFill>
                    <a:srgbClr val="FF3300"/>
                  </a:solidFill>
                </a:uFill>
              </a:rPr>
              <a:t>Через сколько лет экономия топлива покроет стоимость установки паруса?</a:t>
            </a:r>
            <a:r>
              <a:rPr lang="ru-RU" sz="1400" i="1" dirty="0" smtClean="0">
                <a:solidFill>
                  <a:schemeClr val="accent6"/>
                </a:solidFill>
              </a:rPr>
              <a:t>»</a:t>
            </a:r>
            <a:endParaRPr lang="ru-RU" sz="1400" dirty="0"/>
          </a:p>
        </p:txBody>
      </p:sp>
      <p:sp>
        <p:nvSpPr>
          <p:cNvPr id="11268" name="Прямоугольник 13"/>
          <p:cNvSpPr>
            <a:spLocks noChangeArrowheads="1"/>
          </p:cNvSpPr>
          <p:nvPr/>
        </p:nvSpPr>
        <p:spPr bwMode="auto">
          <a:xfrm>
            <a:off x="5286375" y="1989138"/>
            <a:ext cx="3857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>
                <a:solidFill>
                  <a:srgbClr val="FF0000"/>
                </a:solidFill>
              </a:rPr>
              <a:t>Создать модель решения и  выполнить арифметические действия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0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11282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1283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1" name="Bild 6" descr=":screen-capture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1125538"/>
            <a:ext cx="1584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Содержимое 8"/>
          <p:cNvSpPr txBox="1">
            <a:spLocks/>
          </p:cNvSpPr>
          <p:nvPr/>
        </p:nvSpPr>
        <p:spPr bwMode="auto">
          <a:xfrm>
            <a:off x="971550" y="1052513"/>
            <a:ext cx="2736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000" b="0">
              <a:solidFill>
                <a:schemeClr val="tx1"/>
              </a:solidFill>
            </a:endParaRPr>
          </a:p>
          <a:p>
            <a:r>
              <a:rPr lang="ru-RU" sz="1000" b="0">
                <a:solidFill>
                  <a:schemeClr val="tx1"/>
                </a:solidFill>
              </a:rPr>
              <a:t>     Девяносто пять процентов товаров в мире перевозят по морю примерно 50 000 танкеров, грузовых кораблей и контейнеровозов. Большинство этих кораблей используют дизельное топливо. </a:t>
            </a:r>
          </a:p>
          <a:p>
            <a:r>
              <a:rPr lang="ru-RU" sz="1000" b="0">
                <a:solidFill>
                  <a:schemeClr val="tx1"/>
                </a:solidFill>
              </a:rPr>
              <a:t>     Инженеры планируют разработать поддержку кораблей, используя силу ветра. Их предложение заключается в прикреплении к кораблям кайтов (парящих в воздухе парусов) и использовании силы ветра, чтобы уменьшить расход дизельного топлива и его влияние на окружающую среду.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971550" y="6092825"/>
            <a:ext cx="4105275" cy="649288"/>
          </a:xfrm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>
              <a:defRPr/>
            </a:pPr>
            <a:r>
              <a:rPr lang="ru-RU" sz="1050" dirty="0" smtClean="0">
                <a:latin typeface="Arial Black" pitchFamily="34" charset="0"/>
              </a:rPr>
              <a:t>Результат российских учащихся: 16%</a:t>
            </a:r>
          </a:p>
          <a:p>
            <a:pPr>
              <a:defRPr/>
            </a:pPr>
            <a:r>
              <a:rPr lang="ru-RU" sz="1050" dirty="0" smtClean="0">
                <a:latin typeface="Arial Black" pitchFamily="34" charset="0"/>
              </a:rPr>
              <a:t>Средний результат учащихся стран ОЭСР: 15%</a:t>
            </a:r>
          </a:p>
          <a:p>
            <a:pPr>
              <a:defRPr/>
            </a:pPr>
            <a:r>
              <a:rPr lang="ru-RU" sz="1050" dirty="0" smtClean="0">
                <a:latin typeface="Arial Black" pitchFamily="34" charset="0"/>
              </a:rPr>
              <a:t>Максимальный результат: 47%</a:t>
            </a:r>
          </a:p>
        </p:txBody>
      </p:sp>
      <p:pic>
        <p:nvPicPr>
          <p:cNvPr id="112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143250"/>
            <a:ext cx="3095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Овал 13"/>
          <p:cNvSpPr>
            <a:spLocks noChangeArrowheads="1"/>
          </p:cNvSpPr>
          <p:nvPr/>
        </p:nvSpPr>
        <p:spPr bwMode="auto">
          <a:xfrm>
            <a:off x="857250" y="5214938"/>
            <a:ext cx="1008063" cy="285750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Овал 14"/>
          <p:cNvSpPr>
            <a:spLocks noChangeArrowheads="1"/>
          </p:cNvSpPr>
          <p:nvPr/>
        </p:nvSpPr>
        <p:spPr bwMode="auto">
          <a:xfrm>
            <a:off x="1428750" y="3714750"/>
            <a:ext cx="1008063" cy="285750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Овал 15"/>
          <p:cNvSpPr>
            <a:spLocks noChangeArrowheads="1"/>
          </p:cNvSpPr>
          <p:nvPr/>
        </p:nvSpPr>
        <p:spPr bwMode="auto">
          <a:xfrm>
            <a:off x="2928938" y="3286125"/>
            <a:ext cx="1008062" cy="285750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Овал 16"/>
          <p:cNvSpPr>
            <a:spLocks noChangeArrowheads="1"/>
          </p:cNvSpPr>
          <p:nvPr/>
        </p:nvSpPr>
        <p:spPr bwMode="auto">
          <a:xfrm>
            <a:off x="3571875" y="5357813"/>
            <a:ext cx="642938" cy="358775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Содержимое 8"/>
          <p:cNvSpPr txBox="1">
            <a:spLocks/>
          </p:cNvSpPr>
          <p:nvPr/>
        </p:nvSpPr>
        <p:spPr bwMode="auto">
          <a:xfrm>
            <a:off x="971550" y="5589588"/>
            <a:ext cx="34559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sz="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800" b="0" u="heavy" dirty="0">
                <a:solidFill>
                  <a:schemeClr val="tx1"/>
                </a:solidFill>
                <a:uFill>
                  <a:solidFill>
                    <a:srgbClr val="FF3300"/>
                  </a:solidFill>
                </a:uFill>
                <a:latin typeface="Times New Roman" pitchFamily="18" charset="0"/>
                <a:cs typeface="Times New Roman" pitchFamily="18" charset="0"/>
              </a:rPr>
              <a:t>Через сколько примерно лет экономия на дизельном топливе покроет стоимость установки </a:t>
            </a:r>
            <a:r>
              <a:rPr lang="ru-RU" sz="800" b="0" u="heavy" dirty="0" err="1">
                <a:solidFill>
                  <a:schemeClr val="tx1"/>
                </a:solidFill>
                <a:uFill>
                  <a:solidFill>
                    <a:srgbClr val="FF3300"/>
                  </a:solidFill>
                </a:uFill>
                <a:latin typeface="Times New Roman" pitchFamily="18" charset="0"/>
                <a:cs typeface="Times New Roman" pitchFamily="18" charset="0"/>
              </a:rPr>
              <a:t>кайта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Приведите вычисления, подтверждающие ваш ответ.</a:t>
            </a:r>
          </a:p>
        </p:txBody>
      </p:sp>
      <p:sp>
        <p:nvSpPr>
          <p:cNvPr id="20" name="Содержимое 8"/>
          <p:cNvSpPr txBox="1">
            <a:spLocks/>
          </p:cNvSpPr>
          <p:nvPr/>
        </p:nvSpPr>
        <p:spPr bwMode="auto">
          <a:xfrm>
            <a:off x="5219700" y="3141663"/>
            <a:ext cx="3746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kern="0" dirty="0">
                <a:solidFill>
                  <a:srgbClr val="0000FF"/>
                </a:solidFill>
              </a:rPr>
              <a:t>МАТЕМАТИЧЕСКИЙ МИР</a:t>
            </a:r>
          </a:p>
        </p:txBody>
      </p:sp>
      <p:sp>
        <p:nvSpPr>
          <p:cNvPr id="21" name="Содержимое 8"/>
          <p:cNvSpPr txBox="1">
            <a:spLocks/>
          </p:cNvSpPr>
          <p:nvPr/>
        </p:nvSpPr>
        <p:spPr bwMode="auto">
          <a:xfrm>
            <a:off x="857250" y="785813"/>
            <a:ext cx="19288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kern="0" dirty="0">
                <a:solidFill>
                  <a:srgbClr val="0000FF"/>
                </a:solidFill>
                <a:latin typeface="+mn-lt"/>
              </a:rPr>
              <a:t>РЕАЛЬНЫЙ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6"/>
                </a:solidFill>
              </a:rPr>
              <a:t>Результаты</a:t>
            </a:r>
            <a:r>
              <a:rPr lang="ru-RU" sz="3200" dirty="0" smtClean="0"/>
              <a:t> стран по</a:t>
            </a:r>
            <a:br>
              <a:rPr lang="ru-RU" sz="3200" dirty="0" smtClean="0"/>
            </a:br>
            <a:r>
              <a:rPr lang="ru-RU" sz="3200" dirty="0" smtClean="0"/>
              <a:t>математической грамотности</a:t>
            </a:r>
          </a:p>
        </p:txBody>
      </p:sp>
      <p:sp>
        <p:nvSpPr>
          <p:cNvPr id="12291" name="AutoShape 5"/>
          <p:cNvSpPr>
            <a:spLocks/>
          </p:cNvSpPr>
          <p:nvPr/>
        </p:nvSpPr>
        <p:spPr bwMode="auto">
          <a:xfrm>
            <a:off x="5148263" y="1268413"/>
            <a:ext cx="360362" cy="2376487"/>
          </a:xfrm>
          <a:prstGeom prst="leftBrace">
            <a:avLst>
              <a:gd name="adj1" fmla="val 67199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AutoShape 6"/>
          <p:cNvSpPr>
            <a:spLocks/>
          </p:cNvSpPr>
          <p:nvPr/>
        </p:nvSpPr>
        <p:spPr bwMode="auto">
          <a:xfrm>
            <a:off x="5219700" y="3716338"/>
            <a:ext cx="349250" cy="792162"/>
          </a:xfrm>
          <a:prstGeom prst="leftBrace">
            <a:avLst>
              <a:gd name="adj1" fmla="val 8338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AutoShape 7"/>
          <p:cNvSpPr>
            <a:spLocks/>
          </p:cNvSpPr>
          <p:nvPr/>
        </p:nvSpPr>
        <p:spPr bwMode="auto">
          <a:xfrm>
            <a:off x="5237163" y="4575175"/>
            <a:ext cx="342900" cy="1949450"/>
          </a:xfrm>
          <a:prstGeom prst="leftBrace">
            <a:avLst>
              <a:gd name="adj1" fmla="val 45639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187450" y="1268413"/>
            <a:ext cx="38893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tx1"/>
                </a:solidFill>
              </a:rPr>
              <a:t>Лидирующие страны и территории: Шанхай (Китай), Сингапур, Гонконг (Китай), Тайвань, Республика Корея  </a:t>
            </a:r>
          </a:p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tx1"/>
                </a:solidFill>
              </a:rPr>
              <a:t>29 стран, 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средний балл которых статистически значимо </a:t>
            </a:r>
            <a:r>
              <a:rPr lang="ru-RU" sz="1600" u="sng">
                <a:solidFill>
                  <a:schemeClr val="tx1"/>
                </a:solidFill>
              </a:rPr>
              <a:t>выше</a:t>
            </a:r>
            <a:r>
              <a:rPr lang="ru-RU" sz="1600">
                <a:solidFill>
                  <a:schemeClr val="tx1"/>
                </a:solidFill>
              </a:rPr>
              <a:t> среднего балла России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042988" y="5262563"/>
            <a:ext cx="41767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tx1"/>
                </a:solidFill>
              </a:rPr>
              <a:t>26 стран, средний балл которых статистически значимо </a:t>
            </a:r>
            <a:r>
              <a:rPr lang="ru-RU" sz="1600" u="sng">
                <a:solidFill>
                  <a:schemeClr val="tx1"/>
                </a:solidFill>
              </a:rPr>
              <a:t>ниже</a:t>
            </a:r>
            <a:r>
              <a:rPr lang="ru-RU" sz="1600">
                <a:solidFill>
                  <a:schemeClr val="tx1"/>
                </a:solidFill>
              </a:rPr>
              <a:t> среднего балла России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1042988" y="3284538"/>
            <a:ext cx="3960812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tx1"/>
                </a:solidFill>
              </a:rPr>
              <a:t>9 стран, средний балл которых не отличается от балла России 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(Норвегия, Португалия, Италия, Испания, Словацкая Республика, США, Литва, Швеция, Венгрия)</a:t>
            </a:r>
          </a:p>
          <a:p>
            <a:pPr algn="ctr">
              <a:spcBef>
                <a:spcPct val="50000"/>
              </a:spcBef>
            </a:pPr>
            <a:r>
              <a:rPr lang="ru-RU" sz="1600" i="1">
                <a:solidFill>
                  <a:schemeClr val="tx1"/>
                </a:solidFill>
              </a:rPr>
              <a:t>Пермский край – 484 балла</a:t>
            </a:r>
          </a:p>
          <a:p>
            <a:pPr algn="ctr">
              <a:spcBef>
                <a:spcPct val="50000"/>
              </a:spcBef>
            </a:pPr>
            <a:endParaRPr lang="ru-RU" sz="1600">
              <a:solidFill>
                <a:schemeClr val="tx1"/>
              </a:solidFill>
            </a:endParaRPr>
          </a:p>
        </p:txBody>
      </p:sp>
      <p:pic>
        <p:nvPicPr>
          <p:cNvPr id="1229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8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12301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2302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1975" y="1196975"/>
            <a:ext cx="3033713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149725"/>
            <a:ext cx="3311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9100"/>
            <a:ext cx="9144000" cy="922338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О чем говорят </a:t>
            </a:r>
            <a:br>
              <a:rPr lang="ru-RU" sz="3200" dirty="0" smtClean="0"/>
            </a:br>
            <a:r>
              <a:rPr lang="ru-RU" sz="3200" dirty="0" smtClean="0"/>
              <a:t>результаты </a:t>
            </a:r>
            <a:r>
              <a:rPr lang="en-US" sz="3200" dirty="0" smtClean="0"/>
              <a:t>PISA-2012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042988" y="1500188"/>
            <a:ext cx="7643812" cy="49530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500" b="0" dirty="0" smtClean="0"/>
              <a:t>Разница между результатами стран с наивысшими и </a:t>
            </a:r>
            <a:r>
              <a:rPr lang="ru-RU" sz="2500" b="0" dirty="0" err="1" smtClean="0"/>
              <a:t>наинизшими</a:t>
            </a:r>
            <a:r>
              <a:rPr lang="ru-RU" sz="2500" b="0" dirty="0" smtClean="0"/>
              <a:t> результатами составляет 245 баллов, что соответствует разнице по годам обучения в школе в 6 лет.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500" b="0" dirty="0" smtClean="0"/>
              <a:t>Разница между результатами учащихся внутри стран составляет более 300 баллов.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500" b="0" dirty="0" smtClean="0"/>
              <a:t>Только</a:t>
            </a:r>
            <a:r>
              <a:rPr lang="ru-RU" sz="2500" b="0" dirty="0" smtClean="0">
                <a:solidFill>
                  <a:srgbClr val="FF0000"/>
                </a:solidFill>
              </a:rPr>
              <a:t> </a:t>
            </a:r>
            <a:r>
              <a:rPr lang="ru-RU" sz="2500" b="0" dirty="0" smtClean="0"/>
              <a:t>менее 20% разброса результатов между странами объясняется уровнем  благосостояния стран и расходами на одного ученика. 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500" b="0" dirty="0" smtClean="0"/>
              <a:t>Малый процент учащихся, не достигающих порогового уровня математической грамотности в ряде стран, подтверждает тезис о возможности успешного обучения математике всех учащихся.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7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13318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3319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Уровни функциональной </a:t>
            </a:r>
            <a:br>
              <a:rPr lang="ru-RU" sz="3200" dirty="0" smtClean="0"/>
            </a:br>
            <a:r>
              <a:rPr lang="ru-RU" sz="3200" dirty="0" smtClean="0"/>
              <a:t>грамотности </a:t>
            </a:r>
            <a:r>
              <a:rPr lang="en-US" sz="3200" dirty="0" smtClean="0"/>
              <a:t>PISA</a:t>
            </a:r>
            <a:endParaRPr lang="ru-RU" sz="3200" dirty="0"/>
          </a:p>
        </p:txBody>
      </p:sp>
      <p:sp>
        <p:nvSpPr>
          <p:cNvPr id="14339" name="Text Box 366"/>
          <p:cNvSpPr txBox="1">
            <a:spLocks noChangeArrowheads="1"/>
          </p:cNvSpPr>
          <p:nvPr/>
        </p:nvSpPr>
        <p:spPr bwMode="auto">
          <a:xfrm>
            <a:off x="4356100" y="2349500"/>
            <a:ext cx="4787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800" b="0">
                <a:solidFill>
                  <a:schemeClr val="tx1"/>
                </a:solidFill>
              </a:rPr>
              <a:t>Самостоятельно мыслящие и способные функционировать в сложных условиях</a:t>
            </a: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4340" name="Text Box 367"/>
          <p:cNvSpPr txBox="1">
            <a:spLocks noChangeArrowheads="1"/>
          </p:cNvSpPr>
          <p:nvPr/>
        </p:nvSpPr>
        <p:spPr bwMode="auto">
          <a:xfrm>
            <a:off x="4356100" y="3357563"/>
            <a:ext cx="4787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800" i="1">
                <a:solidFill>
                  <a:schemeClr val="tx1"/>
                </a:solidFill>
              </a:rPr>
              <a:t>4 уровень</a:t>
            </a:r>
            <a:r>
              <a:rPr lang="ru-RU" sz="1800" b="0">
                <a:solidFill>
                  <a:schemeClr val="tx1"/>
                </a:solidFill>
              </a:rPr>
              <a:t> – проявляется способность использовать имеющиеся знания и умения для получения новой информации</a:t>
            </a: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4341" name="Text Box 368"/>
          <p:cNvSpPr txBox="1">
            <a:spLocks noChangeArrowheads="1"/>
          </p:cNvSpPr>
          <p:nvPr/>
        </p:nvSpPr>
        <p:spPr bwMode="auto">
          <a:xfrm>
            <a:off x="4356100" y="4797425"/>
            <a:ext cx="4787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800" i="1">
                <a:solidFill>
                  <a:schemeClr val="tx1"/>
                </a:solidFill>
              </a:rPr>
              <a:t>2 уровень</a:t>
            </a:r>
            <a:r>
              <a:rPr lang="ru-RU" sz="1800" b="0">
                <a:solidFill>
                  <a:schemeClr val="tx1"/>
                </a:solidFill>
              </a:rPr>
              <a:t> 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4342" name="Правая фигурная скобка 368"/>
          <p:cNvSpPr>
            <a:spLocks/>
          </p:cNvSpPr>
          <p:nvPr/>
        </p:nvSpPr>
        <p:spPr bwMode="auto">
          <a:xfrm>
            <a:off x="4140200" y="1989138"/>
            <a:ext cx="215900" cy="1368425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3" name="Picture 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413"/>
            <a:ext cx="28082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3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5" name="Group 3"/>
          <p:cNvGrpSpPr>
            <a:grpSpLocks noChangeAspect="1"/>
          </p:cNvGrpSpPr>
          <p:nvPr/>
        </p:nvGrpSpPr>
        <p:grpSpPr bwMode="auto">
          <a:xfrm>
            <a:off x="8172450" y="153988"/>
            <a:ext cx="876300" cy="971550"/>
            <a:chOff x="10299" y="278"/>
            <a:chExt cx="1643" cy="1869"/>
          </a:xfrm>
        </p:grpSpPr>
        <p:sp>
          <p:nvSpPr>
            <p:cNvPr id="14346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alt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alt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4347" name="Picture 5" descr="m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3200" dirty="0" smtClean="0"/>
              <a:t>Уровни математической </a:t>
            </a:r>
            <a:br>
              <a:rPr lang="ru-RU" altLang="ru-RU" sz="3200" dirty="0" smtClean="0"/>
            </a:br>
            <a:r>
              <a:rPr lang="ru-RU" altLang="ru-RU" sz="3200" dirty="0" smtClean="0"/>
              <a:t>грамотности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890588" y="1260475"/>
          <a:ext cx="7948612" cy="501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3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3"/>
          <p:cNvGrpSpPr>
            <a:grpSpLocks noChangeAspect="1"/>
          </p:cNvGrpSpPr>
          <p:nvPr/>
        </p:nvGrpSpPr>
        <p:grpSpPr bwMode="auto">
          <a:xfrm>
            <a:off x="8172450" y="153988"/>
            <a:ext cx="876300" cy="971550"/>
            <a:chOff x="10299" y="278"/>
            <a:chExt cx="1643" cy="1869"/>
          </a:xfrm>
        </p:grpSpPr>
        <p:sp>
          <p:nvSpPr>
            <p:cNvPr id="15366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alt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alt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5367" name="Picture 5" descr="m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-100013"/>
            <a:ext cx="8229600" cy="151288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Результаты учащихся по областям содержания и видам деятельности </a:t>
            </a:r>
            <a:endParaRPr lang="ru-RU" sz="2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50"/>
            <a:ext cx="14097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16392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6393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9" name="Содержимое 8"/>
          <p:cNvSpPr>
            <a:spLocks noGrp="1"/>
          </p:cNvSpPr>
          <p:nvPr>
            <p:ph sz="half" idx="1"/>
          </p:nvPr>
        </p:nvSpPr>
        <p:spPr>
          <a:xfrm>
            <a:off x="1042988" y="5500688"/>
            <a:ext cx="8101012" cy="6254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i="1" dirty="0" smtClean="0"/>
              <a:t>Среднее значение  стран ОЭСР по тесту – 494 балла</a:t>
            </a:r>
          </a:p>
        </p:txBody>
      </p:sp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857375"/>
            <a:ext cx="40544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857375"/>
            <a:ext cx="40020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635000"/>
            <a:ext cx="8229600" cy="9223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Математическое образование в мире: шаг развития</a:t>
            </a:r>
            <a:r>
              <a:rPr lang="en-US" sz="3200" dirty="0" smtClean="0"/>
              <a:t> (PISA-2012)</a:t>
            </a:r>
            <a:endParaRPr lang="ru-RU" sz="3200" dirty="0"/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1541463"/>
            <a:ext cx="7921625" cy="4840287"/>
          </a:xfrm>
        </p:spPr>
        <p:txBody>
          <a:bodyPr/>
          <a:lstStyle/>
          <a:p>
            <a:pPr marL="0" indent="-457200" algn="just">
              <a:spcBef>
                <a:spcPts val="0"/>
              </a:spcBef>
              <a:buFontTx/>
              <a:buNone/>
              <a:defRPr/>
            </a:pPr>
            <a:r>
              <a:rPr lang="ru-RU" sz="2500" b="0" dirty="0" smtClean="0">
                <a:latin typeface="Arial Narrow" pitchFamily="34" charset="0"/>
              </a:rPr>
              <a:t>1. За последние 10 лет явно изменился запрос на качество  математического образования – приоритетной целью становится формирование математической грамотности в системе общего образования.</a:t>
            </a:r>
            <a:endParaRPr lang="en-US" sz="2500" b="0" dirty="0" smtClean="0">
              <a:latin typeface="Arial Narrow" pitchFamily="34" charset="0"/>
            </a:endParaRPr>
          </a:p>
          <a:p>
            <a:pPr marL="457200" indent="-457200">
              <a:spcBef>
                <a:spcPts val="0"/>
              </a:spcBef>
              <a:buFontTx/>
              <a:buNone/>
              <a:defRPr/>
            </a:pPr>
            <a:r>
              <a:rPr lang="ru-RU" sz="2500" b="0" dirty="0" smtClean="0">
                <a:latin typeface="Arial Narrow" pitchFamily="34" charset="0"/>
              </a:rPr>
              <a:t>2. Основные тенденции в математическом образовании стран: </a:t>
            </a:r>
          </a:p>
          <a:p>
            <a:pPr marL="457200" indent="-6350">
              <a:spcBef>
                <a:spcPts val="0"/>
              </a:spcBef>
              <a:buFontTx/>
              <a:buChar char="-"/>
              <a:defRPr/>
            </a:pPr>
            <a:r>
              <a:rPr lang="ru-RU" sz="2500" b="0" dirty="0" smtClean="0">
                <a:latin typeface="Arial Narrow" pitchFamily="34" charset="0"/>
              </a:rPr>
              <a:t> повышение средних результатов;</a:t>
            </a:r>
          </a:p>
          <a:p>
            <a:pPr marL="457200" indent="-6350">
              <a:spcBef>
                <a:spcPts val="0"/>
              </a:spcBef>
              <a:buFontTx/>
              <a:buChar char="-"/>
              <a:defRPr/>
            </a:pPr>
            <a:r>
              <a:rPr lang="ru-RU" sz="2500" b="0" dirty="0" smtClean="0">
                <a:latin typeface="Arial Narrow" pitchFamily="34" charset="0"/>
              </a:rPr>
              <a:t> стремление к достижению самых высоких результатов;</a:t>
            </a:r>
          </a:p>
          <a:p>
            <a:pPr marL="457200" indent="-6350">
              <a:spcBef>
                <a:spcPts val="0"/>
              </a:spcBef>
              <a:buFontTx/>
              <a:buChar char="-"/>
              <a:defRPr/>
            </a:pPr>
            <a:r>
              <a:rPr lang="ru-RU" sz="2500" b="0" dirty="0" smtClean="0">
                <a:latin typeface="Arial Narrow" pitchFamily="34" charset="0"/>
              </a:rPr>
              <a:t> интенсивная работа с отстающими;</a:t>
            </a:r>
          </a:p>
          <a:p>
            <a:pPr marL="627063" indent="-176213">
              <a:spcBef>
                <a:spcPts val="0"/>
              </a:spcBef>
              <a:buFontTx/>
              <a:buChar char="-"/>
              <a:defRPr/>
            </a:pPr>
            <a:r>
              <a:rPr lang="ru-RU" sz="2500" b="0" dirty="0" smtClean="0">
                <a:latin typeface="Arial Narrow" pitchFamily="34" charset="0"/>
              </a:rPr>
              <a:t> анализ сильных и слабых сторон преподавания математики;</a:t>
            </a:r>
          </a:p>
          <a:p>
            <a:pPr marL="627063" indent="-176213">
              <a:spcBef>
                <a:spcPts val="0"/>
              </a:spcBef>
              <a:buFontTx/>
              <a:buChar char="-"/>
              <a:defRPr/>
            </a:pPr>
            <a:r>
              <a:rPr lang="ru-RU" sz="2500" b="0" dirty="0" smtClean="0">
                <a:latin typeface="Arial Narrow" pitchFamily="34" charset="0"/>
              </a:rPr>
              <a:t> обеспечение равных возможностей для обучения мальчиков и девочек. </a:t>
            </a:r>
          </a:p>
          <a:p>
            <a:pPr marL="457200" indent="-6350">
              <a:buFontTx/>
              <a:buChar char="-"/>
              <a:defRPr/>
            </a:pPr>
            <a:endParaRPr lang="ru-RU" sz="2000" dirty="0" smtClean="0">
              <a:latin typeface="Arial Narrow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buFontTx/>
              <a:buNone/>
              <a:defRPr/>
            </a:pPr>
            <a:endParaRPr lang="ru-RU" sz="1800" dirty="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7415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635000"/>
            <a:ext cx="8229600" cy="9223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Математическое образование в мире: шаг развития</a:t>
            </a:r>
            <a:r>
              <a:rPr lang="en-US" sz="3200" dirty="0" smtClean="0"/>
              <a:t> (PISA-2012)</a:t>
            </a:r>
            <a:endParaRPr lang="ru-RU" sz="3200" dirty="0"/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928688" y="1398588"/>
            <a:ext cx="8035925" cy="498316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2400" b="0" smtClean="0">
                <a:latin typeface="Arial Narrow" pitchFamily="34" charset="0"/>
              </a:rPr>
              <a:t>3. По двум областям содержания «Пространство и формы» (геометрия) и «Неопределенность и данные» (вероятность и статистика) наблюдаются наибольшие различия между странами, в связи с чем высказывается предположение, что страны могут найти резервы повышения качества математического образования, изменяя систему изучения этих областей.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2400" b="0" smtClean="0">
                <a:latin typeface="Arial Narrow" pitchFamily="34" charset="0"/>
              </a:rPr>
              <a:t>4. Более высокие результаты имеют учащиеся в странах, в преподавании математики у которых преобладает «формальная математика». Страны, имеющие программы, ориентированные в основном на прикладные аспекты математики, в среднем показывают более низкие результаты. Подчеркивается важность для формирования математической грамотности освоения математики (понятий, методов и др.) и ее применение  для решения реальных жизненных проблем.</a:t>
            </a:r>
          </a:p>
          <a:p>
            <a:pPr marL="0" indent="0">
              <a:buFontTx/>
              <a:buNone/>
            </a:pPr>
            <a:endParaRPr lang="ru-RU" sz="180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7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18438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8439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Результаты стран по </a:t>
            </a:r>
            <a:br>
              <a:rPr lang="ru-RU" sz="3200" dirty="0" smtClean="0"/>
            </a:br>
            <a:r>
              <a:rPr lang="ru-RU" sz="3200" dirty="0" smtClean="0"/>
              <a:t>читательской грамотности</a:t>
            </a:r>
          </a:p>
        </p:txBody>
      </p:sp>
      <p:sp>
        <p:nvSpPr>
          <p:cNvPr id="19459" name="AutoShape 5"/>
          <p:cNvSpPr>
            <a:spLocks/>
          </p:cNvSpPr>
          <p:nvPr/>
        </p:nvSpPr>
        <p:spPr bwMode="auto">
          <a:xfrm>
            <a:off x="5148263" y="1382713"/>
            <a:ext cx="398462" cy="2767012"/>
          </a:xfrm>
          <a:prstGeom prst="leftBrace">
            <a:avLst>
              <a:gd name="adj1" fmla="val 63270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6"/>
          <p:cNvSpPr>
            <a:spLocks/>
          </p:cNvSpPr>
          <p:nvPr/>
        </p:nvSpPr>
        <p:spPr bwMode="auto">
          <a:xfrm>
            <a:off x="5197475" y="4221163"/>
            <a:ext cx="311150" cy="503237"/>
          </a:xfrm>
          <a:prstGeom prst="leftBrace">
            <a:avLst>
              <a:gd name="adj1" fmla="val 8558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7"/>
          <p:cNvSpPr>
            <a:spLocks/>
          </p:cNvSpPr>
          <p:nvPr/>
        </p:nvSpPr>
        <p:spPr bwMode="auto">
          <a:xfrm>
            <a:off x="5148263" y="4797425"/>
            <a:ext cx="398462" cy="1800225"/>
          </a:xfrm>
          <a:prstGeom prst="leftBrace">
            <a:avLst>
              <a:gd name="adj1" fmla="val 33132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900113" y="1828800"/>
            <a:ext cx="42497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tx1"/>
                </a:solidFill>
              </a:rPr>
              <a:t>Лидирующие страны и территории: Шанхай (Китай), Гонконг (Китай), Сингапур, Япония, Республика Корея</a:t>
            </a:r>
            <a:r>
              <a:rPr lang="en-US" sz="1600">
                <a:solidFill>
                  <a:schemeClr val="tx1"/>
                </a:solidFill>
              </a:rPr>
              <a:t> </a:t>
            </a:r>
            <a:endParaRPr lang="ru-RU" sz="16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tx1"/>
                </a:solidFill>
              </a:rPr>
              <a:t>35 стран, средний балл которых статистически значимо </a:t>
            </a:r>
            <a:r>
              <a:rPr lang="ru-RU" sz="1600" u="sng">
                <a:solidFill>
                  <a:schemeClr val="tx1"/>
                </a:solidFill>
              </a:rPr>
              <a:t>выше</a:t>
            </a:r>
            <a:r>
              <a:rPr lang="ru-RU" sz="1600">
                <a:solidFill>
                  <a:schemeClr val="tx1"/>
                </a:solidFill>
              </a:rPr>
              <a:t> среднего балла России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1071538" y="5357827"/>
            <a:ext cx="4148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chemeClr val="tx1"/>
                </a:solidFill>
              </a:rPr>
              <a:t>23 страны, средний балл которых статистически значимо </a:t>
            </a:r>
            <a:r>
              <a:rPr lang="ru-RU" sz="1600" u="sng" dirty="0">
                <a:solidFill>
                  <a:schemeClr val="tx1"/>
                </a:solidFill>
              </a:rPr>
              <a:t>ниже</a:t>
            </a:r>
            <a:r>
              <a:rPr lang="ru-RU" sz="1600" dirty="0">
                <a:solidFill>
                  <a:schemeClr val="tx1"/>
                </a:solidFill>
              </a:rPr>
              <a:t> среднего балла России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042988" y="3786188"/>
            <a:ext cx="396081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tx1"/>
                </a:solidFill>
              </a:rPr>
              <a:t>6 стран, средний балл которых не отличается от балла России 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(Израиль, Швеция, Словения, Литва, Греция, Турция)</a:t>
            </a:r>
          </a:p>
          <a:p>
            <a:pPr algn="ctr">
              <a:spcBef>
                <a:spcPct val="50000"/>
              </a:spcBef>
            </a:pPr>
            <a:r>
              <a:rPr lang="ru-RU" sz="1600" i="1">
                <a:solidFill>
                  <a:schemeClr val="tx1"/>
                </a:solidFill>
              </a:rPr>
              <a:t>Пермский край – 482 балла</a:t>
            </a:r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6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19469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9470" name="Picture 5" descr="m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125538"/>
            <a:ext cx="31115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4652963"/>
            <a:ext cx="30241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Результаты стран по </a:t>
            </a:r>
            <a:br>
              <a:rPr lang="ru-RU" sz="3200" smtClean="0"/>
            </a:br>
            <a:r>
              <a:rPr lang="ru-RU" sz="3200" smtClean="0"/>
              <a:t>естественнонаучной грамотности</a:t>
            </a:r>
          </a:p>
        </p:txBody>
      </p:sp>
      <p:sp>
        <p:nvSpPr>
          <p:cNvPr id="20483" name="AutoShape 5"/>
          <p:cNvSpPr>
            <a:spLocks/>
          </p:cNvSpPr>
          <p:nvPr/>
        </p:nvSpPr>
        <p:spPr bwMode="auto">
          <a:xfrm>
            <a:off x="5076825" y="1382713"/>
            <a:ext cx="358775" cy="2333625"/>
          </a:xfrm>
          <a:prstGeom prst="leftBrace">
            <a:avLst>
              <a:gd name="adj1" fmla="val 60919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6"/>
          <p:cNvSpPr>
            <a:spLocks/>
          </p:cNvSpPr>
          <p:nvPr/>
        </p:nvSpPr>
        <p:spPr bwMode="auto">
          <a:xfrm>
            <a:off x="5076825" y="3789363"/>
            <a:ext cx="349250" cy="576262"/>
          </a:xfrm>
          <a:prstGeom prst="leftBrace">
            <a:avLst>
              <a:gd name="adj1" fmla="val 8334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7"/>
          <p:cNvSpPr>
            <a:spLocks/>
          </p:cNvSpPr>
          <p:nvPr/>
        </p:nvSpPr>
        <p:spPr bwMode="auto">
          <a:xfrm>
            <a:off x="5076825" y="4437063"/>
            <a:ext cx="398463" cy="2087562"/>
          </a:xfrm>
          <a:prstGeom prst="leftBrace">
            <a:avLst>
              <a:gd name="adj1" fmla="val 38007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187450" y="1484313"/>
            <a:ext cx="388937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tx1"/>
                </a:solidFill>
              </a:rPr>
              <a:t>Лидирующие страны и территории: Шанхай (Китай), Финляндия, Гонконг (Китай), Сингапур, Япония </a:t>
            </a:r>
          </a:p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tx1"/>
                </a:solidFill>
              </a:rPr>
              <a:t>31 страна, 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средний балл которой статистически значимо </a:t>
            </a:r>
            <a:r>
              <a:rPr lang="ru-RU" sz="1600" u="sng">
                <a:solidFill>
                  <a:schemeClr val="tx1"/>
                </a:solidFill>
              </a:rPr>
              <a:t>выше</a:t>
            </a:r>
            <a:r>
              <a:rPr lang="ru-RU" sz="1600">
                <a:solidFill>
                  <a:schemeClr val="tx1"/>
                </a:solidFill>
              </a:rPr>
              <a:t> среднего балла России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900113" y="5189538"/>
            <a:ext cx="4176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tx1"/>
                </a:solidFill>
              </a:rPr>
              <a:t>27 стран, средний балл которых статистически значимо </a:t>
            </a:r>
            <a:r>
              <a:rPr lang="ru-RU" sz="1600" u="sng">
                <a:solidFill>
                  <a:schemeClr val="tx1"/>
                </a:solidFill>
              </a:rPr>
              <a:t>ниже</a:t>
            </a:r>
            <a:r>
              <a:rPr lang="ru-RU" sz="1600">
                <a:solidFill>
                  <a:schemeClr val="tx1"/>
                </a:solidFill>
              </a:rPr>
              <a:t> среднего балла России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1042988" y="3573463"/>
            <a:ext cx="396081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tx1"/>
                </a:solidFill>
              </a:rPr>
              <a:t>6 стран, средний балл которых не отличается от балла России 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(Норвегия, Венгрия, Хорватия, Люксембург, Португалия, Швеция)</a:t>
            </a:r>
          </a:p>
          <a:p>
            <a:pPr algn="ctr">
              <a:spcBef>
                <a:spcPct val="50000"/>
              </a:spcBef>
            </a:pPr>
            <a:r>
              <a:rPr lang="ru-RU" sz="1600" i="1">
                <a:solidFill>
                  <a:schemeClr val="tx1"/>
                </a:solidFill>
              </a:rPr>
              <a:t>Пермский край – 480 баллов</a:t>
            </a:r>
            <a:endParaRPr lang="ru-RU" sz="1600">
              <a:solidFill>
                <a:schemeClr val="tx1"/>
              </a:solidFill>
            </a:endParaRPr>
          </a:p>
        </p:txBody>
      </p:sp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0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20493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0494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9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185863"/>
            <a:ext cx="3030537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221163"/>
            <a:ext cx="324008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713"/>
            <a:ext cx="9001125" cy="13684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Что дает России участие </a:t>
            </a:r>
            <a:br>
              <a:rPr lang="ru-RU" sz="3200" dirty="0" smtClean="0"/>
            </a:br>
            <a:r>
              <a:rPr lang="ru-RU" sz="3200" dirty="0" smtClean="0"/>
              <a:t>в программе </a:t>
            </a:r>
            <a:r>
              <a:rPr lang="en-US" sz="3200" dirty="0" smtClean="0"/>
              <a:t>PISA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900113" y="1714489"/>
            <a:ext cx="7993062" cy="4927612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0" dirty="0" smtClean="0"/>
              <a:t>     </a:t>
            </a:r>
            <a:r>
              <a:rPr lang="ru-RU" sz="2000" i="1" dirty="0" smtClean="0"/>
              <a:t>Результаты исследования PISA в 2012 году дают ответы на следующие вопросы:</a:t>
            </a:r>
          </a:p>
          <a:p>
            <a:pPr>
              <a:spcAft>
                <a:spcPts val="600"/>
              </a:spcAft>
            </a:pPr>
            <a:r>
              <a:rPr lang="ru-RU" sz="2000" b="0" dirty="0" smtClean="0"/>
  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обществе? </a:t>
            </a:r>
          </a:p>
          <a:p>
            <a:pPr>
              <a:spcAft>
                <a:spcPts val="600"/>
              </a:spcAft>
            </a:pPr>
            <a:r>
              <a:rPr lang="ru-RU" sz="2000" b="0" dirty="0" smtClean="0"/>
              <a:t>Изменилось ли состояние российского образования с позиций международных стандартов, основанных на </a:t>
            </a:r>
            <a:r>
              <a:rPr lang="ru-RU" sz="2000" b="0" dirty="0" err="1" smtClean="0"/>
              <a:t>компетентностном</a:t>
            </a:r>
            <a:r>
              <a:rPr lang="ru-RU" sz="2000" b="0" dirty="0" smtClean="0"/>
              <a:t> подходе? </a:t>
            </a:r>
          </a:p>
          <a:p>
            <a:pPr>
              <a:spcAft>
                <a:spcPts val="600"/>
              </a:spcAft>
            </a:pPr>
            <a:r>
              <a:rPr lang="ru-RU" sz="2000" b="0" dirty="0" smtClean="0"/>
              <a:t>В каком направлении следует совершенствовать российское образование для повышения конкурентоспособности выпускников российских школ?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3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oup 3"/>
          <p:cNvGrpSpPr>
            <a:grpSpLocks noChangeAspect="1"/>
          </p:cNvGrpSpPr>
          <p:nvPr/>
        </p:nvGrpSpPr>
        <p:grpSpPr bwMode="auto">
          <a:xfrm>
            <a:off x="8172450" y="153988"/>
            <a:ext cx="876300" cy="971550"/>
            <a:chOff x="10299" y="278"/>
            <a:chExt cx="1643" cy="1869"/>
          </a:xfrm>
        </p:grpSpPr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4103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9223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Уровни читательской и естественнонаучной грамотности</a:t>
            </a:r>
            <a:endParaRPr lang="ru-RU" sz="3200" dirty="0"/>
          </a:p>
        </p:txBody>
      </p:sp>
      <p:pic>
        <p:nvPicPr>
          <p:cNvPr id="21507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005263"/>
            <a:ext cx="56515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21511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1512" name="Picture 5" descr="m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1125538"/>
            <a:ext cx="5651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30175"/>
            <a:ext cx="8229600" cy="922338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Изменение результатов </a:t>
            </a:r>
            <a:br>
              <a:rPr lang="ru-RU" sz="3200" dirty="0" smtClean="0"/>
            </a:br>
            <a:r>
              <a:rPr lang="ru-RU" sz="3200" dirty="0" smtClean="0"/>
              <a:t>российских учащихся</a:t>
            </a:r>
            <a:endParaRPr lang="ru-RU" sz="3200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042988" y="5589588"/>
            <a:ext cx="7643812" cy="5365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3" y="260350"/>
            <a:ext cx="14097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Group 3"/>
          <p:cNvGrpSpPr>
            <a:grpSpLocks noChangeAspect="1"/>
          </p:cNvGrpSpPr>
          <p:nvPr/>
        </p:nvGrpSpPr>
        <p:grpSpPr bwMode="auto">
          <a:xfrm>
            <a:off x="8172450" y="153988"/>
            <a:ext cx="876300" cy="971550"/>
            <a:chOff x="10299" y="278"/>
            <a:chExt cx="1643" cy="1869"/>
          </a:xfrm>
        </p:grpSpPr>
        <p:sp>
          <p:nvSpPr>
            <p:cNvPr id="22559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2560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544888"/>
            <a:ext cx="79200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455738"/>
            <a:ext cx="714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187450" y="2565400"/>
            <a:ext cx="1871663" cy="503238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Математическая грамотность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4025" y="2565400"/>
            <a:ext cx="1944688" cy="503238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Естественнонаучная грамотность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1638" y="2565400"/>
            <a:ext cx="1873250" cy="503238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Читательская грамотность</a:t>
            </a: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1763713" y="1455738"/>
            <a:ext cx="1800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chemeClr val="tx1"/>
                </a:solidFill>
              </a:rPr>
              <a:t>Средний балл</a:t>
            </a:r>
          </a:p>
        </p:txBody>
      </p:sp>
      <p:sp>
        <p:nvSpPr>
          <p:cNvPr id="22540" name="TextBox 14"/>
          <p:cNvSpPr txBox="1">
            <a:spLocks noChangeArrowheads="1"/>
          </p:cNvSpPr>
          <p:nvPr/>
        </p:nvSpPr>
        <p:spPr bwMode="auto">
          <a:xfrm>
            <a:off x="1763713" y="1682750"/>
            <a:ext cx="2087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chemeClr val="tx1"/>
                </a:solidFill>
              </a:rPr>
              <a:t>Изменение по годам</a:t>
            </a:r>
          </a:p>
        </p:txBody>
      </p:sp>
      <p:sp>
        <p:nvSpPr>
          <p:cNvPr id="22541" name="TextBox 15"/>
          <p:cNvSpPr txBox="1">
            <a:spLocks noChangeArrowheads="1"/>
          </p:cNvSpPr>
          <p:nvPr/>
        </p:nvSpPr>
        <p:spPr bwMode="auto">
          <a:xfrm>
            <a:off x="1763713" y="1931988"/>
            <a:ext cx="2232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chemeClr val="tx1"/>
                </a:solidFill>
              </a:rPr>
              <a:t>Значимое изменение по годам</a:t>
            </a:r>
          </a:p>
        </p:txBody>
      </p:sp>
      <p:sp>
        <p:nvSpPr>
          <p:cNvPr id="22542" name="TextBox 16"/>
          <p:cNvSpPr txBox="1">
            <a:spLocks noChangeArrowheads="1"/>
          </p:cNvSpPr>
          <p:nvPr/>
        </p:nvSpPr>
        <p:spPr bwMode="auto">
          <a:xfrm>
            <a:off x="2916238" y="3141663"/>
            <a:ext cx="647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Уровни </a:t>
            </a:r>
            <a:br>
              <a:rPr lang="ru-RU" sz="80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достижений</a:t>
            </a:r>
          </a:p>
        </p:txBody>
      </p:sp>
      <p:sp>
        <p:nvSpPr>
          <p:cNvPr id="22543" name="TextBox 17"/>
          <p:cNvSpPr txBox="1">
            <a:spLocks noChangeArrowheads="1"/>
          </p:cNvSpPr>
          <p:nvPr/>
        </p:nvSpPr>
        <p:spPr bwMode="auto">
          <a:xfrm>
            <a:off x="6156325" y="3141663"/>
            <a:ext cx="647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Уровни </a:t>
            </a:r>
            <a:br>
              <a:rPr lang="ru-RU" sz="80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достижений</a:t>
            </a:r>
          </a:p>
        </p:txBody>
      </p:sp>
      <p:sp>
        <p:nvSpPr>
          <p:cNvPr id="22544" name="TextBox 18"/>
          <p:cNvSpPr txBox="1">
            <a:spLocks noChangeArrowheads="1"/>
          </p:cNvSpPr>
          <p:nvPr/>
        </p:nvSpPr>
        <p:spPr bwMode="auto">
          <a:xfrm>
            <a:off x="8316913" y="3141663"/>
            <a:ext cx="647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Уровни </a:t>
            </a:r>
            <a:br>
              <a:rPr lang="ru-RU" sz="80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достижений</a:t>
            </a:r>
          </a:p>
        </p:txBody>
      </p:sp>
      <p:sp>
        <p:nvSpPr>
          <p:cNvPr id="4113" name="TextBox 19"/>
          <p:cNvSpPr txBox="1">
            <a:spLocks noChangeArrowheads="1"/>
          </p:cNvSpPr>
          <p:nvPr/>
        </p:nvSpPr>
        <p:spPr bwMode="auto">
          <a:xfrm>
            <a:off x="827088" y="3411538"/>
            <a:ext cx="5048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050" b="0" dirty="0">
                <a:solidFill>
                  <a:schemeClr val="tx1"/>
                </a:solidFill>
                <a:latin typeface="+mj-lt"/>
              </a:rPr>
              <a:t>650</a:t>
            </a:r>
          </a:p>
        </p:txBody>
      </p:sp>
      <p:sp>
        <p:nvSpPr>
          <p:cNvPr id="22546" name="TextBox 20"/>
          <p:cNvSpPr txBox="1">
            <a:spLocks noChangeArrowheads="1"/>
          </p:cNvSpPr>
          <p:nvPr/>
        </p:nvSpPr>
        <p:spPr bwMode="auto">
          <a:xfrm>
            <a:off x="3563938" y="3141663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Средний </a:t>
            </a:r>
            <a:br>
              <a:rPr lang="ru-RU" sz="80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балл</a:t>
            </a:r>
          </a:p>
        </p:txBody>
      </p:sp>
      <p:sp>
        <p:nvSpPr>
          <p:cNvPr id="22547" name="TextBox 21"/>
          <p:cNvSpPr txBox="1">
            <a:spLocks noChangeArrowheads="1"/>
          </p:cNvSpPr>
          <p:nvPr/>
        </p:nvSpPr>
        <p:spPr bwMode="auto">
          <a:xfrm>
            <a:off x="6804025" y="3141663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Средний </a:t>
            </a:r>
            <a:br>
              <a:rPr lang="ru-RU" sz="80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балл</a:t>
            </a:r>
          </a:p>
        </p:txBody>
      </p:sp>
      <p:pic>
        <p:nvPicPr>
          <p:cNvPr id="2254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485900"/>
            <a:ext cx="381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9" name="TextBox 23"/>
          <p:cNvSpPr txBox="1">
            <a:spLocks noChangeArrowheads="1"/>
          </p:cNvSpPr>
          <p:nvPr/>
        </p:nvSpPr>
        <p:spPr bwMode="auto">
          <a:xfrm>
            <a:off x="4211638" y="1474788"/>
            <a:ext cx="11525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solidFill>
                  <a:schemeClr val="tx1"/>
                </a:solidFill>
                <a:cs typeface="Arial" charset="0"/>
              </a:rPr>
              <a:t>9</a:t>
            </a:r>
            <a:r>
              <a:rPr lang="en-US" sz="1000">
                <a:solidFill>
                  <a:schemeClr val="tx1"/>
                </a:solidFill>
                <a:cs typeface="Arial" charset="0"/>
              </a:rPr>
              <a:t>0</a:t>
            </a:r>
            <a:r>
              <a:rPr lang="ru-RU" sz="1000">
                <a:solidFill>
                  <a:schemeClr val="tx1"/>
                </a:solidFill>
                <a:cs typeface="Arial" charset="0"/>
              </a:rPr>
              <a:t>-й</a:t>
            </a:r>
            <a:r>
              <a:rPr lang="en-US" sz="100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000">
                <a:solidFill>
                  <a:schemeClr val="tx1"/>
                </a:solidFill>
                <a:cs typeface="Arial" charset="0"/>
              </a:rPr>
              <a:t>процентиль</a:t>
            </a:r>
            <a:endParaRPr lang="ru-RU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550" name="TextBox 24"/>
          <p:cNvSpPr txBox="1">
            <a:spLocks noChangeArrowheads="1"/>
          </p:cNvSpPr>
          <p:nvPr/>
        </p:nvSpPr>
        <p:spPr bwMode="auto">
          <a:xfrm>
            <a:off x="4211638" y="1628775"/>
            <a:ext cx="11525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solidFill>
                  <a:schemeClr val="tx1"/>
                </a:solidFill>
                <a:cs typeface="Arial" charset="0"/>
              </a:rPr>
              <a:t>75-й</a:t>
            </a:r>
            <a:r>
              <a:rPr lang="en-US" sz="100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000">
                <a:solidFill>
                  <a:schemeClr val="tx1"/>
                </a:solidFill>
                <a:cs typeface="Arial" charset="0"/>
              </a:rPr>
              <a:t>процентиль</a:t>
            </a:r>
            <a:endParaRPr lang="ru-RU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551" name="TextBox 25"/>
          <p:cNvSpPr txBox="1">
            <a:spLocks noChangeArrowheads="1"/>
          </p:cNvSpPr>
          <p:nvPr/>
        </p:nvSpPr>
        <p:spPr bwMode="auto">
          <a:xfrm>
            <a:off x="4211638" y="1917700"/>
            <a:ext cx="11525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solidFill>
                  <a:schemeClr val="tx1"/>
                </a:solidFill>
                <a:cs typeface="Arial" charset="0"/>
              </a:rPr>
              <a:t>25-й</a:t>
            </a:r>
            <a:r>
              <a:rPr lang="en-US" sz="100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000">
                <a:solidFill>
                  <a:schemeClr val="tx1"/>
                </a:solidFill>
                <a:cs typeface="Arial" charset="0"/>
              </a:rPr>
              <a:t>процентиль</a:t>
            </a:r>
            <a:endParaRPr lang="ru-RU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552" name="TextBox 26"/>
          <p:cNvSpPr txBox="1">
            <a:spLocks noChangeArrowheads="1"/>
          </p:cNvSpPr>
          <p:nvPr/>
        </p:nvSpPr>
        <p:spPr bwMode="auto">
          <a:xfrm>
            <a:off x="4211638" y="2060575"/>
            <a:ext cx="11525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solidFill>
                  <a:schemeClr val="tx1"/>
                </a:solidFill>
                <a:cs typeface="Arial" charset="0"/>
              </a:rPr>
              <a:t>1</a:t>
            </a:r>
            <a:r>
              <a:rPr lang="en-US" sz="1000">
                <a:solidFill>
                  <a:schemeClr val="tx1"/>
                </a:solidFill>
                <a:cs typeface="Arial" charset="0"/>
              </a:rPr>
              <a:t>0</a:t>
            </a:r>
            <a:r>
              <a:rPr lang="ru-RU" sz="1000">
                <a:solidFill>
                  <a:schemeClr val="tx1"/>
                </a:solidFill>
                <a:cs typeface="Arial" charset="0"/>
              </a:rPr>
              <a:t>-й</a:t>
            </a:r>
            <a:r>
              <a:rPr lang="en-US" sz="100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000">
                <a:solidFill>
                  <a:schemeClr val="tx1"/>
                </a:solidFill>
                <a:cs typeface="Arial" charset="0"/>
              </a:rPr>
              <a:t>процентиль</a:t>
            </a:r>
            <a:endParaRPr lang="ru-RU" sz="100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2553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1485900"/>
            <a:ext cx="228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1485900"/>
            <a:ext cx="219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5" name="TextBox 32"/>
          <p:cNvSpPr txBox="1">
            <a:spLocks noChangeArrowheads="1"/>
          </p:cNvSpPr>
          <p:nvPr/>
        </p:nvSpPr>
        <p:spPr bwMode="auto">
          <a:xfrm>
            <a:off x="6300788" y="1485900"/>
            <a:ext cx="13668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chemeClr val="tx1"/>
                </a:solidFill>
              </a:rPr>
              <a:t>Слева – международная шкала баллов; справа – шкала уровней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3563938" y="3411538"/>
            <a:ext cx="4318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050" b="0" dirty="0">
                <a:solidFill>
                  <a:schemeClr val="tx1"/>
                </a:solidFill>
                <a:latin typeface="+mj-lt"/>
              </a:rPr>
              <a:t>650</a:t>
            </a: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6804025" y="3411538"/>
            <a:ext cx="4318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050" b="0" dirty="0">
                <a:solidFill>
                  <a:schemeClr val="tx1"/>
                </a:solidFill>
                <a:latin typeface="+mj-lt"/>
              </a:rPr>
              <a:t>650</a:t>
            </a:r>
          </a:p>
        </p:txBody>
      </p:sp>
      <p:sp>
        <p:nvSpPr>
          <p:cNvPr id="22558" name="TextBox 20"/>
          <p:cNvSpPr txBox="1">
            <a:spLocks noChangeArrowheads="1"/>
          </p:cNvSpPr>
          <p:nvPr/>
        </p:nvSpPr>
        <p:spPr bwMode="auto">
          <a:xfrm>
            <a:off x="900113" y="3182938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Средний </a:t>
            </a:r>
            <a:br>
              <a:rPr lang="ru-RU" sz="80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800">
                <a:solidFill>
                  <a:schemeClr val="tx1"/>
                </a:solidFill>
                <a:latin typeface="Arial Narrow" pitchFamily="34" charset="0"/>
              </a:rPr>
              <a:t>балл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286676" cy="92233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3200" dirty="0" smtClean="0"/>
              <a:t>Анализ результатов  стран с учетом различных социальных и демографических факторов </a:t>
            </a:r>
            <a:endParaRPr lang="ru-RU" sz="3200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9"/>
            <a:ext cx="78581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 bwMode="auto">
          <a:xfrm rot="5400000" flipH="1" flipV="1">
            <a:off x="5607851" y="6179363"/>
            <a:ext cx="500066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 flipV="1">
            <a:off x="5572132" y="6000768"/>
            <a:ext cx="428628" cy="285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9" name="Picture 5" descr="m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Доступность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142984"/>
            <a:ext cx="7643812" cy="4983179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/>
              <a:t>В исследовании </a:t>
            </a:r>
            <a:r>
              <a:rPr lang="en-US" sz="2400" i="1" dirty="0" smtClean="0"/>
              <a:t>PISA</a:t>
            </a:r>
            <a:r>
              <a:rPr lang="ru-RU" sz="2400" i="1" dirty="0" smtClean="0"/>
              <a:t> для сравнения стран выделяют следующие направления:</a:t>
            </a:r>
          </a:p>
          <a:p>
            <a:pPr lvl="0"/>
            <a:r>
              <a:rPr lang="ru-RU" sz="2400" dirty="0" smtClean="0"/>
              <a:t>Результаты учащихся, обучающихся по различным образовательным программам;</a:t>
            </a:r>
          </a:p>
          <a:p>
            <a:pPr lvl="0"/>
            <a:r>
              <a:rPr lang="ru-RU" sz="2400" dirty="0" smtClean="0"/>
              <a:t>Результаты учащихся, обучающихся в образовательных учреждениях, отличающихся расположением, статусом или другими характеристиками;</a:t>
            </a:r>
          </a:p>
          <a:p>
            <a:pPr lvl="0"/>
            <a:r>
              <a:rPr lang="ru-RU" sz="2400" dirty="0" err="1" smtClean="0"/>
              <a:t>гендерные</a:t>
            </a:r>
            <a:r>
              <a:rPr lang="ru-RU" sz="2400" dirty="0" smtClean="0"/>
              <a:t> различия учащихся;</a:t>
            </a:r>
          </a:p>
          <a:p>
            <a:r>
              <a:rPr lang="ru-RU" sz="2400" dirty="0" smtClean="0"/>
              <a:t>учет социально-экономических условий семей учащихся.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7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557338"/>
            <a:ext cx="10398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557338"/>
            <a:ext cx="10398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557338"/>
            <a:ext cx="10795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71438"/>
            <a:ext cx="7499350" cy="1054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Результаты российских учащихся, отличающихся образовательными программами 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8101012" cy="43926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797425"/>
            <a:ext cx="2447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581525"/>
            <a:ext cx="24479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1"/>
          <p:cNvPicPr>
            <a:picLocks noChangeAspect="1" noChangeArrowheads="1"/>
          </p:cNvPicPr>
          <p:nvPr/>
        </p:nvPicPr>
        <p:blipFill>
          <a:blip r:embed="rId7" cstate="print"/>
          <a:srcRect t="-95"/>
          <a:stretch>
            <a:fillRect/>
          </a:stretch>
        </p:blipFill>
        <p:spPr bwMode="auto">
          <a:xfrm>
            <a:off x="468313" y="4149725"/>
            <a:ext cx="24479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4"/>
          <p:cNvPicPr>
            <a:picLocks noChangeAspect="1" noChangeArrowheads="1"/>
          </p:cNvPicPr>
          <p:nvPr/>
        </p:nvPicPr>
        <p:blipFill>
          <a:blip r:embed="rId8" cstate="print"/>
          <a:srcRect t="-143"/>
          <a:stretch>
            <a:fillRect/>
          </a:stretch>
        </p:blipFill>
        <p:spPr bwMode="auto">
          <a:xfrm>
            <a:off x="6084888" y="3257550"/>
            <a:ext cx="24479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5"/>
          <p:cNvPicPr>
            <a:picLocks noChangeAspect="1" noChangeArrowheads="1"/>
          </p:cNvPicPr>
          <p:nvPr/>
        </p:nvPicPr>
        <p:blipFill>
          <a:blip r:embed="rId9" cstate="print"/>
          <a:srcRect t="-43"/>
          <a:stretch>
            <a:fillRect/>
          </a:stretch>
        </p:blipFill>
        <p:spPr bwMode="auto">
          <a:xfrm>
            <a:off x="6084888" y="4365625"/>
            <a:ext cx="24479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888" y="4581525"/>
            <a:ext cx="24479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8" y="4976813"/>
            <a:ext cx="24479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888" y="5229225"/>
            <a:ext cx="24479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2138" y="3327400"/>
            <a:ext cx="24479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575" y="4603750"/>
            <a:ext cx="2447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3575" y="5013325"/>
            <a:ext cx="24479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3"/>
          <p:cNvPicPr>
            <a:picLocks noChangeAspect="1" noChangeArrowheads="1"/>
          </p:cNvPicPr>
          <p:nvPr/>
        </p:nvPicPr>
        <p:blipFill>
          <a:blip r:embed="rId16" cstate="print"/>
          <a:srcRect t="-275"/>
          <a:stretch>
            <a:fillRect/>
          </a:stretch>
        </p:blipFill>
        <p:spPr bwMode="auto">
          <a:xfrm>
            <a:off x="3203575" y="5518150"/>
            <a:ext cx="24479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72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23577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3578" name="Picture 5" descr="mo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Скругленный прямоугольник 27"/>
          <p:cNvSpPr/>
          <p:nvPr/>
        </p:nvSpPr>
        <p:spPr>
          <a:xfrm>
            <a:off x="1114425" y="1198563"/>
            <a:ext cx="2378075" cy="358775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Математическая грамотность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27763" y="1198563"/>
            <a:ext cx="2808287" cy="358775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Естественнонаучная грамотность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1275" y="1198563"/>
            <a:ext cx="2160588" cy="358775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Читательская грамотность</a:t>
            </a:r>
          </a:p>
        </p:txBody>
      </p:sp>
      <p:pic>
        <p:nvPicPr>
          <p:cNvPr id="23576" name="Picture 12"/>
          <p:cNvPicPr>
            <a:picLocks noChangeAspect="1" noChangeArrowheads="1"/>
          </p:cNvPicPr>
          <p:nvPr/>
        </p:nvPicPr>
        <p:blipFill>
          <a:blip r:embed="rId19" cstate="print"/>
          <a:srcRect b="-3088"/>
          <a:stretch>
            <a:fillRect/>
          </a:stretch>
        </p:blipFill>
        <p:spPr bwMode="auto">
          <a:xfrm>
            <a:off x="468313" y="2565400"/>
            <a:ext cx="2447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725"/>
            <a:ext cx="8229600" cy="922338"/>
          </a:xfrm>
        </p:spPr>
        <p:txBody>
          <a:bodyPr/>
          <a:lstStyle/>
          <a:p>
            <a:pPr>
              <a:defRPr/>
            </a:pPr>
            <a:r>
              <a:rPr lang="ru-RU" sz="2600" dirty="0" smtClean="0"/>
              <a:t>Результаты российских учащихся, отличающихся </a:t>
            </a:r>
            <a:r>
              <a:rPr lang="ru-RU" sz="2600" smtClean="0"/>
              <a:t>расположением их школ </a:t>
            </a:r>
            <a:r>
              <a:rPr lang="ru-RU" sz="2600" dirty="0" smtClean="0"/>
              <a:t>и СЭС </a:t>
            </a:r>
            <a:endParaRPr lang="ru-RU" sz="2600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867400" y="1196975"/>
            <a:ext cx="3276600" cy="49688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1800" dirty="0" smtClean="0"/>
              <a:t>По сравнению с 2003 годом повышение результатов учащихся: </a:t>
            </a:r>
          </a:p>
          <a:p>
            <a:pPr>
              <a:buFontTx/>
              <a:buNone/>
              <a:defRPr/>
            </a:pPr>
            <a:endParaRPr lang="ru-RU" sz="1400" b="0" dirty="0" smtClean="0"/>
          </a:p>
          <a:p>
            <a:pPr>
              <a:buFontTx/>
              <a:buNone/>
              <a:defRPr/>
            </a:pPr>
            <a:r>
              <a:rPr lang="ru-RU" sz="1800" b="0" dirty="0" smtClean="0">
                <a:latin typeface="Arial Narrow" pitchFamily="34" charset="0"/>
              </a:rPr>
              <a:t>сельских школ – на 21 балл</a:t>
            </a:r>
          </a:p>
          <a:p>
            <a:pPr marL="2238375" indent="-2238375">
              <a:buFontTx/>
              <a:buNone/>
              <a:defRPr/>
            </a:pPr>
            <a:r>
              <a:rPr lang="ru-RU" sz="1800" b="0" dirty="0" smtClean="0">
                <a:latin typeface="Arial Narrow" pitchFamily="34" charset="0"/>
              </a:rPr>
              <a:t>поселковых школ – на 16 баллов</a:t>
            </a:r>
          </a:p>
          <a:p>
            <a:pPr marL="2606675" indent="-2606675">
              <a:buFontTx/>
              <a:buNone/>
              <a:defRPr/>
            </a:pPr>
            <a:r>
              <a:rPr lang="ru-RU" sz="1800" b="0" dirty="0" smtClean="0">
                <a:latin typeface="Arial Narrow" pitchFamily="34" charset="0"/>
              </a:rPr>
              <a:t>школ больших городов – </a:t>
            </a:r>
          </a:p>
          <a:p>
            <a:pPr marL="2606675" indent="-2606675">
              <a:buFontTx/>
              <a:buNone/>
              <a:defRPr/>
            </a:pPr>
            <a:r>
              <a:rPr lang="ru-RU" sz="1800" b="0" dirty="0" smtClean="0">
                <a:latin typeface="Arial Narrow" pitchFamily="34" charset="0"/>
              </a:rPr>
              <a:t>на 6 баллов</a:t>
            </a:r>
          </a:p>
          <a:p>
            <a:pPr marL="2416175" indent="-2416175">
              <a:buFontTx/>
              <a:buNone/>
              <a:defRPr/>
            </a:pPr>
            <a:endParaRPr lang="ru-RU" sz="1600" b="0" dirty="0" smtClean="0"/>
          </a:p>
          <a:p>
            <a:pPr marL="2416175" indent="-2416175">
              <a:buFontTx/>
              <a:buNone/>
              <a:defRPr/>
            </a:pPr>
            <a:endParaRPr lang="ru-RU" sz="1600" b="0" dirty="0" smtClean="0"/>
          </a:p>
          <a:p>
            <a:pPr marL="2416175" indent="-2416175">
              <a:buFontTx/>
              <a:buNone/>
              <a:defRPr/>
            </a:pPr>
            <a:endParaRPr lang="ru-RU" sz="1600" b="0" dirty="0" smtClean="0"/>
          </a:p>
          <a:p>
            <a:pPr marL="2416175" indent="-2416175">
              <a:buFontTx/>
              <a:buNone/>
              <a:defRPr/>
            </a:pPr>
            <a:endParaRPr lang="ru-RU" sz="1400" b="0" dirty="0" smtClean="0"/>
          </a:p>
          <a:p>
            <a:pPr marL="2416175" indent="-2416175">
              <a:buFontTx/>
              <a:buNone/>
              <a:defRPr/>
            </a:pPr>
            <a:endParaRPr lang="ru-RU" sz="1400" b="0" dirty="0" smtClean="0"/>
          </a:p>
          <a:p>
            <a:pPr marL="2416175" indent="-2416175">
              <a:buFontTx/>
              <a:buNone/>
              <a:defRPr/>
            </a:pPr>
            <a:r>
              <a:rPr lang="ru-RU" sz="1800" b="0" dirty="0" smtClean="0">
                <a:latin typeface="Arial Narrow" pitchFamily="34" charset="0"/>
              </a:rPr>
              <a:t>с низким СЭС – на 12 баллов</a:t>
            </a:r>
          </a:p>
          <a:p>
            <a:pPr marL="2416175" indent="-2416175">
              <a:buFontTx/>
              <a:buNone/>
              <a:defRPr/>
            </a:pPr>
            <a:r>
              <a:rPr lang="ru-RU" sz="1800" b="0" dirty="0" smtClean="0">
                <a:latin typeface="Arial Narrow" pitchFamily="34" charset="0"/>
              </a:rPr>
              <a:t>с высоким СЭС – на 11 баллов</a:t>
            </a:r>
          </a:p>
          <a:p>
            <a:pPr marL="2416175" indent="-2416175">
              <a:buFontTx/>
              <a:buNone/>
              <a:defRPr/>
            </a:pPr>
            <a:endParaRPr lang="ru-RU" sz="1400" b="0" dirty="0" smtClean="0"/>
          </a:p>
          <a:p>
            <a:pPr marL="2416175" indent="-2416175">
              <a:buFontTx/>
              <a:buNone/>
              <a:defRPr/>
            </a:pPr>
            <a:endParaRPr lang="ru-RU" sz="1400" dirty="0" smtClean="0"/>
          </a:p>
          <a:p>
            <a:pPr marL="2416175" indent="-2416175">
              <a:buFontTx/>
              <a:buNone/>
              <a:defRPr/>
            </a:pPr>
            <a:endParaRPr lang="ru-RU" sz="1400" dirty="0" smtClean="0"/>
          </a:p>
          <a:p>
            <a:pPr marL="2416175" indent="-2416175">
              <a:buFontTx/>
              <a:buNone/>
              <a:defRPr/>
            </a:pPr>
            <a:endParaRPr lang="ru-RU" sz="1400" dirty="0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1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4585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765175"/>
            <a:ext cx="4762500" cy="34194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438" y="4287838"/>
            <a:ext cx="4764087" cy="25257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1196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100" dirty="0" smtClean="0"/>
              <a:t>Результаты учащихся,</a:t>
            </a:r>
            <a:br>
              <a:rPr lang="ru-RU" sz="3100" dirty="0" smtClean="0"/>
            </a:br>
            <a:r>
              <a:rPr lang="ru-RU" sz="3100" dirty="0" smtClean="0"/>
              <a:t> отличающихся социально-экономическим положением их семей</a:t>
            </a:r>
            <a:endParaRPr lang="ru-RU" sz="31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428868"/>
            <a:ext cx="7429551" cy="389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500166" y="1214422"/>
            <a:ext cx="6858048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Верхний квартиль 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число соответствует рейтингу группы)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Третий квартиль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Второй квартиль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Нижний квартиль  (число соответствует рейтингу группы)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9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922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100" dirty="0" smtClean="0"/>
              <a:t>Результаты ОУ, отличающихся социально-экономическим положением семей их учащихся</a:t>
            </a:r>
            <a:endParaRPr lang="ru-RU" sz="3100" dirty="0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00166" y="1428736"/>
            <a:ext cx="7212040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ОУ с высоким СЭС 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число соответствует рейтингу группы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ОУ со средним СЭС 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число соответствует рейтингу группы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)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ОУ с низким СЭС 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число соответствует рейтингу группы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85992"/>
            <a:ext cx="73581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9" name="Picture 5" descr="m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3429000"/>
            <a:ext cx="4526506" cy="3429000"/>
          </a:xfrm>
          <a:prstGeom prst="rect">
            <a:avLst/>
          </a:prstGeom>
          <a:solidFill>
            <a:srgbClr val="C81E1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endParaRPr lang="en-GB" dirty="0">
              <a:solidFill>
                <a:srgbClr val="C4CAC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526506" y="0"/>
            <a:ext cx="4617494" cy="3429000"/>
          </a:xfrm>
          <a:prstGeom prst="rect">
            <a:avLst/>
          </a:prstGeom>
          <a:solidFill>
            <a:srgbClr val="5A9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endParaRPr lang="en-GB" dirty="0">
              <a:solidFill>
                <a:srgbClr val="C4CAC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526506" y="3443288"/>
            <a:ext cx="4617494" cy="341788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endParaRPr lang="en-GB" dirty="0">
              <a:solidFill>
                <a:srgbClr val="C4CAC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0"/>
            <a:ext cx="4526506" cy="341471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endParaRPr lang="en-GB" dirty="0">
              <a:solidFill>
                <a:srgbClr val="C4CAC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4508357" y="-27384"/>
            <a:ext cx="14288" cy="702000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solidFill>
                <a:srgbClr val="C4CACA"/>
              </a:solidFill>
              <a:latin typeface="Arial" pitchFamily="34" charset="0"/>
            </a:endParaRPr>
          </a:p>
        </p:txBody>
      </p:sp>
      <p:cxnSp>
        <p:nvCxnSpPr>
          <p:cNvPr id="26" name="직선 연결선 25"/>
          <p:cNvCxnSpPr/>
          <p:nvPr/>
        </p:nvCxnSpPr>
        <p:spPr bwMode="auto">
          <a:xfrm>
            <a:off x="-324544" y="3429000"/>
            <a:ext cx="1015312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63824685"/>
              </p:ext>
            </p:extLst>
          </p:nvPr>
        </p:nvGraphicFramePr>
        <p:xfrm>
          <a:off x="323528" y="548680"/>
          <a:ext cx="8462963" cy="646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7013575" y="6477000"/>
            <a:ext cx="914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en-GB" dirty="0">
              <a:solidFill>
                <a:srgbClr val="C4CACA"/>
              </a:solidFill>
            </a:endParaRP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7092280" y="0"/>
            <a:ext cx="2232248" cy="548680"/>
          </a:xfrm>
          <a:prstGeom prst="parallelogram">
            <a:avLst/>
          </a:prstGeom>
          <a:solidFill>
            <a:srgbClr val="278D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defRPr/>
            </a:pPr>
            <a:endParaRPr lang="en-GB" sz="2000" dirty="0">
              <a:solidFill>
                <a:srgbClr val="C4CAC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24328" y="1073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3330" y="316666"/>
            <a:ext cx="2023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sz="1200" i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Shanghai-China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358082" y="3143248"/>
            <a:ext cx="1785918" cy="1169551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Социально справедливое распределение образовательных возможностей</a:t>
            </a:r>
            <a:endParaRPr lang="en-GB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053" y="3032913"/>
            <a:ext cx="1566551" cy="1600438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Значительное влияние социально-экономических факторов на результаты учащихся</a:t>
            </a:r>
            <a:endParaRPr lang="en-GB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282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chemeClr val="accent6"/>
                </a:solidFill>
              </a:rPr>
              <a:t>В каком направлении следует совершенствовать российское образование для повышения конкурентоспособности выпускников российских школ? </a:t>
            </a:r>
          </a:p>
          <a:p>
            <a:pPr eaLnBrk="1" hangingPunct="1">
              <a:buFontTx/>
              <a:buNone/>
              <a:defRPr/>
            </a:pPr>
            <a:endParaRPr lang="ru-RU" i="1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25605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5606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Страны-участницы </a:t>
            </a:r>
            <a:br>
              <a:rPr lang="ru-RU" sz="3200" dirty="0" smtClean="0"/>
            </a:br>
            <a:r>
              <a:rPr lang="ru-RU" sz="3200" dirty="0" smtClean="0"/>
              <a:t>исследования  </a:t>
            </a:r>
            <a:r>
              <a:rPr lang="en-US" sz="3200" dirty="0" smtClean="0"/>
              <a:t>PISA-20</a:t>
            </a:r>
            <a:r>
              <a:rPr lang="ru-RU" sz="3200" dirty="0" smtClean="0"/>
              <a:t>12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042988" y="6035675"/>
            <a:ext cx="7643812" cy="536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1500" smtClean="0"/>
              <a:t>Дополнительно 137 регионов (городов, штатов или провинций) из 14 стран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Group 3"/>
          <p:cNvGrpSpPr>
            <a:grpSpLocks noChangeAspect="1"/>
          </p:cNvGrpSpPr>
          <p:nvPr/>
        </p:nvGrpSpPr>
        <p:grpSpPr bwMode="auto">
          <a:xfrm>
            <a:off x="8172450" y="153988"/>
            <a:ext cx="876300" cy="971550"/>
            <a:chOff x="10299" y="278"/>
            <a:chExt cx="1643" cy="1869"/>
          </a:xfrm>
        </p:grpSpPr>
        <p:sp>
          <p:nvSpPr>
            <p:cNvPr id="5130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5131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9975" y="1503363"/>
            <a:ext cx="74612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1185863" y="5268913"/>
            <a:ext cx="2089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>
                <a:solidFill>
                  <a:schemeClr val="tx1"/>
                </a:solidFill>
              </a:rPr>
              <a:t>Страны ОЭСР</a:t>
            </a:r>
            <a:br>
              <a:rPr lang="ru-RU" sz="15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34 страны и территории 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3203575" y="5268913"/>
            <a:ext cx="30241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>
                <a:solidFill>
                  <a:schemeClr val="tx1"/>
                </a:solidFill>
              </a:rPr>
              <a:t>Страны-партнеры ОЭСР</a:t>
            </a:r>
            <a:br>
              <a:rPr lang="ru-RU" sz="15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31 страна и территория 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6011863" y="5283200"/>
            <a:ext cx="3024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>
                <a:solidFill>
                  <a:schemeClr val="tx1"/>
                </a:solidFill>
              </a:rPr>
              <a:t>Страны-партнеры ОЭСР, участники прошлых циклов</a:t>
            </a:r>
            <a:br>
              <a:rPr lang="ru-RU" sz="15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12 стран и территорий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411163"/>
            <a:ext cx="8229600" cy="785812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Факторы эффективной школы</a:t>
            </a:r>
            <a:endParaRPr lang="ru-RU" sz="32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8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26635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6636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Овал 7"/>
          <p:cNvSpPr/>
          <p:nvPr/>
        </p:nvSpPr>
        <p:spPr bwMode="auto">
          <a:xfrm>
            <a:off x="2857500" y="2708275"/>
            <a:ext cx="4714875" cy="15716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Связь между образовательными результатами и …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215063" y="1357313"/>
            <a:ext cx="2571750" cy="150018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Ресурсы:  финансовые, педагогический состав, материальные, временные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286500" y="4071938"/>
            <a:ext cx="2571750" cy="15716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Управление школой, Оценка образовательных результатов Отчетность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1563" y="1285875"/>
            <a:ext cx="3429000" cy="15001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Вертикальная стратификация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Горизонтальная стратификация (между школами 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Горизонтальная стратификация (внутри школы)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285875" y="4143375"/>
            <a:ext cx="3214688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Пропуски занятий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Климат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148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Факторы эффективного обучения</a:t>
            </a:r>
            <a:endParaRPr lang="ru-RU" sz="32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7325"/>
            <a:ext cx="14097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2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27654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7655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47813" y="1112838"/>
            <a:ext cx="6696075" cy="5553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428604"/>
            <a:ext cx="6929486" cy="10001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i="1" dirty="0" smtClean="0"/>
              <a:t>Учет факторов, характеризующих наиболее эффективные системы образования в формировании функциональной грамотност</a:t>
            </a:r>
            <a:r>
              <a:rPr lang="ru-RU" sz="2400" dirty="0" smtClean="0"/>
              <a:t>и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1428737"/>
            <a:ext cx="7886700" cy="5456252"/>
          </a:xfrm>
        </p:spPr>
        <p:txBody>
          <a:bodyPr/>
          <a:lstStyle/>
          <a:p>
            <a:pPr indent="12700" eaLnBrk="1" hangingPunct="1">
              <a:lnSpc>
                <a:spcPct val="80000"/>
              </a:lnSpc>
              <a:buNone/>
            </a:pPr>
            <a:r>
              <a:rPr lang="ru-RU" sz="2400" dirty="0" smtClean="0"/>
              <a:t>Опыт стран, описанный в международном отчете </a:t>
            </a:r>
            <a:r>
              <a:rPr lang="en-US" sz="2400" dirty="0" smtClean="0"/>
              <a:t>PISA</a:t>
            </a:r>
            <a:r>
              <a:rPr lang="ru-RU" sz="2400" dirty="0" smtClean="0"/>
              <a:t>-</a:t>
            </a:r>
            <a:r>
              <a:rPr lang="en-US" sz="2400" dirty="0" smtClean="0"/>
              <a:t>2012)</a:t>
            </a:r>
            <a:endParaRPr lang="ru-RU" sz="2100" b="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100" b="0" dirty="0" smtClean="0">
                <a:latin typeface="Arial Narrow" pitchFamily="34" charset="0"/>
              </a:rPr>
              <a:t>Повышение доступности образования  при повышении качества  образования (Германия, Мексика, Польша, Турция и др.)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0" dirty="0" smtClean="0">
                <a:latin typeface="Arial Narrow" pitchFamily="34" charset="0"/>
              </a:rPr>
              <a:t>Повышение качества подготовки учителей, привлечение  в школу наиболее способной молодежи ( Эстония, Польша, Бразилия, Колумбия, Япония,  Мексика, Израиль)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0" dirty="0" smtClean="0">
                <a:latin typeface="Arial Narrow" pitchFamily="34" charset="0"/>
              </a:rPr>
              <a:t>Повышение уровня функциональной грамотности учащихся с низкими результатами за счет  перераспределение ресурсов  к более нуждающимся школам (Израиль, Германия, Мексика, Турция, Бразилия и др.)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0" dirty="0" smtClean="0">
                <a:latin typeface="Arial Narrow" pitchFamily="34" charset="0"/>
              </a:rPr>
              <a:t>Повышение автономии школ при адекватной степени сотрудничества и отчетности (Колумбия, Польша, Корея и др.)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0" dirty="0" smtClean="0">
                <a:latin typeface="Arial Narrow" pitchFamily="34" charset="0"/>
              </a:rPr>
              <a:t>Повышение информационной среды, способствующей распространению информации о качестве обучения в школе (Польша, Мексика, Колумбия и др.)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0" dirty="0" smtClean="0">
                <a:latin typeface="Arial Narrow" pitchFamily="34" charset="0"/>
              </a:rPr>
              <a:t>Создание положительной образовательной среды  за счет изменения содержания образовательных программ для более полного учета интересов учащихся и требований 21 века (Япония, Португалия и др.)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7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28678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8679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 smtClean="0"/>
              <a:t>Национальные цели и показатели   участия стран в исследовании </a:t>
            </a:r>
            <a:r>
              <a:rPr lang="en-US" sz="3200" dirty="0" smtClean="0"/>
              <a:t>PISA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38" y="1428736"/>
          <a:ext cx="764381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06"/>
                <a:gridCol w="38219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Цели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/ 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Страны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Общие</a:t>
                      </a:r>
                      <a:r>
                        <a:rPr lang="ru-RU" b="1" baseline="0" dirty="0" smtClean="0"/>
                        <a:t> деклара</a:t>
                      </a:r>
                      <a:r>
                        <a:rPr lang="ru-RU" baseline="0" dirty="0" smtClean="0"/>
                        <a:t>ции о необходимости повышения результатов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Израиль, отдельные провинции Канады, Уэльс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Задается </a:t>
                      </a:r>
                      <a:r>
                        <a:rPr lang="ru-RU" b="1" dirty="0" smtClean="0"/>
                        <a:t>балл или границы</a:t>
                      </a:r>
                      <a:r>
                        <a:rPr lang="ru-RU" dirty="0" smtClean="0"/>
                        <a:t>, в пределах которых должны быть результаты или разница со средним по странам ОЭСР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Финляндия, Бельгия (фр.), Нидерланды, Турция, Словацкая Республика, Мексика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Войти</a:t>
                      </a:r>
                      <a:r>
                        <a:rPr lang="ru-RU" b="1" baseline="0" dirty="0" smtClean="0"/>
                        <a:t> в группу лидирующих стран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Япония, Дания, Словения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Увеличение числа успешных </a:t>
                      </a:r>
                      <a:r>
                        <a:rPr lang="ru-RU" dirty="0" smtClean="0"/>
                        <a:t>учащихся (5-6 уровни, 4 или 3 уровни)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Япония, Нидерланды, Израиль, Корея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"/>
          <p:cNvGrpSpPr>
            <a:grpSpLocks noChangeAspect="1"/>
          </p:cNvGrpSpPr>
          <p:nvPr/>
        </p:nvGrpSpPr>
        <p:grpSpPr bwMode="auto">
          <a:xfrm>
            <a:off x="8267700" y="214290"/>
            <a:ext cx="876300" cy="971550"/>
            <a:chOff x="10299" y="278"/>
            <a:chExt cx="1643" cy="1869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9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100" dirty="0" smtClean="0"/>
              <a:t>Национальные цели и показатели   участия стран в исследовании </a:t>
            </a:r>
            <a:r>
              <a:rPr lang="en-US" sz="3100" dirty="0" smtClean="0"/>
              <a:t>PISA</a:t>
            </a:r>
            <a:r>
              <a:rPr lang="ru-RU" sz="3100" dirty="0" smtClean="0"/>
              <a:t> (продолжение)</a:t>
            </a:r>
            <a:endParaRPr lang="ru-RU" sz="31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42988" y="1600200"/>
          <a:ext cx="7643812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06"/>
                <a:gridCol w="38219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Цели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/ 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Страны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Уменьшение числа учащихся с низкими результатами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Япония, Польша, Израиль, Мексика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Уменьшение разброса результатов между О</a:t>
                      </a:r>
                      <a:r>
                        <a:rPr lang="ru-RU" dirty="0" smtClean="0"/>
                        <a:t>У с разными программами обучения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Бельгия (фр.)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Повышение числа учащихся с позитивным отношением и интересами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Япония, Австрия, Корея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Ориентация образовательной программы на компетенции </a:t>
                      </a:r>
                      <a:r>
                        <a:rPr lang="en-US" b="1" dirty="0" smtClean="0"/>
                        <a:t>PISA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Мексдия</a:t>
                      </a:r>
                      <a:r>
                        <a:rPr lang="ru-RU" dirty="0" smtClean="0"/>
                        <a:t>, Германия, Греция, Норвегия, Чили, Польша, Испания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8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714348" y="214291"/>
            <a:ext cx="8429652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2800" i="1" dirty="0" smtClean="0">
                <a:solidFill>
                  <a:srgbClr val="003399"/>
                </a:solidFill>
              </a:rPr>
              <a:t>Повышение качества образования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2800" i="1" dirty="0" smtClean="0">
                <a:solidFill>
                  <a:srgbClr val="003399"/>
                </a:solidFill>
              </a:rPr>
              <a:t>за счет усиления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2800" i="1" dirty="0" err="1" smtClean="0">
                <a:solidFill>
                  <a:srgbClr val="003399"/>
                </a:solidFill>
              </a:rPr>
              <a:t>компетентностного</a:t>
            </a:r>
            <a:r>
              <a:rPr lang="ru-RU" sz="2800" i="1" dirty="0" smtClean="0">
                <a:solidFill>
                  <a:srgbClr val="003399"/>
                </a:solidFill>
              </a:rPr>
              <a:t> подхода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solidFill>
                  <a:srgbClr val="003399"/>
                </a:solidFill>
              </a:rPr>
              <a:t>Р</a:t>
            </a:r>
            <a:r>
              <a:rPr lang="ru-RU" sz="2400" b="1" dirty="0" smtClean="0">
                <a:solidFill>
                  <a:srgbClr val="003399"/>
                </a:solidFill>
              </a:rPr>
              <a:t>езультаты российских учащихся в </a:t>
            </a:r>
            <a:r>
              <a:rPr lang="ru-RU" sz="2400" b="1" dirty="0">
                <a:solidFill>
                  <a:srgbClr val="003399"/>
                </a:solidFill>
              </a:rPr>
              <a:t>международных сравнительных исследованиях качества общего образования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92057"/>
            <a:ext cx="8143900" cy="293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8" name="Picture 5" descr="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Парадокс компетентности</a:t>
            </a:r>
            <a:endParaRPr lang="ru-RU" sz="3200" b="1" i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710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2027238"/>
            <a:ext cx="8143900" cy="4144962"/>
          </a:xfrm>
        </p:spPr>
        <p:txBody>
          <a:bodyPr/>
          <a:lstStyle/>
          <a:p>
            <a:pPr marL="439738" indent="-355600">
              <a:buFont typeface="Wingdings" pitchFamily="2" charset="2"/>
              <a:buNone/>
            </a:pPr>
            <a:r>
              <a:rPr lang="ru-RU" dirty="0" smtClean="0">
                <a:solidFill>
                  <a:schemeClr val="accent4">
                    <a:lumMod val="25000"/>
                  </a:schemeClr>
                </a:solidFill>
              </a:rPr>
              <a:t>Компетентность (</a:t>
            </a:r>
            <a:r>
              <a:rPr lang="ru-RU" i="1" dirty="0" smtClean="0">
                <a:solidFill>
                  <a:schemeClr val="accent4">
                    <a:lumMod val="25000"/>
                  </a:schemeClr>
                </a:solidFill>
              </a:rPr>
              <a:t>действенные знания, умения, способы</a:t>
            </a:r>
            <a:r>
              <a:rPr lang="ru-RU" dirty="0" smtClean="0">
                <a:solidFill>
                  <a:schemeClr val="accent4">
                    <a:lumMod val="25000"/>
                  </a:schemeClr>
                </a:solidFill>
              </a:rPr>
              <a:t>) обнаруживает себя </a:t>
            </a:r>
          </a:p>
          <a:p>
            <a:pPr marL="439738" indent="-355600"/>
            <a:r>
              <a:rPr lang="ru-RU" dirty="0" smtClean="0">
                <a:solidFill>
                  <a:schemeClr val="accent4">
                    <a:lumMod val="25000"/>
                  </a:schemeClr>
                </a:solidFill>
              </a:rPr>
              <a:t>за пределами учебных ситуаций, </a:t>
            </a:r>
          </a:p>
          <a:p>
            <a:pPr marL="439738" indent="-355600"/>
            <a:r>
              <a:rPr lang="ru-RU" dirty="0" smtClean="0">
                <a:solidFill>
                  <a:schemeClr val="accent4">
                    <a:lumMod val="25000"/>
                  </a:schemeClr>
                </a:solidFill>
              </a:rPr>
              <a:t>в задачах, не похожих на те, </a:t>
            </a:r>
            <a:endParaRPr lang="en-US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439738" indent="-355600">
              <a:buFont typeface="Wingdings" pitchFamily="2" charset="2"/>
              <a:buNone/>
            </a:pPr>
            <a:r>
              <a:rPr lang="ru-RU" dirty="0" smtClean="0">
                <a:solidFill>
                  <a:schemeClr val="accent4">
                    <a:lumMod val="25000"/>
                  </a:schemeClr>
                </a:solidFill>
              </a:rPr>
              <a:t>   где эти знания, умения, способы приобретались.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7" name="Picture 5" descr="m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8286776" cy="1285884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255713" algn="l"/>
              </a:tabLst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i="1" dirty="0" smtClean="0"/>
              <a:t>Повышение уровня </a:t>
            </a:r>
            <a:br>
              <a:rPr lang="ru-RU" sz="3100" i="1" dirty="0" smtClean="0"/>
            </a:br>
            <a:r>
              <a:rPr lang="ru-RU" sz="3100" i="1" dirty="0" smtClean="0"/>
              <a:t>читательской грамотности в основной школе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Резкое снижение уровня читательской грамотности при переходе из начальной в основную школу (</a:t>
            </a:r>
            <a:r>
              <a:rPr lang="en-US" sz="2400" dirty="0" smtClean="0"/>
              <a:t>PIRLS-2006 – PISA-2012)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76438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8" name="Picture 5" descr="m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3100" dirty="0" smtClean="0"/>
              <a:t>Резкое снижение уровня читательской грамотности при переходе из начальной в основную школу (</a:t>
            </a:r>
            <a:r>
              <a:rPr lang="en-US" sz="3100" dirty="0" smtClean="0"/>
              <a:t>PIRLS-2006 – PISA-2012)</a:t>
            </a:r>
            <a:endParaRPr lang="ru-RU" sz="31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37988"/>
            <a:ext cx="7643812" cy="425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358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100" i="1" dirty="0" smtClean="0"/>
              <a:t>Повышение уровня познавательной самостоятельности учащихся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000" dirty="0" smtClean="0">
                <a:latin typeface="Arial Black" pitchFamily="34" charset="0"/>
              </a:rPr>
              <a:t> </a:t>
            </a:r>
            <a:r>
              <a:rPr lang="ru-RU" sz="2700" dirty="0" smtClean="0">
                <a:latin typeface="Arial Black" pitchFamily="34" charset="0"/>
              </a:rPr>
              <a:t>Профиль познавательной деятельности (по результатам </a:t>
            </a:r>
            <a:r>
              <a:rPr lang="en-US" sz="2700" dirty="0" smtClean="0">
                <a:latin typeface="Arial Black" pitchFamily="34" charset="0"/>
              </a:rPr>
              <a:t>TIMSS-2011</a:t>
            </a:r>
            <a:r>
              <a:rPr lang="ru-RU" sz="2700" dirty="0" smtClean="0">
                <a:latin typeface="Arial Black" pitchFamily="34" charset="0"/>
              </a:rPr>
              <a:t>)</a:t>
            </a:r>
            <a:endParaRPr lang="ru-RU" sz="27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480" y="3789041"/>
            <a:ext cx="2880000" cy="200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776" y="1409880"/>
            <a:ext cx="2880000" cy="19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3964" y="3795823"/>
            <a:ext cx="2880000" cy="200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5958" y="1409750"/>
            <a:ext cx="2846522" cy="19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 bwMode="auto">
          <a:xfrm>
            <a:off x="1000100" y="1428736"/>
            <a:ext cx="1857389" cy="4357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РАССУЖДЕНИЕ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(</a:t>
            </a:r>
            <a:r>
              <a:rPr lang="en-US" sz="1600" b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REASONING</a:t>
            </a:r>
            <a:r>
              <a:rPr lang="ru-RU" sz="1600" b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endParaRPr lang="ru-RU" sz="1600" b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Анализировать</a:t>
            </a:r>
          </a:p>
          <a:p>
            <a:pPr lvl="0" algn="ctr">
              <a:spcBef>
                <a:spcPct val="20000"/>
              </a:spcBef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Обобщать/уточнять</a:t>
            </a:r>
          </a:p>
          <a:p>
            <a:pPr lvl="0" algn="ctr">
              <a:spcBef>
                <a:spcPct val="20000"/>
              </a:spcBef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Интегрировать/</a:t>
            </a:r>
            <a:b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Синтезировать</a:t>
            </a:r>
          </a:p>
          <a:p>
            <a:pPr lvl="0" algn="ctr">
              <a:spcBef>
                <a:spcPct val="20000"/>
              </a:spcBef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Обосновывать</a:t>
            </a:r>
          </a:p>
          <a:p>
            <a:pPr lvl="0" algn="ctr">
              <a:spcBef>
                <a:spcPct val="20000"/>
              </a:spcBef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Решать нестандартные задачи</a:t>
            </a:r>
          </a:p>
          <a:p>
            <a:pPr algn="ctr">
              <a:defRPr/>
            </a:pPr>
            <a:endParaRPr lang="ru-RU" sz="1600" b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5900"/>
            <a:ext cx="8291513" cy="1196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100" dirty="0" smtClean="0"/>
              <a:t>Международная программа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 по оценке образовательных достижений учащихся </a:t>
            </a:r>
            <a:r>
              <a:rPr lang="en-US" sz="3100" dirty="0" smtClean="0"/>
              <a:t>PISA</a:t>
            </a:r>
            <a:endParaRPr lang="ru-RU" sz="31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00188"/>
            <a:ext cx="8072437" cy="5368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300" smtClean="0"/>
              <a:t>	Основная цель:</a:t>
            </a:r>
            <a:r>
              <a:rPr lang="ru-RU" sz="2300" b="0" smtClean="0"/>
              <a:t> </a:t>
            </a:r>
            <a:r>
              <a:rPr lang="ru-RU" sz="2300" b="0" i="1" smtClean="0"/>
              <a:t>оценка способности 15-летних учащихся использовать приобретенные в школе знания и опыт для широкого диапазона жизненных задач в различных сферах человеческой деятельности.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300" smtClean="0"/>
              <a:t>	Дополнительная инновационная цель</a:t>
            </a:r>
            <a:r>
              <a:rPr lang="en-US" sz="2300" smtClean="0"/>
              <a:t> </a:t>
            </a:r>
            <a:r>
              <a:rPr lang="ru-RU" sz="2300" smtClean="0"/>
              <a:t>в</a:t>
            </a:r>
            <a:r>
              <a:rPr lang="en-US" sz="2300" smtClean="0"/>
              <a:t> 20</a:t>
            </a:r>
            <a:r>
              <a:rPr lang="ru-RU" sz="2300" smtClean="0"/>
              <a:t>12</a:t>
            </a:r>
            <a:r>
              <a:rPr lang="en-US" sz="2300" smtClean="0"/>
              <a:t> </a:t>
            </a:r>
            <a:r>
              <a:rPr lang="ru-RU" sz="2300" smtClean="0"/>
              <a:t>году</a:t>
            </a:r>
            <a:r>
              <a:rPr lang="ru-RU" sz="2300" b="0" smtClean="0"/>
              <a:t>: </a:t>
            </a:r>
            <a:r>
              <a:rPr lang="ru-RU" sz="2300" b="0" i="1" smtClean="0"/>
              <a:t>оценка функциональной грамотности 15-летних учащихся в интерактивной среде (компьютерное тестирование учащихся с использованием  интерактивных задач по математической и читательской грамотности, а также по решению комплексных проблем), оценка финансовой грамотности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300" smtClean="0"/>
              <a:t>	Политическая цель</a:t>
            </a:r>
            <a:r>
              <a:rPr lang="ru-RU" sz="2300" b="0" smtClean="0"/>
              <a:t>: </a:t>
            </a:r>
            <a:r>
              <a:rPr lang="ru-RU" sz="2300" b="0" i="1" smtClean="0"/>
              <a:t>оценка качества и эффективности образования, равенства доступа к образованию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300" b="0" i="1" smtClean="0"/>
          </a:p>
          <a:p>
            <a:pPr eaLnBrk="1" hangingPunct="1">
              <a:lnSpc>
                <a:spcPct val="90000"/>
              </a:lnSpc>
            </a:pPr>
            <a:endParaRPr lang="ru-RU" sz="2300" i="1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6150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6151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29680" cy="106678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Результаты учащихся некоторых стран по видам деятельности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IAEP-II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 1991 г.,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естествознание)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545854" cy="5089198"/>
          </a:xfrm>
        </p:spPr>
        <p:txBody>
          <a:bodyPr vert="vert270">
            <a:normAutofit fontScale="85000" lnSpcReduction="10000"/>
          </a:bodyPr>
          <a:lstStyle/>
          <a:p>
            <a:pPr>
              <a:buNone/>
            </a:pPr>
            <a:r>
              <a:rPr lang="ru-RU" sz="2000" b="1" dirty="0" smtClean="0"/>
              <a:t>Отличие от среднего международного балла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6122987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820150" cy="1066800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Изменение содержания выполняемой работы и необходимых для этого умений на рынке труда (США)</a:t>
            </a:r>
          </a:p>
        </p:txBody>
      </p:sp>
      <p:pic>
        <p:nvPicPr>
          <p:cNvPr id="128003" name="Picture 3" descr="logo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75" y="6162675"/>
            <a:ext cx="1952625" cy="695325"/>
          </a:xfrm>
          <a:prstGeom prst="rect">
            <a:avLst/>
          </a:prstGeom>
          <a:noFill/>
        </p:spPr>
      </p:pic>
      <p:graphicFrame>
        <p:nvGraphicFramePr>
          <p:cNvPr id="128004" name="Object 4"/>
          <p:cNvGraphicFramePr>
            <a:graphicFrameLocks noChangeAspect="1"/>
          </p:cNvGraphicFramePr>
          <p:nvPr>
            <p:ph type="body" sz="half" idx="1"/>
          </p:nvPr>
        </p:nvGraphicFramePr>
        <p:xfrm>
          <a:off x="1214414" y="1214422"/>
          <a:ext cx="7391406" cy="4640271"/>
        </p:xfrm>
        <a:graphic>
          <a:graphicData uri="http://schemas.openxmlformats.org/presentationml/2006/ole">
            <p:oleObj spid="_x0000_s28674" name="Рисунок" r:id="rId5" imgW="5877720" imgH="5220360" progId="Word.Picture.8">
              <p:embed/>
            </p:oleObj>
          </a:graphicData>
        </a:graphic>
      </p:graphicFrame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743200" y="51816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algn="ctr">
              <a:spcBef>
                <a:spcPct val="50000"/>
              </a:spcBef>
              <a:buClr>
                <a:schemeClr val="tx1"/>
              </a:buClr>
              <a:buSzPct val="55000"/>
            </a:pPr>
            <a:r>
              <a:rPr lang="ru-RU" sz="2000" b="0">
                <a:solidFill>
                  <a:srgbClr val="000000"/>
                </a:solidFill>
                <a:latin typeface="Tahoma" pitchFamily="34" charset="0"/>
              </a:rPr>
              <a:t>Годы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248400" y="43434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  <a:buClr>
                <a:schemeClr val="tx1"/>
              </a:buClr>
              <a:buSzPct val="55000"/>
            </a:pPr>
            <a:r>
              <a:rPr lang="ru-RU" sz="1400">
                <a:solidFill>
                  <a:srgbClr val="996633"/>
                </a:solidFill>
                <a:latin typeface="Tahoma" pitchFamily="34" charset="0"/>
              </a:rPr>
              <a:t>Рутинные когнитивные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6248400" y="3643314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0188" indent="-230188">
              <a:spcBef>
                <a:spcPct val="20000"/>
              </a:spcBef>
              <a:buClr>
                <a:schemeClr val="tx1"/>
              </a:buClr>
              <a:buSzPct val="55000"/>
            </a:pPr>
            <a:r>
              <a:rPr lang="ru-RU" sz="1400" dirty="0">
                <a:solidFill>
                  <a:srgbClr val="000000"/>
                </a:solidFill>
                <a:latin typeface="Tahoma" pitchFamily="34" charset="0"/>
              </a:rPr>
              <a:t>Рутинные ручные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7019925" y="2895600"/>
            <a:ext cx="1873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20000"/>
              </a:spcBef>
              <a:buClr>
                <a:schemeClr val="tx1"/>
              </a:buClr>
              <a:buSzPct val="55000"/>
            </a:pPr>
            <a:r>
              <a:rPr lang="ru-RU" sz="1400">
                <a:solidFill>
                  <a:srgbClr val="663300"/>
                </a:solidFill>
                <a:latin typeface="Tahoma" pitchFamily="34" charset="0"/>
              </a:rPr>
              <a:t>Не рутинные аналитические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4657725" y="2420938"/>
            <a:ext cx="288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20000"/>
              </a:spcBef>
              <a:buClr>
                <a:schemeClr val="tx1"/>
              </a:buClr>
              <a:buSzPct val="55000"/>
            </a:pPr>
            <a:r>
              <a:rPr lang="ru-RU" sz="1400">
                <a:solidFill>
                  <a:srgbClr val="000099"/>
                </a:solidFill>
                <a:latin typeface="Tahoma" pitchFamily="34" charset="0"/>
              </a:rPr>
              <a:t>Не рутинные интерактивные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3048000" y="4724400"/>
            <a:ext cx="213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0188" indent="-230188">
              <a:spcBef>
                <a:spcPct val="20000"/>
              </a:spcBef>
              <a:buClr>
                <a:schemeClr val="tx1"/>
              </a:buClr>
              <a:buSzPct val="55000"/>
            </a:pPr>
            <a:r>
              <a:rPr lang="ru-RU" sz="1400">
                <a:solidFill>
                  <a:srgbClr val="990099"/>
                </a:solidFill>
                <a:latin typeface="Tahoma" pitchFamily="34" charset="0"/>
              </a:rPr>
              <a:t>Не рутинные ручные</a:t>
            </a:r>
          </a:p>
        </p:txBody>
      </p:sp>
      <p:pic>
        <p:nvPicPr>
          <p:cNvPr id="1280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94363"/>
            <a:ext cx="11271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1447800" y="6096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1828800" y="57150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30188" indent="-230188" algn="ctr">
              <a:spcBef>
                <a:spcPct val="20000"/>
              </a:spcBef>
              <a:buClr>
                <a:schemeClr val="tx1"/>
              </a:buClr>
              <a:buSzPct val="55000"/>
            </a:pPr>
            <a:r>
              <a:rPr lang="ru-RU" sz="1800" b="0" i="1">
                <a:solidFill>
                  <a:schemeClr val="tx1"/>
                </a:solidFill>
                <a:latin typeface="Times New Roman" pitchFamily="18" charset="0"/>
              </a:rPr>
              <a:t>Источник: </a:t>
            </a:r>
            <a:r>
              <a:rPr lang="en-US" sz="1800" b="0" i="1">
                <a:solidFill>
                  <a:schemeClr val="tx1"/>
                </a:solidFill>
                <a:latin typeface="Times New Roman" pitchFamily="18" charset="0"/>
              </a:rPr>
              <a:t>Autor et al., 2003: Levy and Murnane, 2006</a:t>
            </a:r>
            <a:endParaRPr lang="ru-RU" sz="1800" b="0" i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58162" cy="4286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700" i="1" dirty="0" smtClean="0"/>
              <a:t>Повышение эффективности работы</a:t>
            </a:r>
            <a:br>
              <a:rPr lang="ru-RU" sz="2700" i="1" dirty="0" smtClean="0"/>
            </a:br>
            <a:r>
              <a:rPr lang="ru-RU" sz="2700" i="1" dirty="0" smtClean="0"/>
              <a:t> с одаренными и успешными учащимися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300" i="1" dirty="0" smtClean="0"/>
              <a:t>С</a:t>
            </a:r>
            <a:r>
              <a:rPr lang="ru-RU" sz="2300" dirty="0" smtClean="0"/>
              <a:t>амые успешные учащиеся (5-6 уровни, </a:t>
            </a:r>
            <a:r>
              <a:rPr lang="en-US" sz="2300" dirty="0" smtClean="0"/>
              <a:t>PISA-20</a:t>
            </a:r>
            <a:r>
              <a:rPr lang="en-US" sz="2400" dirty="0" smtClean="0"/>
              <a:t>12)</a:t>
            </a:r>
            <a:endParaRPr lang="ru-RU" sz="2400" dirty="0"/>
          </a:p>
        </p:txBody>
      </p:sp>
      <p:pic>
        <p:nvPicPr>
          <p:cNvPr id="143362" name="Рисунок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816" y="1071545"/>
            <a:ext cx="7120645" cy="57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8215338" y="928670"/>
            <a:ext cx="928662" cy="48577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sz="1600" b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Всего по мат. 5-6 уровня</a:t>
            </a:r>
          </a:p>
          <a:p>
            <a:pPr algn="ctr"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u="sng" dirty="0" smtClean="0">
                <a:solidFill>
                  <a:schemeClr val="accent6">
                    <a:lumMod val="75000"/>
                  </a:schemeClr>
                </a:solidFill>
              </a:rPr>
              <a:t>2003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7,0% </a:t>
            </a:r>
          </a:p>
          <a:p>
            <a:pPr algn="ctr">
              <a:defRPr/>
            </a:pPr>
            <a:endParaRPr lang="ru-RU" sz="16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u="sng" dirty="0" smtClean="0">
                <a:solidFill>
                  <a:schemeClr val="accent6">
                    <a:lumMod val="75000"/>
                  </a:schemeClr>
                </a:solidFill>
              </a:rPr>
              <a:t>2006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7,4% </a:t>
            </a:r>
          </a:p>
          <a:p>
            <a:pPr algn="ctr">
              <a:defRPr/>
            </a:pPr>
            <a:endParaRPr lang="ru-RU" sz="16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u="sng" dirty="0" smtClean="0">
                <a:solidFill>
                  <a:schemeClr val="accent6">
                    <a:lumMod val="75000"/>
                  </a:schemeClr>
                </a:solidFill>
              </a:rPr>
              <a:t>2009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5,2% </a:t>
            </a:r>
          </a:p>
          <a:p>
            <a:pPr algn="ctr">
              <a:defRPr/>
            </a:pPr>
            <a:endParaRPr lang="ru-RU" sz="16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u="sng" dirty="0" smtClean="0">
                <a:solidFill>
                  <a:schemeClr val="accent6">
                    <a:lumMod val="75000"/>
                  </a:schemeClr>
                </a:solidFill>
              </a:rPr>
              <a:t>2012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7,8%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8" name="Picture 5" descr="m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877707162"/>
              </p:ext>
            </p:extLst>
          </p:nvPr>
        </p:nvGraphicFramePr>
        <p:xfrm>
          <a:off x="1" y="692696"/>
          <a:ext cx="9143999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Процент успешных учащихся по математике</a:t>
            </a:r>
            <a:br>
              <a:rPr lang="ru-RU" sz="2000" dirty="0" smtClean="0"/>
            </a:br>
            <a:r>
              <a:rPr lang="ru-RU" sz="2000" dirty="0" smtClean="0"/>
              <a:t> (5-6 уровни)</a:t>
            </a:r>
            <a:endParaRPr lang="en-GB" sz="2000" b="1" dirty="0"/>
          </a:p>
        </p:txBody>
      </p:sp>
      <p:sp>
        <p:nvSpPr>
          <p:cNvPr id="13" name="Rectangle 12"/>
          <p:cNvSpPr/>
          <p:nvPr/>
        </p:nvSpPr>
        <p:spPr bwMode="auto">
          <a:xfrm flipH="1">
            <a:off x="3657930" y="769520"/>
            <a:ext cx="144000" cy="6120000"/>
          </a:xfrm>
          <a:prstGeom prst="rect">
            <a:avLst/>
          </a:prstGeom>
          <a:solidFill>
            <a:schemeClr val="bg2">
              <a:lumMod val="60000"/>
              <a:lumOff val="40000"/>
              <a:alpha val="4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latinLnBrk="1" hangingPunct="0">
              <a:defRPr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" name="내용 개체 틀 19" descr="calculator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7794101" y="1802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atinLnBrk="1"/>
            <a:r>
              <a:rPr lang="en-GB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Tab I.2.1a</a:t>
            </a:r>
            <a:endParaRPr lang="en-GB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072198" y="3929066"/>
            <a:ext cx="1428760" cy="4286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Arial" charset="0"/>
              </a:rPr>
              <a:t>Россия</a:t>
            </a:r>
          </a:p>
        </p:txBody>
      </p:sp>
    </p:spTree>
    <p:extLst>
      <p:ext uri="{BB962C8B-B14F-4D97-AF65-F5344CB8AC3E}">
        <p14:creationId xmlns="" xmlns:p14="http://schemas.microsoft.com/office/powerpoint/2010/main" val="894042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/>
        </p:bldSub>
      </p:bldGraphic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428604"/>
            <a:ext cx="6929486" cy="7143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i="1" dirty="0" smtClean="0"/>
              <a:t>Улучшение климата в школах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1142984"/>
            <a:ext cx="7886700" cy="5742005"/>
          </a:xfrm>
        </p:spPr>
        <p:txBody>
          <a:bodyPr/>
          <a:lstStyle/>
          <a:p>
            <a:pPr indent="12700" eaLnBrk="1" hangingPunct="1">
              <a:lnSpc>
                <a:spcPct val="80000"/>
              </a:lnSpc>
              <a:buNone/>
            </a:pPr>
            <a:r>
              <a:rPr lang="ru-RU" sz="2400" dirty="0" smtClean="0"/>
              <a:t>Некоторые данные</a:t>
            </a:r>
            <a:r>
              <a:rPr lang="en-US" sz="2400" dirty="0" smtClean="0"/>
              <a:t> </a:t>
            </a:r>
            <a:r>
              <a:rPr lang="ru-RU" sz="2400" dirty="0" smtClean="0"/>
              <a:t>по результатам </a:t>
            </a:r>
            <a:r>
              <a:rPr lang="en-US" sz="2400" dirty="0" smtClean="0"/>
              <a:t>PISA-2012</a:t>
            </a:r>
            <a:endParaRPr lang="ru-RU" sz="2400" dirty="0" smtClean="0"/>
          </a:p>
          <a:p>
            <a:pPr indent="12700" eaLnBrk="1" hangingPunct="1">
              <a:lnSpc>
                <a:spcPct val="80000"/>
              </a:lnSpc>
              <a:buNone/>
            </a:pPr>
            <a:r>
              <a:rPr lang="ru-RU" sz="2400" b="0" i="1" u="sng" dirty="0" smtClean="0">
                <a:latin typeface="Arial Narrow" pitchFamily="34" charset="0"/>
              </a:rPr>
              <a:t>По ответам директоров школ</a:t>
            </a:r>
            <a:endParaRPr lang="en-US" sz="2400" b="0" i="1" u="sng" dirty="0" smtClean="0">
              <a:latin typeface="Arial Narrow" pitchFamily="34" charset="0"/>
            </a:endParaRPr>
          </a:p>
          <a:p>
            <a:pPr indent="127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0" dirty="0" smtClean="0">
                <a:latin typeface="Arial Narrow" pitchFamily="34" charset="0"/>
              </a:rPr>
              <a:t>Каждый второй директор школы отметил наличие проблем в поведении учащихся.</a:t>
            </a:r>
          </a:p>
          <a:p>
            <a:pPr indent="127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0" dirty="0" smtClean="0">
                <a:latin typeface="Arial Narrow" pitchFamily="34" charset="0"/>
              </a:rPr>
              <a:t>Каждый третий посещает школу, в которой директор отметил, что учащиеся не уважают учителей.</a:t>
            </a:r>
          </a:p>
          <a:p>
            <a:pPr indent="12700" eaLnBrk="1" hangingPunct="1">
              <a:lnSpc>
                <a:spcPct val="80000"/>
              </a:lnSpc>
              <a:buNone/>
            </a:pPr>
            <a:r>
              <a:rPr lang="ru-RU" sz="2400" b="0" i="1" u="sng" dirty="0" smtClean="0">
                <a:latin typeface="Arial Narrow" pitchFamily="34" charset="0"/>
              </a:rPr>
              <a:t>По ответам учащихся</a:t>
            </a:r>
          </a:p>
          <a:p>
            <a:pPr indent="127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0" dirty="0" smtClean="0">
                <a:latin typeface="Arial Narrow" pitchFamily="34" charset="0"/>
              </a:rPr>
              <a:t>80% учащихся 15-летнего возраста посещают школы, в которых есть проблемы взаимодействия между учителями и учащимися.</a:t>
            </a:r>
          </a:p>
          <a:p>
            <a:pPr indent="127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0" dirty="0" smtClean="0">
                <a:latin typeface="Arial Narrow" pitchFamily="34" charset="0"/>
              </a:rPr>
              <a:t>Каждый второй учащийся посещает школу, в которой не требуется от учащихся демонстрировать высокие достижения.</a:t>
            </a:r>
          </a:p>
          <a:p>
            <a:pPr indent="127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0" dirty="0" smtClean="0">
                <a:latin typeface="Arial Narrow" pitchFamily="34" charset="0"/>
              </a:rPr>
              <a:t> Каждый третий учащийся не согласился с утверждением, что большинство их учителей интересуются жизнью учащихся.</a:t>
            </a:r>
          </a:p>
          <a:p>
            <a:pPr indent="12700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400" b="0" dirty="0" smtClean="0">
              <a:latin typeface="Arial Narrow" pitchFamily="34" charset="0"/>
            </a:endParaRPr>
          </a:p>
          <a:p>
            <a:pPr indent="12700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100" b="0" dirty="0" smtClean="0">
              <a:latin typeface="Arial Narrow" pitchFamily="34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28678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8679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620688"/>
          </a:xfrm>
        </p:spPr>
        <p:txBody>
          <a:bodyPr/>
          <a:lstStyle/>
          <a:p>
            <a:pPr algn="ctr"/>
            <a:r>
              <a:rPr lang="ru-RU" sz="2400" b="1" i="1" dirty="0" smtClean="0"/>
              <a:t>Повышение вовлеченности </a:t>
            </a:r>
            <a:br>
              <a:rPr lang="ru-RU" sz="2400" b="1" i="1" dirty="0" smtClean="0"/>
            </a:br>
            <a:r>
              <a:rPr lang="ru-RU" sz="2400" b="1" i="1" dirty="0" smtClean="0"/>
              <a:t>в образовательный процесс </a:t>
            </a:r>
            <a:endParaRPr lang="en-US" sz="2400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-972616" y="4766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538" y="714356"/>
            <a:ext cx="790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Процент учащихся, обучающихся в ОУ, в которых  за последние две недели до проведения тестирования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PISA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GB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4175512677"/>
              </p:ext>
            </p:extLst>
          </p:nvPr>
        </p:nvGraphicFramePr>
        <p:xfrm>
          <a:off x="571472" y="1643050"/>
          <a:ext cx="857252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4647776" y="2708920"/>
            <a:ext cx="180000" cy="4068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9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428604"/>
            <a:ext cx="6929486" cy="7143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100" i="1" dirty="0" smtClean="0"/>
              <a:t>Возможные достижения  при повышении факторов эффективного обучения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2120" y="1556792"/>
            <a:ext cx="3240360" cy="1368152"/>
          </a:xfrm>
        </p:spPr>
        <p:txBody>
          <a:bodyPr/>
          <a:lstStyle/>
          <a:p>
            <a:pPr indent="12700" eaLnBrk="1" hangingPunct="1">
              <a:lnSpc>
                <a:spcPct val="80000"/>
              </a:lnSpc>
              <a:buNone/>
            </a:pPr>
            <a:endParaRPr lang="ru-RU" sz="2100" b="0" dirty="0" smtClean="0">
              <a:latin typeface="Arial Narrow" pitchFamily="34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28678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8679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8610" name="Picture 2" descr="рис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3096"/>
            <a:ext cx="4544587" cy="288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611" name="Picture 3" descr="рис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73016"/>
            <a:ext cx="4540087" cy="288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00200"/>
            <a:ext cx="7416800" cy="4276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smtClean="0"/>
              <a:t>	Для дополнительной информации:</a:t>
            </a:r>
            <a:endParaRPr lang="en-US" sz="2000" smtClean="0"/>
          </a:p>
          <a:p>
            <a:pPr marL="0" indent="0" eaLnBrk="1" hangingPunct="1">
              <a:buFontTx/>
              <a:buNone/>
            </a:pPr>
            <a:endParaRPr lang="ru-RU" sz="800" smtClean="0"/>
          </a:p>
          <a:p>
            <a:pPr marL="0" indent="0" eaLnBrk="1" hangingPunct="1"/>
            <a:r>
              <a:rPr lang="ru-RU" sz="2000" smtClean="0"/>
              <a:t> </a:t>
            </a:r>
            <a:r>
              <a:rPr lang="ru-RU" sz="2000" b="0" smtClean="0"/>
              <a:t>Организация</a:t>
            </a:r>
            <a:r>
              <a:rPr lang="en-US" sz="2000" b="0" smtClean="0"/>
              <a:t> </a:t>
            </a:r>
            <a:r>
              <a:rPr lang="ru-RU" sz="2000" b="0" smtClean="0"/>
              <a:t>Экономического</a:t>
            </a:r>
            <a:r>
              <a:rPr lang="en-US" sz="2000" b="0" smtClean="0"/>
              <a:t> </a:t>
            </a:r>
            <a:r>
              <a:rPr lang="ru-RU" sz="2000" b="0" smtClean="0"/>
              <a:t>Сотрудничества</a:t>
            </a:r>
            <a:r>
              <a:rPr lang="en-US" sz="2000" b="0" smtClean="0"/>
              <a:t> </a:t>
            </a:r>
            <a:r>
              <a:rPr lang="ru-RU" sz="2000" b="0" smtClean="0"/>
              <a:t>и</a:t>
            </a:r>
            <a:r>
              <a:rPr lang="en-US" sz="2000" b="0" smtClean="0"/>
              <a:t> </a:t>
            </a:r>
            <a:r>
              <a:rPr lang="ru-RU" sz="2000" b="0" smtClean="0"/>
              <a:t>Развития</a:t>
            </a:r>
            <a:r>
              <a:rPr lang="en-US" sz="2000" b="0" smtClean="0"/>
              <a:t/>
            </a:r>
            <a:br>
              <a:rPr lang="en-US" sz="2000" b="0" smtClean="0"/>
            </a:br>
            <a:r>
              <a:rPr lang="en-US" sz="2000" b="0" smtClean="0"/>
              <a:t>  (</a:t>
            </a:r>
            <a:r>
              <a:rPr lang="ru-RU" sz="2000" b="0" smtClean="0"/>
              <a:t>ОЭСР</a:t>
            </a:r>
            <a:r>
              <a:rPr lang="en-US" sz="2000" b="0" smtClean="0"/>
              <a:t>) (Organization for Economic Cooperation and</a:t>
            </a:r>
            <a:br>
              <a:rPr lang="en-US" sz="2000" b="0" smtClean="0"/>
            </a:br>
            <a:r>
              <a:rPr lang="en-US" sz="2000" b="0" smtClean="0"/>
              <a:t>  Development, OECD) –</a:t>
            </a:r>
            <a:r>
              <a:rPr lang="en-US" sz="2000" smtClean="0"/>
              <a:t> </a:t>
            </a:r>
            <a:r>
              <a:rPr lang="en-AU" sz="2000" smtClean="0">
                <a:hlinkClick r:id="rId2"/>
              </a:rPr>
              <a:t>www</a:t>
            </a:r>
            <a:r>
              <a:rPr lang="en-US" sz="2000" smtClean="0">
                <a:hlinkClick r:id="rId2"/>
              </a:rPr>
              <a:t>.</a:t>
            </a:r>
            <a:r>
              <a:rPr lang="en-AU" sz="2000" smtClean="0">
                <a:hlinkClick r:id="rId2"/>
              </a:rPr>
              <a:t>oecd</a:t>
            </a:r>
            <a:r>
              <a:rPr lang="en-US" sz="2000" smtClean="0">
                <a:hlinkClick r:id="rId2"/>
              </a:rPr>
              <a:t>.</a:t>
            </a:r>
            <a:r>
              <a:rPr lang="en-AU" sz="2000" smtClean="0">
                <a:hlinkClick r:id="rId2"/>
              </a:rPr>
              <a:t>org</a:t>
            </a:r>
            <a:r>
              <a:rPr lang="en-US" sz="2000" smtClean="0">
                <a:hlinkClick r:id="rId2"/>
              </a:rPr>
              <a:t>/</a:t>
            </a:r>
            <a:r>
              <a:rPr lang="en-AU" sz="2000" smtClean="0">
                <a:hlinkClick r:id="rId2"/>
              </a:rPr>
              <a:t>edu</a:t>
            </a:r>
            <a:r>
              <a:rPr lang="en-US" sz="2000" smtClean="0">
                <a:hlinkClick r:id="rId2"/>
              </a:rPr>
              <a:t>/</a:t>
            </a:r>
            <a:r>
              <a:rPr lang="en-AU" sz="2000" smtClean="0">
                <a:hlinkClick r:id="rId2"/>
              </a:rPr>
              <a:t>pisa</a:t>
            </a:r>
            <a:endParaRPr lang="ru-RU" sz="2000" smtClean="0"/>
          </a:p>
          <a:p>
            <a:pPr marL="0" indent="0" eaLnBrk="1" hangingPunct="1"/>
            <a:r>
              <a:rPr lang="ru-RU" sz="2000" smtClean="0"/>
              <a:t> </a:t>
            </a:r>
            <a:r>
              <a:rPr lang="ru-RU" sz="2000" b="0" smtClean="0"/>
              <a:t>Австралийский</a:t>
            </a:r>
            <a:r>
              <a:rPr lang="en-US" sz="2000" b="0" smtClean="0"/>
              <a:t> </a:t>
            </a:r>
            <a:r>
              <a:rPr lang="ru-RU" sz="2000" b="0" smtClean="0"/>
              <a:t>Совет</a:t>
            </a:r>
            <a:r>
              <a:rPr lang="en-US" sz="2000" b="0" smtClean="0"/>
              <a:t> </a:t>
            </a:r>
            <a:r>
              <a:rPr lang="ru-RU" sz="2000" b="0" smtClean="0"/>
              <a:t>педагогических</a:t>
            </a:r>
            <a:r>
              <a:rPr lang="en-US" sz="2000" b="0" smtClean="0"/>
              <a:t> </a:t>
            </a:r>
            <a:r>
              <a:rPr lang="ru-RU" sz="2000" b="0" smtClean="0"/>
              <a:t>исследований</a:t>
            </a:r>
            <a:r>
              <a:rPr lang="en-US" sz="2000" b="0" smtClean="0"/>
              <a:t> </a:t>
            </a:r>
            <a:br>
              <a:rPr lang="en-US" sz="2000" b="0" smtClean="0"/>
            </a:br>
            <a:r>
              <a:rPr lang="en-US" sz="2000" b="0" smtClean="0"/>
              <a:t>  (</a:t>
            </a:r>
            <a:r>
              <a:rPr lang="en-AU" sz="2000" b="0" smtClean="0"/>
              <a:t>The Australian Council for Educational Research</a:t>
            </a:r>
            <a:r>
              <a:rPr lang="en-US" sz="2000" b="0" smtClean="0"/>
              <a:t>, </a:t>
            </a:r>
            <a:r>
              <a:rPr lang="en-AU" sz="2000" b="0" smtClean="0"/>
              <a:t>ACER</a:t>
            </a:r>
            <a:r>
              <a:rPr lang="en-US" sz="2000" b="0" smtClean="0"/>
              <a:t>) –</a:t>
            </a:r>
            <a:br>
              <a:rPr lang="en-US" sz="2000" b="0" smtClean="0"/>
            </a:br>
            <a:r>
              <a:rPr lang="en-US" sz="2000" b="0" smtClean="0"/>
              <a:t> </a:t>
            </a:r>
            <a:r>
              <a:rPr lang="en-US" sz="2000" smtClean="0"/>
              <a:t> </a:t>
            </a:r>
            <a:r>
              <a:rPr lang="en-AU" sz="2000" smtClean="0">
                <a:hlinkClick r:id="rId3"/>
              </a:rPr>
              <a:t>http</a:t>
            </a:r>
            <a:r>
              <a:rPr lang="en-US" sz="2000" smtClean="0">
                <a:hlinkClick r:id="rId3"/>
              </a:rPr>
              <a:t>://</a:t>
            </a:r>
            <a:r>
              <a:rPr lang="en-AU" sz="2000" smtClean="0">
                <a:hlinkClick r:id="rId3"/>
              </a:rPr>
              <a:t>www</a:t>
            </a:r>
            <a:r>
              <a:rPr lang="en-US" sz="2000" smtClean="0">
                <a:hlinkClick r:id="rId3"/>
              </a:rPr>
              <a:t>.</a:t>
            </a:r>
            <a:r>
              <a:rPr lang="en-AU" sz="2000" smtClean="0">
                <a:hlinkClick r:id="rId3"/>
              </a:rPr>
              <a:t>acer</a:t>
            </a:r>
            <a:r>
              <a:rPr lang="en-US" sz="2000" smtClean="0">
                <a:hlinkClick r:id="rId3"/>
              </a:rPr>
              <a:t>.</a:t>
            </a:r>
            <a:r>
              <a:rPr lang="en-AU" sz="2000" smtClean="0">
                <a:hlinkClick r:id="rId3"/>
              </a:rPr>
              <a:t>edu</a:t>
            </a:r>
            <a:r>
              <a:rPr lang="en-US" sz="2000" smtClean="0">
                <a:hlinkClick r:id="rId3"/>
              </a:rPr>
              <a:t>.</a:t>
            </a:r>
            <a:r>
              <a:rPr lang="en-AU" sz="2000" smtClean="0">
                <a:hlinkClick r:id="rId3"/>
              </a:rPr>
              <a:t>au</a:t>
            </a:r>
            <a:r>
              <a:rPr lang="en-US" sz="2000" smtClean="0">
                <a:hlinkClick r:id="rId3"/>
              </a:rPr>
              <a:t>/</a:t>
            </a:r>
            <a:endParaRPr lang="ru-RU" sz="2000" smtClean="0"/>
          </a:p>
          <a:p>
            <a:pPr marL="0" indent="0" eaLnBrk="1" hangingPunct="1"/>
            <a:r>
              <a:rPr lang="ru-RU" sz="2000" smtClean="0"/>
              <a:t> </a:t>
            </a:r>
            <a:r>
              <a:rPr lang="ru-RU" sz="2000" b="0" smtClean="0"/>
              <a:t>Отдел оценки качества общего образования ИСМО РАО</a:t>
            </a:r>
            <a:r>
              <a:rPr lang="en-US" sz="2000" b="0" smtClean="0"/>
              <a:t> –</a:t>
            </a:r>
            <a:br>
              <a:rPr lang="en-US" sz="2000" b="0" smtClean="0"/>
            </a:br>
            <a:r>
              <a:rPr lang="en-US" sz="2000" b="0" smtClean="0"/>
              <a:t>  </a:t>
            </a:r>
            <a:r>
              <a:rPr lang="en-AU" sz="2000" smtClean="0">
                <a:hlinkClick r:id="rId4"/>
              </a:rPr>
              <a:t>http</a:t>
            </a:r>
            <a:r>
              <a:rPr lang="ru-RU" sz="2000" smtClean="0">
                <a:hlinkClick r:id="rId4"/>
              </a:rPr>
              <a:t>://</a:t>
            </a:r>
            <a:r>
              <a:rPr lang="en-US" sz="2000" smtClean="0">
                <a:hlinkClick r:id="rId4"/>
              </a:rPr>
              <a:t>www</a:t>
            </a:r>
            <a:r>
              <a:rPr lang="ru-RU" sz="2000" smtClean="0">
                <a:hlinkClick r:id="rId4"/>
              </a:rPr>
              <a:t>.</a:t>
            </a:r>
            <a:r>
              <a:rPr lang="en-AU" sz="2000" smtClean="0">
                <a:hlinkClick r:id="rId4"/>
              </a:rPr>
              <a:t>centeroko</a:t>
            </a:r>
            <a:r>
              <a:rPr lang="ru-RU" sz="2000" smtClean="0">
                <a:hlinkClick r:id="rId4"/>
              </a:rPr>
              <a:t>.</a:t>
            </a:r>
            <a:r>
              <a:rPr lang="en-AU" sz="2000" smtClean="0">
                <a:hlinkClick r:id="rId4"/>
              </a:rPr>
              <a:t>ru</a:t>
            </a:r>
            <a:r>
              <a:rPr lang="ru-RU" sz="2000" smtClean="0">
                <a:hlinkClick r:id="rId4"/>
              </a:rPr>
              <a:t>/</a:t>
            </a:r>
            <a:endParaRPr lang="ru-RU" sz="2000" smtClean="0"/>
          </a:p>
          <a:p>
            <a:pPr marL="0" indent="0" eaLnBrk="1" hangingPunct="1">
              <a:buFontTx/>
              <a:buNone/>
            </a:pPr>
            <a:r>
              <a:rPr lang="ru-RU" sz="2000" smtClean="0"/>
              <a:t>  </a:t>
            </a:r>
            <a:r>
              <a:rPr lang="en-US" sz="2000" smtClean="0"/>
              <a:t>e-mail: </a:t>
            </a:r>
            <a:r>
              <a:rPr lang="en-US" sz="2000" smtClean="0">
                <a:hlinkClick r:id="rId5"/>
              </a:rPr>
              <a:t>centeroko@mail.ru</a:t>
            </a:r>
            <a:r>
              <a:rPr lang="en-US" sz="20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US" sz="2000" smtClean="0"/>
              <a:t>  </a:t>
            </a:r>
            <a:r>
              <a:rPr lang="ru-RU" sz="2000" smtClean="0"/>
              <a:t>тел.</a:t>
            </a:r>
            <a:r>
              <a:rPr lang="en-US" sz="2000" smtClean="0"/>
              <a:t>/</a:t>
            </a:r>
            <a:r>
              <a:rPr lang="ru-RU" sz="2000" smtClean="0"/>
              <a:t>факс 8-499-246-2421, </a:t>
            </a:r>
            <a:r>
              <a:rPr lang="ru-RU" sz="2000" b="0" smtClean="0"/>
              <a:t>Ковалева Галина Сергеевна – </a:t>
            </a:r>
            <a:br>
              <a:rPr lang="ru-RU" sz="2000" b="0" smtClean="0"/>
            </a:br>
            <a:r>
              <a:rPr lang="ru-RU" sz="2000" b="0" smtClean="0"/>
              <a:t>  координатор исследования </a:t>
            </a:r>
            <a:r>
              <a:rPr lang="en-US" sz="2000" b="0" smtClean="0"/>
              <a:t>PISA </a:t>
            </a:r>
            <a:r>
              <a:rPr lang="ru-RU" sz="2000" b="0" smtClean="0"/>
              <a:t>в России </a:t>
            </a:r>
          </a:p>
          <a:p>
            <a:pPr marL="0" indent="0" eaLnBrk="1" hangingPunct="1">
              <a:buFontTx/>
              <a:buNone/>
            </a:pPr>
            <a:r>
              <a:rPr lang="ru-RU" sz="2000" smtClean="0"/>
              <a:t>  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Group 3"/>
          <p:cNvGrpSpPr>
            <a:grpSpLocks noChangeAspect="1"/>
          </p:cNvGrpSpPr>
          <p:nvPr/>
        </p:nvGrpSpPr>
        <p:grpSpPr bwMode="auto">
          <a:xfrm>
            <a:off x="8172450" y="153988"/>
            <a:ext cx="876300" cy="971550"/>
            <a:chOff x="10299" y="278"/>
            <a:chExt cx="1643" cy="1869"/>
          </a:xfrm>
        </p:grpSpPr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9702" name="Picture 5" descr="m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342900"/>
            <a:ext cx="8291512" cy="1285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/>
              <a:t>Международная программа </a:t>
            </a:r>
            <a:br>
              <a:rPr lang="ru-RU" sz="3200" dirty="0" smtClean="0"/>
            </a:br>
            <a:r>
              <a:rPr lang="ru-RU" sz="3200" dirty="0" smtClean="0"/>
              <a:t>по оценке образовательных достижений учащихся</a:t>
            </a:r>
            <a:r>
              <a:rPr lang="en-US" sz="3200" dirty="0" smtClean="0"/>
              <a:t> PISA</a:t>
            </a:r>
            <a:r>
              <a:rPr lang="ru-RU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Основные задачи</a:t>
            </a:r>
            <a:r>
              <a:rPr lang="ru-RU" b="0" smtClean="0"/>
              <a:t>:</a:t>
            </a:r>
            <a:endParaRPr lang="en-US" b="0" smtClean="0"/>
          </a:p>
          <a:p>
            <a:pPr eaLnBrk="1" hangingPunct="1">
              <a:lnSpc>
                <a:spcPct val="90000"/>
              </a:lnSpc>
            </a:pPr>
            <a:r>
              <a:rPr lang="ru-RU" b="0" i="1" smtClean="0"/>
              <a:t>Оценить функциональную грамотность 15-летних учащихся в области математики, чтения и естествознания</a:t>
            </a:r>
          </a:p>
          <a:p>
            <a:pPr eaLnBrk="1" hangingPunct="1">
              <a:lnSpc>
                <a:spcPct val="90000"/>
              </a:lnSpc>
            </a:pPr>
            <a:r>
              <a:rPr lang="ru-RU" b="0" i="1" smtClean="0"/>
              <a:t>Выявить динамику  результатов (2000, 2003,</a:t>
            </a:r>
            <a:r>
              <a:rPr lang="en-US" b="0" i="1" smtClean="0"/>
              <a:t> 2006</a:t>
            </a:r>
            <a:r>
              <a:rPr lang="ru-RU" b="0" i="1" smtClean="0"/>
              <a:t>, 2009</a:t>
            </a:r>
            <a:r>
              <a:rPr lang="en-US" b="0" i="1" smtClean="0"/>
              <a:t>, 2012</a:t>
            </a:r>
            <a:r>
              <a:rPr lang="ru-RU" b="0" i="1" smtClean="0"/>
              <a:t> годы)</a:t>
            </a:r>
          </a:p>
          <a:p>
            <a:pPr eaLnBrk="1" hangingPunct="1">
              <a:lnSpc>
                <a:spcPct val="90000"/>
              </a:lnSpc>
            </a:pPr>
            <a:r>
              <a:rPr lang="ru-RU" b="0" i="1" smtClean="0"/>
              <a:t>Выявить факторы, позволяющие объяснить различия в результатах </a:t>
            </a:r>
          </a:p>
          <a:p>
            <a:pPr eaLnBrk="1" hangingPunct="1">
              <a:lnSpc>
                <a:spcPct val="90000"/>
              </a:lnSpc>
            </a:pPr>
            <a:endParaRPr lang="ru-RU" i="1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7174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7175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5413"/>
            <a:ext cx="8229600" cy="1000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/>
              <a:t>Характеристика российских участников исследования </a:t>
            </a:r>
            <a:r>
              <a:rPr lang="en-US" sz="3200" dirty="0" smtClean="0"/>
              <a:t>PISA</a:t>
            </a:r>
            <a:r>
              <a:rPr lang="ru-RU" sz="3200" dirty="0" smtClean="0"/>
              <a:t>-2012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09663"/>
            <a:ext cx="8172450" cy="5559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200" u="sng" dirty="0" smtClean="0"/>
              <a:t>Представительная выборка России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42 субъекта</a:t>
            </a:r>
            <a:r>
              <a:rPr lang="ru-RU" sz="2200" b="0" dirty="0" smtClean="0"/>
              <a:t> Российской Федерации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227 образовательных учреждений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5219 учащихся</a:t>
            </a:r>
            <a:r>
              <a:rPr lang="ru-RU" sz="2200" b="0" dirty="0" smtClean="0"/>
              <a:t> 15-летнего возраста, обучавшихся </a:t>
            </a:r>
            <a:br>
              <a:rPr lang="ru-RU" sz="2200" b="0" dirty="0" smtClean="0"/>
            </a:br>
            <a:r>
              <a:rPr lang="ru-RU" sz="2200" b="0" dirty="0" smtClean="0"/>
              <a:t>по программам: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200" b="0" dirty="0" smtClean="0"/>
              <a:t>	- основное общее образование: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200" b="0" dirty="0" smtClean="0"/>
              <a:t>	  7-8 классы </a:t>
            </a:r>
            <a:r>
              <a:rPr lang="ru-RU" sz="2400" b="0" dirty="0" smtClean="0"/>
              <a:t>–</a:t>
            </a:r>
            <a:r>
              <a:rPr lang="ru-RU" sz="2200" b="0" dirty="0" smtClean="0"/>
              <a:t> 8,4</a:t>
            </a:r>
            <a:r>
              <a:rPr lang="ru-RU" sz="2200" b="0" dirty="0" smtClean="0"/>
              <a:t>%</a:t>
            </a:r>
            <a:r>
              <a:rPr lang="en-US" sz="2200" b="0" dirty="0" smtClean="0"/>
              <a:t> (2000 </a:t>
            </a:r>
            <a:r>
              <a:rPr lang="ru-RU" sz="2200" b="0" dirty="0" smtClean="0"/>
              <a:t>г.</a:t>
            </a:r>
            <a:r>
              <a:rPr lang="en-US" sz="2200" b="0" dirty="0" smtClean="0"/>
              <a:t> - 2%)</a:t>
            </a:r>
            <a:r>
              <a:rPr lang="ru-RU" sz="2200" b="0" dirty="0" smtClean="0"/>
              <a:t>, </a:t>
            </a:r>
            <a:r>
              <a:rPr lang="ru-RU" sz="2200" b="0" dirty="0" smtClean="0"/>
              <a:t>9 класс </a:t>
            </a:r>
            <a:r>
              <a:rPr lang="ru-RU" sz="2400" b="0" dirty="0" smtClean="0"/>
              <a:t>–</a:t>
            </a:r>
            <a:r>
              <a:rPr lang="ru-RU" sz="2200" b="0" dirty="0" smtClean="0"/>
              <a:t> 73,5</a:t>
            </a:r>
            <a:r>
              <a:rPr lang="ru-RU" sz="2200" b="0" dirty="0" smtClean="0"/>
              <a:t>%</a:t>
            </a:r>
            <a:r>
              <a:rPr lang="en-US" sz="2200" b="0" dirty="0" smtClean="0"/>
              <a:t> (27%)</a:t>
            </a:r>
            <a:r>
              <a:rPr lang="ru-RU" sz="2200" b="0" dirty="0" smtClean="0"/>
              <a:t>;</a:t>
            </a:r>
            <a:endParaRPr lang="ru-RU" sz="2200" b="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200" b="0" dirty="0" smtClean="0"/>
              <a:t> 	- среднее общее образование:  </a:t>
            </a:r>
            <a:br>
              <a:rPr lang="ru-RU" sz="2200" b="0" dirty="0" smtClean="0"/>
            </a:br>
            <a:r>
              <a:rPr lang="ru-RU" sz="2200" b="0" dirty="0" smtClean="0"/>
              <a:t>  10-11 классы – 13,7</a:t>
            </a:r>
            <a:r>
              <a:rPr lang="ru-RU" sz="2200" b="0" dirty="0" smtClean="0"/>
              <a:t>%</a:t>
            </a:r>
            <a:r>
              <a:rPr lang="en-US" sz="2200" b="0" dirty="0" smtClean="0"/>
              <a:t> (49%)</a:t>
            </a:r>
            <a:r>
              <a:rPr lang="ru-RU" sz="2200" b="0" dirty="0" smtClean="0"/>
              <a:t>;</a:t>
            </a:r>
            <a:endParaRPr lang="ru-RU" sz="2200" b="0" dirty="0" smtClean="0"/>
          </a:p>
          <a:p>
            <a:pPr marL="531813" indent="-531813" eaLnBrk="1" hangingPunct="1">
              <a:lnSpc>
                <a:spcPct val="80000"/>
              </a:lnSpc>
              <a:buFontTx/>
              <a:buNone/>
              <a:defRPr/>
            </a:pPr>
            <a:r>
              <a:rPr lang="ru-RU" sz="2200" b="0" dirty="0" smtClean="0"/>
              <a:t>    - начальное и среднее профессиональное</a:t>
            </a:r>
            <a:br>
              <a:rPr lang="ru-RU" sz="2200" b="0" dirty="0" smtClean="0"/>
            </a:br>
            <a:r>
              <a:rPr lang="ru-RU" sz="2200" b="0" dirty="0" smtClean="0"/>
              <a:t>образование – 4,3% </a:t>
            </a:r>
            <a:r>
              <a:rPr lang="en-US" sz="2200" b="0" dirty="0" smtClean="0"/>
              <a:t> (22%)</a:t>
            </a:r>
            <a:endParaRPr lang="ru-RU" sz="2200" b="0" dirty="0" smtClean="0"/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ru-RU" sz="2000" u="sng" dirty="0" smtClean="0"/>
              <a:t>Представительная выборка учащихся Пермского края</a:t>
            </a:r>
            <a:r>
              <a:rPr lang="ru-RU" sz="2000" dirty="0" smtClean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/>
              <a:t>63 образовательных учреждения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/>
              <a:t>1759 учащихся</a:t>
            </a:r>
            <a:r>
              <a:rPr lang="ru-RU" sz="1900" b="0" dirty="0" smtClean="0"/>
              <a:t> 15-летнего возраста, обучавшихся по программам: 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1900" b="0" dirty="0" smtClean="0"/>
              <a:t> основное общее образование: 7-8 классы – 14,7%, 9 класс – 80,5%;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900" b="0" dirty="0" smtClean="0"/>
              <a:t>- среднее общее образование: 10-11 классы – 3,7%;</a:t>
            </a:r>
          </a:p>
          <a:p>
            <a:pPr marL="531813" indent="-531813" eaLnBrk="1" hangingPunct="1">
              <a:lnSpc>
                <a:spcPct val="80000"/>
              </a:lnSpc>
              <a:buFontTx/>
              <a:buNone/>
              <a:defRPr/>
            </a:pPr>
            <a:r>
              <a:rPr lang="ru-RU" sz="1900" b="0" dirty="0" smtClean="0"/>
              <a:t>- среднее профессиональное образование – 1,1%</a:t>
            </a:r>
            <a:endParaRPr lang="en-US" sz="1900" b="0" dirty="0" smtClean="0"/>
          </a:p>
          <a:p>
            <a:pPr marL="531813" indent="-531813" eaLnBrk="1" hangingPunct="1">
              <a:lnSpc>
                <a:spcPct val="80000"/>
              </a:lnSpc>
              <a:buFontTx/>
              <a:buNone/>
              <a:defRPr/>
            </a:pPr>
            <a:endParaRPr lang="ru-RU" sz="2000" b="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7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8198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8199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4313"/>
            <a:ext cx="7993062" cy="2422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i="1" dirty="0" smtClean="0">
                <a:solidFill>
                  <a:schemeClr val="accent6"/>
                </a:solidFill>
              </a:rPr>
              <a:t>	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Изменилось ли состояние российского образования с позиций международных стандартов, основанных на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компетентностном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подходе?</a:t>
            </a:r>
          </a:p>
          <a:p>
            <a:pPr algn="ctr" eaLnBrk="1" hangingPunct="1">
              <a:defRPr/>
            </a:pPr>
            <a:endParaRPr lang="ru-RU" i="1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0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9225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9226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37"/>
          <a:stretch>
            <a:fillRect/>
          </a:stretch>
        </p:blipFill>
        <p:spPr bwMode="auto">
          <a:xfrm>
            <a:off x="900113" y="2781300"/>
            <a:ext cx="25415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38"/>
          <a:stretch>
            <a:fillRect/>
          </a:stretch>
        </p:blipFill>
        <p:spPr bwMode="auto">
          <a:xfrm>
            <a:off x="3492500" y="2781300"/>
            <a:ext cx="25923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18"/>
          <a:stretch>
            <a:fillRect/>
          </a:stretch>
        </p:blipFill>
        <p:spPr bwMode="auto">
          <a:xfrm>
            <a:off x="6156325" y="2781300"/>
            <a:ext cx="25733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4797425"/>
            <a:ext cx="8072437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0" dirty="0">
                <a:solidFill>
                  <a:schemeClr val="tx1"/>
                </a:solidFill>
              </a:rPr>
              <a:t>По сравнению с 2009 </a:t>
            </a:r>
            <a:r>
              <a:rPr lang="ru-RU" sz="2800" b="0" dirty="0" smtClean="0">
                <a:solidFill>
                  <a:schemeClr val="tx1"/>
                </a:solidFill>
              </a:rPr>
              <a:t>годом результаты улучшились:</a:t>
            </a:r>
          </a:p>
          <a:p>
            <a:pPr>
              <a:lnSpc>
                <a:spcPct val="80000"/>
              </a:lnSpc>
              <a:defRPr/>
            </a:pPr>
            <a:endParaRPr lang="ru-RU" sz="28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chemeClr val="accent6"/>
                </a:solidFill>
              </a:rPr>
              <a:t>на 14 баллов    </a:t>
            </a:r>
            <a:r>
              <a:rPr lang="ru-RU" sz="2800" dirty="0">
                <a:solidFill>
                  <a:srgbClr val="993300"/>
                </a:solidFill>
              </a:rPr>
              <a:t>на 16 баллов    </a:t>
            </a:r>
            <a:r>
              <a:rPr lang="ru-RU" sz="2800" dirty="0">
                <a:solidFill>
                  <a:srgbClr val="248C35"/>
                </a:solidFill>
              </a:rPr>
              <a:t>на 8 баллов</a:t>
            </a:r>
          </a:p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3429000"/>
            <a:ext cx="4525963" cy="3429000"/>
          </a:xfrm>
          <a:prstGeom prst="rect">
            <a:avLst/>
          </a:prstGeom>
          <a:solidFill>
            <a:srgbClr val="C81E1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cs typeface="Arial" charset="0"/>
            </a:endParaRPr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4525963" y="0"/>
            <a:ext cx="4618037" cy="3429000"/>
          </a:xfrm>
          <a:prstGeom prst="rect">
            <a:avLst/>
          </a:prstGeom>
          <a:solidFill>
            <a:srgbClr val="5A9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cs typeface="Arial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4525963" y="3443288"/>
            <a:ext cx="4618037" cy="341788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cs typeface="Arial" charset="0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0" y="0"/>
            <a:ext cx="4525963" cy="341471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4508500" y="-26988"/>
            <a:ext cx="14288" cy="7019926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C4CACA"/>
              </a:solidFill>
              <a:latin typeface="Arial" pitchFamily="34" charset="0"/>
            </a:endParaRPr>
          </a:p>
        </p:txBody>
      </p:sp>
      <p:cxnSp>
        <p:nvCxnSpPr>
          <p:cNvPr id="26" name="직선 연결선 25"/>
          <p:cNvCxnSpPr/>
          <p:nvPr/>
        </p:nvCxnSpPr>
        <p:spPr bwMode="auto">
          <a:xfrm>
            <a:off x="-323850" y="3429000"/>
            <a:ext cx="1015206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26" name="Chart 31"/>
          <p:cNvGraphicFramePr>
            <a:graphicFrameLocks/>
          </p:cNvGraphicFramePr>
          <p:nvPr/>
        </p:nvGraphicFramePr>
        <p:xfrm>
          <a:off x="323850" y="549275"/>
          <a:ext cx="8462963" cy="6308725"/>
        </p:xfrm>
        <a:graphic>
          <a:graphicData uri="http://schemas.openxmlformats.org/presentationml/2006/ole">
            <p:oleObj spid="_x0000_s1026" r:id="rId4" imgW="8461981" imgH="6309907" progId="Excel.Sheet.8">
              <p:embed/>
            </p:oleObj>
          </a:graphicData>
        </a:graphic>
      </p:graphicFrame>
      <p:graphicFrame>
        <p:nvGraphicFramePr>
          <p:cNvPr id="1027" name="Chart 38"/>
          <p:cNvGraphicFramePr>
            <a:graphicFrameLocks/>
          </p:cNvGraphicFramePr>
          <p:nvPr/>
        </p:nvGraphicFramePr>
        <p:xfrm>
          <a:off x="323850" y="549275"/>
          <a:ext cx="8462963" cy="6461125"/>
        </p:xfrm>
        <a:graphic>
          <a:graphicData uri="http://schemas.openxmlformats.org/presentationml/2006/ole">
            <p:oleObj spid="_x0000_s1027" r:id="rId5" imgW="8461981" imgH="6462320" progId="Excel.Sheet.8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0" y="-20638"/>
            <a:ext cx="9144000" cy="6858001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36" name="Rectangle 17"/>
          <p:cNvSpPr>
            <a:spLocks noChangeArrowheads="1"/>
          </p:cNvSpPr>
          <p:nvPr/>
        </p:nvSpPr>
        <p:spPr bwMode="auto">
          <a:xfrm>
            <a:off x="7013575" y="6477000"/>
            <a:ext cx="914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028" name="Chart 32"/>
          <p:cNvGraphicFramePr>
            <a:graphicFrameLocks/>
          </p:cNvGraphicFramePr>
          <p:nvPr/>
        </p:nvGraphicFramePr>
        <p:xfrm>
          <a:off x="-1865313" y="0"/>
          <a:ext cx="5616576" cy="6858000"/>
        </p:xfrm>
        <a:graphic>
          <a:graphicData uri="http://schemas.openxmlformats.org/presentationml/2006/ole">
            <p:oleObj spid="_x0000_s1028" r:id="rId6" imgW="5614903" imgH="6858594" progId="Excel.Sheet.8">
              <p:embed/>
            </p:oleObj>
          </a:graphicData>
        </a:graphic>
      </p:graphicFrame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6635750" y="6477000"/>
            <a:ext cx="914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205288" y="620713"/>
            <a:ext cx="2022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Singapore</a:t>
            </a:r>
          </a:p>
        </p:txBody>
      </p:sp>
      <p:sp>
        <p:nvSpPr>
          <p:cNvPr id="1039" name="TextBox 32"/>
          <p:cNvSpPr txBox="1">
            <a:spLocks noChangeArrowheads="1"/>
          </p:cNvSpPr>
          <p:nvPr/>
        </p:nvSpPr>
        <p:spPr bwMode="auto">
          <a:xfrm>
            <a:off x="6516688" y="1773238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cs typeface="Arial" charset="0"/>
              </a:rPr>
              <a:t>2003 - 2012</a:t>
            </a:r>
            <a:endParaRPr lang="en-US">
              <a:cs typeface="Arial" charset="0"/>
            </a:endParaRPr>
          </a:p>
        </p:txBody>
      </p:sp>
      <p:grpSp>
        <p:nvGrpSpPr>
          <p:cNvPr id="1040" name="Group 4"/>
          <p:cNvGrpSpPr>
            <a:grpSpLocks/>
          </p:cNvGrpSpPr>
          <p:nvPr/>
        </p:nvGrpSpPr>
        <p:grpSpPr bwMode="auto">
          <a:xfrm>
            <a:off x="3127375" y="1323975"/>
            <a:ext cx="2813050" cy="4337050"/>
            <a:chOff x="3127489" y="1323533"/>
            <a:chExt cx="2812663" cy="4337715"/>
          </a:xfrm>
        </p:grpSpPr>
        <p:sp>
          <p:nvSpPr>
            <p:cNvPr id="2" name="Pentagon 1"/>
            <p:cNvSpPr/>
            <p:nvPr/>
          </p:nvSpPr>
          <p:spPr>
            <a:xfrm rot="16200000">
              <a:off x="2376074" y="2097169"/>
              <a:ext cx="4337715" cy="2790441"/>
            </a:xfrm>
            <a:prstGeom prst="homePlate">
              <a:avLst/>
            </a:prstGeom>
            <a:gradFill>
              <a:gsLst>
                <a:gs pos="0">
                  <a:srgbClr val="00130D"/>
                </a:gs>
                <a:gs pos="100000">
                  <a:srgbClr val="00456C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43" name="TextBox 2"/>
            <p:cNvSpPr txBox="1">
              <a:spLocks noChangeArrowheads="1"/>
            </p:cNvSpPr>
            <p:nvPr/>
          </p:nvSpPr>
          <p:spPr bwMode="auto">
            <a:xfrm>
              <a:off x="3127489" y="2385175"/>
              <a:ext cx="2790311" cy="3200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GB" sz="200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Brazil, Italy, Macao-China, Poland, Portugal, Russian Federation, Thailand and Tunisia saw significant improvements in math performance between 2003 and 2012</a:t>
              </a:r>
            </a:p>
            <a:p>
              <a:pPr algn="ctr"/>
              <a:r>
                <a:rPr lang="en-GB" sz="140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(adding countries with more recent trends results in 25 countries with improvements in math)</a:t>
              </a:r>
            </a:p>
          </p:txBody>
        </p:sp>
      </p:grpSp>
      <p:sp>
        <p:nvSpPr>
          <p:cNvPr id="1041" name="TextBox 32"/>
          <p:cNvSpPr txBox="1">
            <a:spLocks noChangeArrowheads="1"/>
          </p:cNvSpPr>
          <p:nvPr/>
        </p:nvSpPr>
        <p:spPr bwMode="auto">
          <a:xfrm>
            <a:off x="1042988" y="115888"/>
            <a:ext cx="77057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Arial" charset="0"/>
              </a:rPr>
              <a:t>СЛАЙД ИЗ </a:t>
            </a:r>
            <a:br>
              <a:rPr lang="ru-RU">
                <a:cs typeface="Arial" charset="0"/>
              </a:rPr>
            </a:br>
            <a:r>
              <a:rPr lang="ru-RU">
                <a:cs typeface="Arial" charset="0"/>
              </a:rPr>
              <a:t>МЕЖДУНАРОДНОЙ ПРЕЗЕНТАЦИИ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7238" y="115888"/>
            <a:ext cx="8278812" cy="1096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accent6"/>
                </a:solidFill>
              </a:rPr>
              <a:t>Математическая грамотность  </a:t>
            </a:r>
            <a:br>
              <a:rPr lang="ru-RU" sz="3200" dirty="0" smtClean="0">
                <a:solidFill>
                  <a:schemeClr val="accent6"/>
                </a:solidFill>
              </a:rPr>
            </a:br>
            <a:r>
              <a:rPr lang="ru-RU" sz="3200" dirty="0" smtClean="0">
                <a:solidFill>
                  <a:schemeClr val="accent6"/>
                </a:solidFill>
              </a:rPr>
              <a:t>на практике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-4543425" y="29876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0244" name="AutoShape 15"/>
          <p:cNvSpPr>
            <a:spLocks noChangeArrowheads="1"/>
          </p:cNvSpPr>
          <p:nvPr/>
        </p:nvSpPr>
        <p:spPr bwMode="auto">
          <a:xfrm>
            <a:off x="1187450" y="3817938"/>
            <a:ext cx="2309813" cy="809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rgbClr val="0000CC"/>
                </a:solidFill>
                <a:latin typeface="Arial Black" pitchFamily="34" charset="0"/>
              </a:rPr>
              <a:t>Проблема, </a:t>
            </a:r>
            <a:br>
              <a:rPr lang="ru-RU" sz="180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1800">
                <a:solidFill>
                  <a:srgbClr val="0000CC"/>
                </a:solidFill>
                <a:latin typeface="Arial Black" pitchFamily="34" charset="0"/>
              </a:rPr>
              <a:t> в контексте </a:t>
            </a:r>
          </a:p>
        </p:txBody>
      </p:sp>
      <p:sp>
        <p:nvSpPr>
          <p:cNvPr id="10245" name="AutoShape 17"/>
          <p:cNvSpPr>
            <a:spLocks noChangeArrowheads="1"/>
          </p:cNvSpPr>
          <p:nvPr/>
        </p:nvSpPr>
        <p:spPr bwMode="auto">
          <a:xfrm>
            <a:off x="1136650" y="5589588"/>
            <a:ext cx="230981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rgbClr val="0000CC"/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r>
              <a:rPr lang="ru-RU" sz="1800">
                <a:solidFill>
                  <a:srgbClr val="0000CC"/>
                </a:solidFill>
                <a:latin typeface="Arial Black" pitchFamily="34" charset="0"/>
              </a:rPr>
              <a:t>в контексте</a:t>
            </a:r>
          </a:p>
        </p:txBody>
      </p:sp>
      <p:sp>
        <p:nvSpPr>
          <p:cNvPr id="10246" name="AutoShape 18"/>
          <p:cNvSpPr>
            <a:spLocks noChangeArrowheads="1"/>
          </p:cNvSpPr>
          <p:nvPr/>
        </p:nvSpPr>
        <p:spPr bwMode="auto">
          <a:xfrm>
            <a:off x="5986463" y="3843338"/>
            <a:ext cx="2400300" cy="809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rgbClr val="0000CC"/>
                </a:solidFill>
                <a:latin typeface="Arial Black" pitchFamily="34" charset="0"/>
              </a:rPr>
              <a:t>Математическая </a:t>
            </a:r>
          </a:p>
          <a:p>
            <a:pPr algn="ctr"/>
            <a:r>
              <a:rPr lang="ru-RU" sz="1800">
                <a:solidFill>
                  <a:srgbClr val="0000CC"/>
                </a:solidFill>
                <a:latin typeface="Arial Black" pitchFamily="34" charset="0"/>
              </a:rPr>
              <a:t>проблема</a:t>
            </a:r>
          </a:p>
        </p:txBody>
      </p:sp>
      <p:sp>
        <p:nvSpPr>
          <p:cNvPr id="10247" name="AutoShape 19"/>
          <p:cNvSpPr>
            <a:spLocks noChangeArrowheads="1"/>
          </p:cNvSpPr>
          <p:nvPr/>
        </p:nvSpPr>
        <p:spPr bwMode="auto">
          <a:xfrm>
            <a:off x="6011863" y="5584825"/>
            <a:ext cx="23749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rgbClr val="0000CC"/>
                </a:solidFill>
                <a:latin typeface="Arial Black" pitchFamily="34" charset="0"/>
              </a:rPr>
              <a:t>Математические </a:t>
            </a:r>
          </a:p>
          <a:p>
            <a:pPr algn="ctr"/>
            <a:r>
              <a:rPr lang="ru-RU" sz="1800">
                <a:solidFill>
                  <a:srgbClr val="0000CC"/>
                </a:solidFill>
                <a:latin typeface="Arial Black" pitchFamily="34" charset="0"/>
              </a:rPr>
              <a:t>результаты</a:t>
            </a:r>
          </a:p>
        </p:txBody>
      </p:sp>
      <p:sp>
        <p:nvSpPr>
          <p:cNvPr id="10248" name="AutoShape 20"/>
          <p:cNvSpPr>
            <a:spLocks noChangeArrowheads="1"/>
          </p:cNvSpPr>
          <p:nvPr/>
        </p:nvSpPr>
        <p:spPr bwMode="auto">
          <a:xfrm>
            <a:off x="3619500" y="4276725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21"/>
          <p:cNvSpPr>
            <a:spLocks noChangeArrowheads="1"/>
          </p:cNvSpPr>
          <p:nvPr/>
        </p:nvSpPr>
        <p:spPr bwMode="auto">
          <a:xfrm>
            <a:off x="6200775" y="4724400"/>
            <a:ext cx="457200" cy="830263"/>
          </a:xfrm>
          <a:prstGeom prst="downArrow">
            <a:avLst>
              <a:gd name="adj1" fmla="val 50000"/>
              <a:gd name="adj2" fmla="val 6253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22"/>
          <p:cNvSpPr>
            <a:spLocks noChangeArrowheads="1"/>
          </p:cNvSpPr>
          <p:nvPr/>
        </p:nvSpPr>
        <p:spPr bwMode="auto">
          <a:xfrm>
            <a:off x="3444875" y="5668963"/>
            <a:ext cx="2468563" cy="381000"/>
          </a:xfrm>
          <a:prstGeom prst="leftArrow">
            <a:avLst>
              <a:gd name="adj1" fmla="val 50000"/>
              <a:gd name="adj2" fmla="val 161979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23"/>
          <p:cNvSpPr>
            <a:spLocks noChangeArrowheads="1"/>
          </p:cNvSpPr>
          <p:nvPr/>
        </p:nvSpPr>
        <p:spPr bwMode="auto">
          <a:xfrm>
            <a:off x="2938463" y="4686300"/>
            <a:ext cx="431800" cy="830263"/>
          </a:xfrm>
          <a:prstGeom prst="upArrow">
            <a:avLst>
              <a:gd name="adj1" fmla="val 50000"/>
              <a:gd name="adj2" fmla="val 66212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Text Box 24"/>
          <p:cNvSpPr txBox="1">
            <a:spLocks noChangeArrowheads="1"/>
          </p:cNvSpPr>
          <p:nvPr/>
        </p:nvSpPr>
        <p:spPr bwMode="auto">
          <a:xfrm>
            <a:off x="1187450" y="4941888"/>
            <a:ext cx="196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Оценивать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3789363" y="1981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6" name="Text Box 26"/>
          <p:cNvSpPr txBox="1">
            <a:spLocks noChangeArrowheads="1"/>
          </p:cNvSpPr>
          <p:nvPr/>
        </p:nvSpPr>
        <p:spPr bwMode="auto">
          <a:xfrm>
            <a:off x="3417888" y="6022975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Интерпретировать</a:t>
            </a:r>
          </a:p>
        </p:txBody>
      </p:sp>
      <p:sp>
        <p:nvSpPr>
          <p:cNvPr id="13327" name="Text Box 27"/>
          <p:cNvSpPr txBox="1">
            <a:spLocks noChangeArrowheads="1"/>
          </p:cNvSpPr>
          <p:nvPr/>
        </p:nvSpPr>
        <p:spPr bwMode="auto">
          <a:xfrm>
            <a:off x="6299200" y="4868863"/>
            <a:ext cx="2014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Применять</a:t>
            </a:r>
          </a:p>
        </p:txBody>
      </p:sp>
      <p:sp>
        <p:nvSpPr>
          <p:cNvPr id="13328" name="Text Box 32"/>
          <p:cNvSpPr txBox="1">
            <a:spLocks noChangeArrowheads="1"/>
          </p:cNvSpPr>
          <p:nvPr/>
        </p:nvSpPr>
        <p:spPr bwMode="auto">
          <a:xfrm>
            <a:off x="3276600" y="3878263"/>
            <a:ext cx="2806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Формулировать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876300" y="3316288"/>
            <a:ext cx="2903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0099"/>
                </a:solidFill>
                <a:latin typeface="Arial Black" pitchFamily="34" charset="0"/>
              </a:rPr>
              <a:t>РЕАЛЬНЫЙ МИР</a:t>
            </a:r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5148263" y="3316288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0099"/>
                </a:solidFill>
                <a:latin typeface="Arial Black" pitchFamily="34" charset="0"/>
              </a:rPr>
              <a:t>МАТЕМАТИЧЕСКИЙ МИР</a:t>
            </a:r>
          </a:p>
        </p:txBody>
      </p:sp>
      <p:pic>
        <p:nvPicPr>
          <p:cNvPr id="102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1889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0" name="Group 3"/>
          <p:cNvGrpSpPr>
            <a:grpSpLocks noChangeAspect="1"/>
          </p:cNvGrpSpPr>
          <p:nvPr/>
        </p:nvGrpSpPr>
        <p:grpSpPr bwMode="auto">
          <a:xfrm>
            <a:off x="8232775" y="153988"/>
            <a:ext cx="876300" cy="971550"/>
            <a:chOff x="10299" y="278"/>
            <a:chExt cx="1643" cy="1869"/>
          </a:xfrm>
        </p:grpSpPr>
        <p:sp>
          <p:nvSpPr>
            <p:cNvPr id="10262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0263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1" name="Содержимое 4"/>
          <p:cNvSpPr>
            <a:spLocks noGrp="1"/>
          </p:cNvSpPr>
          <p:nvPr>
            <p:ph sz="half" idx="1"/>
          </p:nvPr>
        </p:nvSpPr>
        <p:spPr>
          <a:xfrm>
            <a:off x="1042988" y="1125538"/>
            <a:ext cx="8101012" cy="20891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1600" i="1" smtClean="0"/>
              <a:t>Математическая грамотность</a:t>
            </a:r>
            <a:r>
              <a:rPr lang="ru-RU" sz="1600" b="0" i="1" smtClean="0"/>
              <a:t> – </a:t>
            </a:r>
            <a:r>
              <a:rPr lang="ru-RU" sz="1700" b="0" i="1" smtClean="0"/>
              <a:t>это способность индивидуума формулировать, применять и интерпретировать математику в разнообразных контекстах. Она включает математические рассуждения, использование математических понятий, процедур, фактов и инструментов, чтобы описать, объяснить и предсказать явления. Она 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</TotalTime>
  <Words>2300</Words>
  <Application>Microsoft Office PowerPoint</Application>
  <PresentationFormat>Экран (4:3)</PresentationFormat>
  <Paragraphs>400</Paragraphs>
  <Slides>47</Slides>
  <Notes>9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Специальное оформление</vt:lpstr>
      <vt:lpstr>Лист Microsoft Office Excel 97-2003</vt:lpstr>
      <vt:lpstr>Рисунок</vt:lpstr>
      <vt:lpstr>Слайд 1</vt:lpstr>
      <vt:lpstr>Что дает России участие  в программе PISA  </vt:lpstr>
      <vt:lpstr>Страны-участницы  исследования  PISA-2012</vt:lpstr>
      <vt:lpstr>Международная программа   по оценке образовательных достижений учащихся PISA</vt:lpstr>
      <vt:lpstr>Международная программа  по оценке образовательных достижений учащихся PISA  </vt:lpstr>
      <vt:lpstr>Характеристика российских участников исследования PISA-2012</vt:lpstr>
      <vt:lpstr>Слайд 7</vt:lpstr>
      <vt:lpstr>Слайд 8</vt:lpstr>
      <vt:lpstr>Математическая грамотность   на практике</vt:lpstr>
      <vt:lpstr>Пример задания  «Парусные корабли»</vt:lpstr>
      <vt:lpstr>Результаты стран по математической грамотности</vt:lpstr>
      <vt:lpstr>О чем говорят  результаты PISA-2012 </vt:lpstr>
      <vt:lpstr>Уровни функциональной  грамотности PISA</vt:lpstr>
      <vt:lpstr>Уровни математической  грамотности</vt:lpstr>
      <vt:lpstr>Результаты учащихся по областям содержания и видам деятельности </vt:lpstr>
      <vt:lpstr>Математическое образование в мире: шаг развития (PISA-2012)</vt:lpstr>
      <vt:lpstr>Математическое образование в мире: шаг развития (PISA-2012)</vt:lpstr>
      <vt:lpstr>Результаты стран по  читательской грамотности</vt:lpstr>
      <vt:lpstr>Результаты стран по  естественнонаучной грамотности</vt:lpstr>
      <vt:lpstr>Уровни читательской и естественнонаучной грамотности</vt:lpstr>
      <vt:lpstr>Изменение результатов  российских учащихся</vt:lpstr>
      <vt:lpstr>Анализ результатов  стран с учетом различных социальных и демографических факторов </vt:lpstr>
      <vt:lpstr>Доступность образования</vt:lpstr>
      <vt:lpstr>Результаты российских учащихся, отличающихся образовательными программами </vt:lpstr>
      <vt:lpstr>Результаты российских учащихся, отличающихся расположением их школ и СЭС </vt:lpstr>
      <vt:lpstr>Результаты учащихся,  отличающихся социально-экономическим положением их семей</vt:lpstr>
      <vt:lpstr>Результаты ОУ, отличающихся социально-экономическим положением семей их учащихся</vt:lpstr>
      <vt:lpstr>Слайд 28</vt:lpstr>
      <vt:lpstr>Слайд 29</vt:lpstr>
      <vt:lpstr>Факторы эффективной школы</vt:lpstr>
      <vt:lpstr>Факторы эффективного обучения</vt:lpstr>
      <vt:lpstr>Учет факторов, характеризующих наиболее эффективные системы образования в формировании функциональной грамотности   </vt:lpstr>
      <vt:lpstr>Национальные цели и показатели   участия стран в исследовании PISA</vt:lpstr>
      <vt:lpstr>Национальные цели и показатели   участия стран в исследовании PISA (продолжение)</vt:lpstr>
      <vt:lpstr>Слайд 35</vt:lpstr>
      <vt:lpstr>Парадокс компетентности</vt:lpstr>
      <vt:lpstr> Повышение уровня  читательской грамотности в основной школе Резкое снижение уровня читательской грамотности при переходе из начальной в основную школу (PIRLS-2006 – PISA-2012)</vt:lpstr>
      <vt:lpstr>Резкое снижение уровня читательской грамотности при переходе из начальной в основную школу (PIRLS-2006 – PISA-2012)</vt:lpstr>
      <vt:lpstr>Повышение уровня познавательной самостоятельности учащихся  Профиль познавательной деятельности (по результатам TIMSS-2011)</vt:lpstr>
      <vt:lpstr>Результаты учащихся некоторых стран по видам деятельности  ( IAEP-II, 1991 г., естествознание)</vt:lpstr>
      <vt:lpstr>Изменение содержания выполняемой работы и необходимых для этого умений на рынке труда (США)</vt:lpstr>
      <vt:lpstr>Повышение эффективности работы  с одаренными и успешными учащимися Самые успешные учащиеся (5-6 уровни, PISA-2012)</vt:lpstr>
      <vt:lpstr>Процент успешных учащихся по математике  (5-6 уровни)</vt:lpstr>
      <vt:lpstr> Улучшение климата в школах </vt:lpstr>
      <vt:lpstr>Повышение вовлеченности  в образовательный процесс </vt:lpstr>
      <vt:lpstr> Возможные достижения  при повышении факторов эффективного обучения </vt:lpstr>
      <vt:lpstr>Слайд 47</vt:lpstr>
    </vt:vector>
  </TitlesOfParts>
  <Company>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Admin</cp:lastModifiedBy>
  <cp:revision>165</cp:revision>
  <dcterms:created xsi:type="dcterms:W3CDTF">2010-12-03T11:04:58Z</dcterms:created>
  <dcterms:modified xsi:type="dcterms:W3CDTF">2014-01-14T10:27:41Z</dcterms:modified>
</cp:coreProperties>
</file>