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notesSlides/notesSlide12.xml" ContentType="application/vnd.openxmlformats-officedocument.presentationml.notesSlide+xml"/>
  <Override PartName="/ppt/charts/chart7.xml" ContentType="application/vnd.openxmlformats-officedocument.drawingml.chart+xml"/>
  <Override PartName="/ppt/diagrams/layout1.xml" ContentType="application/vnd.openxmlformats-officedocument.drawingml.diagramLayout+xml"/>
  <Override PartName="/ppt/notesSlides/notesSlide7.xml" ContentType="application/vnd.openxmlformats-officedocument.presentationml.notesSlide+xml"/>
  <Override PartName="/ppt/diagrams/data2.xml" ContentType="application/vnd.openxmlformats-officedocument.drawingml.diagramData+xml"/>
  <Override PartName="/ppt/charts/chart3.xml" ContentType="application/vnd.openxmlformats-officedocument.drawingml.chart+xml"/>
  <Override PartName="/ppt/notesSlides/notesSlide10.xml" ContentType="application/vnd.openxmlformats-officedocument.presentationml.notesSlide+xml"/>
  <Override PartName="/ppt/charts/chart5.xml" ContentType="application/vnd.openxmlformats-officedocument.drawingml.chart+xml"/>
  <Default Extension="xlsx" ContentType="application/vnd.openxmlformats-officedocument.spreadsheetml.sheet"/>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charts/chart8.xml" ContentType="application/vnd.openxmlformats-officedocument.drawingml.char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charts/chart6.xml" ContentType="application/vnd.openxmlformats-officedocument.drawingml.chart+xml"/>
  <Override PartName="/ppt/notesSlides/notesSlide11.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handoutMasterIdLst>
    <p:handoutMasterId r:id="rId38"/>
  </p:handoutMasterIdLst>
  <p:sldIdLst>
    <p:sldId id="256" r:id="rId2"/>
    <p:sldId id="266" r:id="rId3"/>
    <p:sldId id="380" r:id="rId4"/>
    <p:sldId id="354" r:id="rId5"/>
    <p:sldId id="361" r:id="rId6"/>
    <p:sldId id="363" r:id="rId7"/>
    <p:sldId id="365" r:id="rId8"/>
    <p:sldId id="362" r:id="rId9"/>
    <p:sldId id="271" r:id="rId10"/>
    <p:sldId id="342" r:id="rId11"/>
    <p:sldId id="372" r:id="rId12"/>
    <p:sldId id="366" r:id="rId13"/>
    <p:sldId id="367" r:id="rId14"/>
    <p:sldId id="368" r:id="rId15"/>
    <p:sldId id="369" r:id="rId16"/>
    <p:sldId id="370" r:id="rId17"/>
    <p:sldId id="347" r:id="rId18"/>
    <p:sldId id="371" r:id="rId19"/>
    <p:sldId id="329" r:id="rId20"/>
    <p:sldId id="382" r:id="rId21"/>
    <p:sldId id="332" r:id="rId22"/>
    <p:sldId id="376" r:id="rId23"/>
    <p:sldId id="377" r:id="rId24"/>
    <p:sldId id="378" r:id="rId25"/>
    <p:sldId id="379" r:id="rId26"/>
    <p:sldId id="333" r:id="rId27"/>
    <p:sldId id="344" r:id="rId28"/>
    <p:sldId id="381" r:id="rId29"/>
    <p:sldId id="334" r:id="rId30"/>
    <p:sldId id="385" r:id="rId31"/>
    <p:sldId id="386" r:id="rId32"/>
    <p:sldId id="352" r:id="rId33"/>
    <p:sldId id="374" r:id="rId34"/>
    <p:sldId id="375" r:id="rId35"/>
    <p:sldId id="336" r:id="rId36"/>
  </p:sldIdLst>
  <p:sldSz cx="9144000" cy="6858000" type="screen4x3"/>
  <p:notesSz cx="6797675" cy="992822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33CC"/>
    <a:srgbClr val="CC66FF"/>
    <a:srgbClr val="F24414"/>
    <a:srgbClr val="F4EF29"/>
    <a:srgbClr val="00B2AA"/>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529" autoAdjust="0"/>
  </p:normalViewPr>
  <p:slideViewPr>
    <p:cSldViewPr>
      <p:cViewPr varScale="1">
        <p:scale>
          <a:sx n="46" d="100"/>
          <a:sy n="46" d="100"/>
        </p:scale>
        <p:origin x="-120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oleObject" Target="file:///F:\Distance%20Functions\Elasticities\Means%20n%20is%201444.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F:\Distance%20Functions\Elasticities\Means%20n%20is%201444.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LANCS\homes\03\ecajj\My%20Documents\Writing%20retreat\Means%20by%20type.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LANCS\homes\03\ecajj\My%20Documents\Writing%20retreat\Means%20by%20type.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LANCS\homes\03\ecajj\My%20Documents\Working\Research\Distance%20functions\Tables%204%205%206%20and%207.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LANCS\homes\03\ecajj\My%20Documents\Working\Research\TMS%202012\New%20tables.xlsx" TargetMode="External"/></Relationships>
</file>

<file path=ppt/charts/_rels/chart7.xml.rels><?xml version="1.0" encoding="UTF-8" standalone="yes"?>
<Relationships xmlns="http://schemas.openxmlformats.org/package/2006/relationships"><Relationship Id="rId2" Type="http://schemas.openxmlformats.org/officeDocument/2006/relationships/package" Target="../embeddings/Microsoft_Office_Excel_Worksheet1.xlsx"/><Relationship Id="rId1" Type="http://schemas.openxmlformats.org/officeDocument/2006/relationships/themeOverride" Target="../theme/themeOverride1.xml"/></Relationships>
</file>

<file path=ppt/charts/_rels/chart8.xml.rels><?xml version="1.0" encoding="UTF-8" standalone="yes"?>
<Relationships xmlns="http://schemas.openxmlformats.org/package/2006/relationships"><Relationship Id="rId2" Type="http://schemas.openxmlformats.org/officeDocument/2006/relationships/package" Target="../embeddings/Microsoft_Office_Excel_Worksheet2.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lang val="en-GB"/>
  <c:style val="6"/>
  <c:chart>
    <c:plotArea>
      <c:layout/>
      <c:lineChart>
        <c:grouping val="standard"/>
        <c:ser>
          <c:idx val="0"/>
          <c:order val="0"/>
          <c:tx>
            <c:strRef>
              <c:f>'Time means'!$H$2</c:f>
              <c:strCache>
                <c:ptCount val="1"/>
                <c:pt idx="0">
                  <c:v>PGOUTPUT</c:v>
                </c:pt>
              </c:strCache>
            </c:strRef>
          </c:tx>
          <c:spPr>
            <a:ln>
              <a:solidFill>
                <a:srgbClr val="7030A0"/>
              </a:solidFill>
            </a:ln>
          </c:spPr>
          <c:marker>
            <c:symbol val="none"/>
          </c:marker>
          <c:cat>
            <c:strRef>
              <c:f>'Time means'!$I$1:$U$1</c:f>
              <c:strCache>
                <c:ptCount val="13"/>
                <c:pt idx="0">
                  <c:v>1996/97</c:v>
                </c:pt>
                <c:pt idx="1">
                  <c:v>1997/98</c:v>
                </c:pt>
                <c:pt idx="2">
                  <c:v>1998/99</c:v>
                </c:pt>
                <c:pt idx="3">
                  <c:v>1999/00</c:v>
                </c:pt>
                <c:pt idx="4">
                  <c:v>2000/01</c:v>
                </c:pt>
                <c:pt idx="5">
                  <c:v>2001/02</c:v>
                </c:pt>
                <c:pt idx="6">
                  <c:v>2002/03</c:v>
                </c:pt>
                <c:pt idx="7">
                  <c:v>2003/04</c:v>
                </c:pt>
                <c:pt idx="8">
                  <c:v>2004/05</c:v>
                </c:pt>
                <c:pt idx="9">
                  <c:v>2005/06</c:v>
                </c:pt>
                <c:pt idx="10">
                  <c:v>2006/07</c:v>
                </c:pt>
                <c:pt idx="11">
                  <c:v>2007/08</c:v>
                </c:pt>
                <c:pt idx="12">
                  <c:v>2008/09</c:v>
                </c:pt>
              </c:strCache>
            </c:strRef>
          </c:cat>
          <c:val>
            <c:numRef>
              <c:f>'Time means'!$I$2:$U$2</c:f>
              <c:numCache>
                <c:formatCode>General</c:formatCode>
                <c:ptCount val="13"/>
                <c:pt idx="0">
                  <c:v>689.01850000000002</c:v>
                </c:pt>
                <c:pt idx="1">
                  <c:v>749.60180000000003</c:v>
                </c:pt>
                <c:pt idx="2">
                  <c:v>784.20540000000005</c:v>
                </c:pt>
                <c:pt idx="3">
                  <c:v>826.62159999999949</c:v>
                </c:pt>
                <c:pt idx="4">
                  <c:v>990.89289999999949</c:v>
                </c:pt>
                <c:pt idx="5">
                  <c:v>1078.211</c:v>
                </c:pt>
                <c:pt idx="6">
                  <c:v>1114.1889999999999</c:v>
                </c:pt>
                <c:pt idx="7">
                  <c:v>1268.829</c:v>
                </c:pt>
                <c:pt idx="8">
                  <c:v>1295</c:v>
                </c:pt>
                <c:pt idx="9">
                  <c:v>1340.09</c:v>
                </c:pt>
                <c:pt idx="10">
                  <c:v>1363.8839999999998</c:v>
                </c:pt>
                <c:pt idx="11">
                  <c:v>1383.0360000000001</c:v>
                </c:pt>
                <c:pt idx="12">
                  <c:v>1367.277</c:v>
                </c:pt>
              </c:numCache>
            </c:numRef>
          </c:val>
        </c:ser>
        <c:ser>
          <c:idx val="2"/>
          <c:order val="2"/>
          <c:tx>
            <c:strRef>
              <c:f>'Time means'!$H$3</c:f>
              <c:strCache>
                <c:ptCount val="1"/>
                <c:pt idx="0">
                  <c:v>UGOUTPUT</c:v>
                </c:pt>
              </c:strCache>
            </c:strRef>
          </c:tx>
          <c:spPr>
            <a:ln>
              <a:solidFill>
                <a:srgbClr val="92D050"/>
              </a:solidFill>
            </a:ln>
          </c:spPr>
          <c:marker>
            <c:symbol val="none"/>
          </c:marker>
          <c:cat>
            <c:strRef>
              <c:f>'Time means'!$I$1:$U$1</c:f>
              <c:strCache>
                <c:ptCount val="13"/>
                <c:pt idx="0">
                  <c:v>1996/97</c:v>
                </c:pt>
                <c:pt idx="1">
                  <c:v>1997/98</c:v>
                </c:pt>
                <c:pt idx="2">
                  <c:v>1998/99</c:v>
                </c:pt>
                <c:pt idx="3">
                  <c:v>1999/00</c:v>
                </c:pt>
                <c:pt idx="4">
                  <c:v>2000/01</c:v>
                </c:pt>
                <c:pt idx="5">
                  <c:v>2001/02</c:v>
                </c:pt>
                <c:pt idx="6">
                  <c:v>2002/03</c:v>
                </c:pt>
                <c:pt idx="7">
                  <c:v>2003/04</c:v>
                </c:pt>
                <c:pt idx="8">
                  <c:v>2004/05</c:v>
                </c:pt>
                <c:pt idx="9">
                  <c:v>2005/06</c:v>
                </c:pt>
                <c:pt idx="10">
                  <c:v>2006/07</c:v>
                </c:pt>
                <c:pt idx="11">
                  <c:v>2007/08</c:v>
                </c:pt>
                <c:pt idx="12">
                  <c:v>2008/09</c:v>
                </c:pt>
              </c:strCache>
            </c:strRef>
          </c:cat>
          <c:val>
            <c:numRef>
              <c:f>'Time means'!$I$3:$U$3</c:f>
              <c:numCache>
                <c:formatCode>General</c:formatCode>
                <c:ptCount val="13"/>
                <c:pt idx="0">
                  <c:v>2143.4540000000002</c:v>
                </c:pt>
                <c:pt idx="1">
                  <c:v>2108.239</c:v>
                </c:pt>
                <c:pt idx="2">
                  <c:v>2246.616</c:v>
                </c:pt>
                <c:pt idx="3">
                  <c:v>2263.1079999999997</c:v>
                </c:pt>
                <c:pt idx="4">
                  <c:v>2394.509</c:v>
                </c:pt>
                <c:pt idx="5">
                  <c:v>2521.5140000000001</c:v>
                </c:pt>
                <c:pt idx="6">
                  <c:v>2644.1439999999998</c:v>
                </c:pt>
                <c:pt idx="7">
                  <c:v>2833.6489999999962</c:v>
                </c:pt>
                <c:pt idx="8">
                  <c:v>2933.0360000000001</c:v>
                </c:pt>
                <c:pt idx="9">
                  <c:v>3044.73</c:v>
                </c:pt>
                <c:pt idx="10">
                  <c:v>3052.009</c:v>
                </c:pt>
                <c:pt idx="11">
                  <c:v>3316.6729999999998</c:v>
                </c:pt>
                <c:pt idx="12">
                  <c:v>3251.777</c:v>
                </c:pt>
              </c:numCache>
            </c:numRef>
          </c:val>
        </c:ser>
        <c:ser>
          <c:idx val="3"/>
          <c:order val="3"/>
          <c:tx>
            <c:strRef>
              <c:f>'Time means'!$H$4</c:f>
              <c:strCache>
                <c:ptCount val="1"/>
                <c:pt idx="0">
                  <c:v>UGOUTQUAL</c:v>
                </c:pt>
              </c:strCache>
            </c:strRef>
          </c:tx>
          <c:spPr>
            <a:ln>
              <a:solidFill>
                <a:srgbClr val="FF0000"/>
              </a:solidFill>
              <a:prstDash val="sysDash"/>
            </a:ln>
          </c:spPr>
          <c:marker>
            <c:symbol val="none"/>
          </c:marker>
          <c:cat>
            <c:strRef>
              <c:f>'Time means'!$I$1:$U$1</c:f>
              <c:strCache>
                <c:ptCount val="13"/>
                <c:pt idx="0">
                  <c:v>1996/97</c:v>
                </c:pt>
                <c:pt idx="1">
                  <c:v>1997/98</c:v>
                </c:pt>
                <c:pt idx="2">
                  <c:v>1998/99</c:v>
                </c:pt>
                <c:pt idx="3">
                  <c:v>1999/00</c:v>
                </c:pt>
                <c:pt idx="4">
                  <c:v>2000/01</c:v>
                </c:pt>
                <c:pt idx="5">
                  <c:v>2001/02</c:v>
                </c:pt>
                <c:pt idx="6">
                  <c:v>2002/03</c:v>
                </c:pt>
                <c:pt idx="7">
                  <c:v>2003/04</c:v>
                </c:pt>
                <c:pt idx="8">
                  <c:v>2004/05</c:v>
                </c:pt>
                <c:pt idx="9">
                  <c:v>2005/06</c:v>
                </c:pt>
                <c:pt idx="10">
                  <c:v>2006/07</c:v>
                </c:pt>
                <c:pt idx="11">
                  <c:v>2007/08</c:v>
                </c:pt>
                <c:pt idx="12">
                  <c:v>2008/09</c:v>
                </c:pt>
              </c:strCache>
            </c:strRef>
          </c:cat>
          <c:val>
            <c:numRef>
              <c:f>'Time means'!$I$4:$U$4</c:f>
              <c:numCache>
                <c:formatCode>General</c:formatCode>
                <c:ptCount val="13"/>
                <c:pt idx="0">
                  <c:v>2304.7139999999999</c:v>
                </c:pt>
                <c:pt idx="1">
                  <c:v>2258.8820000000001</c:v>
                </c:pt>
                <c:pt idx="2">
                  <c:v>2410.8750000000032</c:v>
                </c:pt>
                <c:pt idx="3">
                  <c:v>2440.7339999999999</c:v>
                </c:pt>
                <c:pt idx="4">
                  <c:v>2535.7019999999998</c:v>
                </c:pt>
                <c:pt idx="5">
                  <c:v>2656.3960000000002</c:v>
                </c:pt>
                <c:pt idx="6">
                  <c:v>2717.7350000000001</c:v>
                </c:pt>
                <c:pt idx="7">
                  <c:v>2854.2599999999998</c:v>
                </c:pt>
                <c:pt idx="8">
                  <c:v>2946.5430000000001</c:v>
                </c:pt>
                <c:pt idx="9">
                  <c:v>3079.5619999999999</c:v>
                </c:pt>
                <c:pt idx="10">
                  <c:v>3093.3040000000001</c:v>
                </c:pt>
                <c:pt idx="11">
                  <c:v>3354.636</c:v>
                </c:pt>
                <c:pt idx="12">
                  <c:v>3300.087</c:v>
                </c:pt>
              </c:numCache>
            </c:numRef>
          </c:val>
        </c:ser>
        <c:dLbls/>
        <c:marker val="1"/>
        <c:axId val="53168384"/>
        <c:axId val="53186944"/>
      </c:lineChart>
      <c:lineChart>
        <c:grouping val="standard"/>
        <c:ser>
          <c:idx val="1"/>
          <c:order val="1"/>
          <c:tx>
            <c:strRef>
              <c:f>'Time means'!$H$5</c:f>
              <c:strCache>
                <c:ptCount val="1"/>
                <c:pt idx="0">
                  <c:v>RESEARCH</c:v>
                </c:pt>
              </c:strCache>
            </c:strRef>
          </c:tx>
          <c:spPr>
            <a:ln>
              <a:solidFill>
                <a:srgbClr val="0070C0"/>
              </a:solidFill>
              <a:prstDash val="dash"/>
            </a:ln>
          </c:spPr>
          <c:marker>
            <c:symbol val="none"/>
          </c:marker>
          <c:cat>
            <c:strRef>
              <c:f>'Time means'!$I$1:$U$1</c:f>
              <c:strCache>
                <c:ptCount val="13"/>
                <c:pt idx="0">
                  <c:v>1996/97</c:v>
                </c:pt>
                <c:pt idx="1">
                  <c:v>1997/98</c:v>
                </c:pt>
                <c:pt idx="2">
                  <c:v>1998/99</c:v>
                </c:pt>
                <c:pt idx="3">
                  <c:v>1999/00</c:v>
                </c:pt>
                <c:pt idx="4">
                  <c:v>2000/01</c:v>
                </c:pt>
                <c:pt idx="5">
                  <c:v>2001/02</c:v>
                </c:pt>
                <c:pt idx="6">
                  <c:v>2002/03</c:v>
                </c:pt>
                <c:pt idx="7">
                  <c:v>2003/04</c:v>
                </c:pt>
                <c:pt idx="8">
                  <c:v>2004/05</c:v>
                </c:pt>
                <c:pt idx="9">
                  <c:v>2005/06</c:v>
                </c:pt>
                <c:pt idx="10">
                  <c:v>2006/07</c:v>
                </c:pt>
                <c:pt idx="11">
                  <c:v>2007/08</c:v>
                </c:pt>
                <c:pt idx="12">
                  <c:v>2008/09</c:v>
                </c:pt>
              </c:strCache>
            </c:strRef>
          </c:cat>
          <c:val>
            <c:numRef>
              <c:f>'Time means'!$I$5:$U$5</c:f>
              <c:numCache>
                <c:formatCode>General</c:formatCode>
                <c:ptCount val="13"/>
                <c:pt idx="0">
                  <c:v>56963.57</c:v>
                </c:pt>
                <c:pt idx="1">
                  <c:v>58826.7</c:v>
                </c:pt>
                <c:pt idx="2">
                  <c:v>63385.440000000002</c:v>
                </c:pt>
                <c:pt idx="3">
                  <c:v>65067.14</c:v>
                </c:pt>
                <c:pt idx="4">
                  <c:v>68183.47</c:v>
                </c:pt>
                <c:pt idx="5">
                  <c:v>72717.989999999991</c:v>
                </c:pt>
                <c:pt idx="6">
                  <c:v>72796.47</c:v>
                </c:pt>
                <c:pt idx="7">
                  <c:v>74519.439999999988</c:v>
                </c:pt>
                <c:pt idx="8">
                  <c:v>76585</c:v>
                </c:pt>
                <c:pt idx="9">
                  <c:v>81760.31</c:v>
                </c:pt>
                <c:pt idx="10">
                  <c:v>82494.320000000007</c:v>
                </c:pt>
                <c:pt idx="11">
                  <c:v>82779.75</c:v>
                </c:pt>
                <c:pt idx="12">
                  <c:v>82254.11</c:v>
                </c:pt>
              </c:numCache>
            </c:numRef>
          </c:val>
        </c:ser>
        <c:dLbls/>
        <c:marker val="1"/>
        <c:axId val="53199232"/>
        <c:axId val="53188864"/>
      </c:lineChart>
      <c:catAx>
        <c:axId val="53168384"/>
        <c:scaling>
          <c:orientation val="minMax"/>
        </c:scaling>
        <c:axPos val="b"/>
        <c:title>
          <c:tx>
            <c:rich>
              <a:bodyPr/>
              <a:lstStyle/>
              <a:p>
                <a:pPr>
                  <a:defRPr/>
                </a:pPr>
                <a:r>
                  <a:rPr lang="en-GB"/>
                  <a:t>Year</a:t>
                </a:r>
              </a:p>
            </c:rich>
          </c:tx>
          <c:layout/>
        </c:title>
        <c:tickLblPos val="nextTo"/>
        <c:crossAx val="53186944"/>
        <c:crosses val="autoZero"/>
        <c:auto val="1"/>
        <c:lblAlgn val="ctr"/>
        <c:lblOffset val="100"/>
      </c:catAx>
      <c:valAx>
        <c:axId val="53186944"/>
        <c:scaling>
          <c:orientation val="minMax"/>
        </c:scaling>
        <c:axPos val="l"/>
        <c:majorGridlines/>
        <c:title>
          <c:tx>
            <c:rich>
              <a:bodyPr rot="-5400000" vert="horz"/>
              <a:lstStyle/>
              <a:p>
                <a:pPr>
                  <a:defRPr/>
                </a:pPr>
                <a:r>
                  <a:rPr lang="en-GB"/>
                  <a:t>Number </a:t>
                </a:r>
              </a:p>
            </c:rich>
          </c:tx>
          <c:layout/>
        </c:title>
        <c:numFmt formatCode="General" sourceLinked="1"/>
        <c:tickLblPos val="nextTo"/>
        <c:crossAx val="53168384"/>
        <c:crosses val="autoZero"/>
        <c:crossBetween val="between"/>
      </c:valAx>
      <c:valAx>
        <c:axId val="53188864"/>
        <c:scaling>
          <c:orientation val="minMax"/>
        </c:scaling>
        <c:axPos val="r"/>
        <c:title>
          <c:tx>
            <c:rich>
              <a:bodyPr rot="-5400000" vert="horz"/>
              <a:lstStyle/>
              <a:p>
                <a:pPr>
                  <a:defRPr/>
                </a:pPr>
                <a:r>
                  <a:rPr lang="en-GB"/>
                  <a:t>£ in 2008 prices</a:t>
                </a:r>
              </a:p>
            </c:rich>
          </c:tx>
          <c:layout/>
        </c:title>
        <c:numFmt formatCode="General" sourceLinked="1"/>
        <c:tickLblPos val="nextTo"/>
        <c:crossAx val="53199232"/>
        <c:crosses val="max"/>
        <c:crossBetween val="between"/>
      </c:valAx>
      <c:catAx>
        <c:axId val="53199232"/>
        <c:scaling>
          <c:orientation val="minMax"/>
        </c:scaling>
        <c:delete val="1"/>
        <c:axPos val="b"/>
        <c:tickLblPos val="none"/>
        <c:crossAx val="53188864"/>
        <c:crosses val="autoZero"/>
        <c:auto val="1"/>
        <c:lblAlgn val="ctr"/>
        <c:lblOffset val="100"/>
      </c:catAx>
    </c:plotArea>
    <c:legend>
      <c:legendPos val="r"/>
      <c:layout/>
    </c:legend>
    <c:plotVisOnly val="1"/>
    <c:dispBlanksAs val="gap"/>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GB"/>
  <c:style val="6"/>
  <c:chart>
    <c:plotArea>
      <c:layout/>
      <c:lineChart>
        <c:grouping val="standard"/>
        <c:ser>
          <c:idx val="0"/>
          <c:order val="0"/>
          <c:tx>
            <c:strRef>
              <c:f>'Time means'!$H$6</c:f>
              <c:strCache>
                <c:ptCount val="1"/>
                <c:pt idx="0">
                  <c:v>PGINPUT</c:v>
                </c:pt>
              </c:strCache>
            </c:strRef>
          </c:tx>
          <c:spPr>
            <a:ln>
              <a:solidFill>
                <a:srgbClr val="00B0F0"/>
              </a:solidFill>
            </a:ln>
          </c:spPr>
          <c:marker>
            <c:symbol val="none"/>
          </c:marker>
          <c:cat>
            <c:strRef>
              <c:f>'Time means'!$I$1:$T$1</c:f>
              <c:strCache>
                <c:ptCount val="12"/>
                <c:pt idx="0">
                  <c:v>1996/97</c:v>
                </c:pt>
                <c:pt idx="1">
                  <c:v>1997/98</c:v>
                </c:pt>
                <c:pt idx="2">
                  <c:v>1998/99</c:v>
                </c:pt>
                <c:pt idx="3">
                  <c:v>1999/00</c:v>
                </c:pt>
                <c:pt idx="4">
                  <c:v>2000/01</c:v>
                </c:pt>
                <c:pt idx="5">
                  <c:v>2001/02</c:v>
                </c:pt>
                <c:pt idx="6">
                  <c:v>2002/03</c:v>
                </c:pt>
                <c:pt idx="7">
                  <c:v>2003/04</c:v>
                </c:pt>
                <c:pt idx="8">
                  <c:v>2004/05</c:v>
                </c:pt>
                <c:pt idx="9">
                  <c:v>2005/06</c:v>
                </c:pt>
                <c:pt idx="10">
                  <c:v>2006/07</c:v>
                </c:pt>
                <c:pt idx="11">
                  <c:v>2007/08</c:v>
                </c:pt>
              </c:strCache>
            </c:strRef>
          </c:cat>
          <c:val>
            <c:numRef>
              <c:f>'Time means'!$I$6:$U$6</c:f>
              <c:numCache>
                <c:formatCode>General</c:formatCode>
                <c:ptCount val="13"/>
                <c:pt idx="0">
                  <c:v>1512.6569999999999</c:v>
                </c:pt>
                <c:pt idx="1">
                  <c:v>1563.0439999999999</c:v>
                </c:pt>
                <c:pt idx="2">
                  <c:v>1608.8209999999999</c:v>
                </c:pt>
                <c:pt idx="3">
                  <c:v>1698.703</c:v>
                </c:pt>
                <c:pt idx="4">
                  <c:v>1759.3039999999999</c:v>
                </c:pt>
                <c:pt idx="5">
                  <c:v>1896.0639999999999</c:v>
                </c:pt>
                <c:pt idx="6">
                  <c:v>1998.838</c:v>
                </c:pt>
                <c:pt idx="7">
                  <c:v>2094.2339999999999</c:v>
                </c:pt>
                <c:pt idx="8">
                  <c:v>2102.3209999999999</c:v>
                </c:pt>
                <c:pt idx="9">
                  <c:v>2120.252</c:v>
                </c:pt>
                <c:pt idx="10">
                  <c:v>2144.518</c:v>
                </c:pt>
                <c:pt idx="11">
                  <c:v>2179.127</c:v>
                </c:pt>
                <c:pt idx="12">
                  <c:v>2265.598</c:v>
                </c:pt>
              </c:numCache>
            </c:numRef>
          </c:val>
        </c:ser>
        <c:ser>
          <c:idx val="1"/>
          <c:order val="1"/>
          <c:tx>
            <c:strRef>
              <c:f>'Time means'!$H$7</c:f>
              <c:strCache>
                <c:ptCount val="1"/>
                <c:pt idx="0">
                  <c:v>UGINPUT</c:v>
                </c:pt>
              </c:strCache>
            </c:strRef>
          </c:tx>
          <c:spPr>
            <a:ln>
              <a:solidFill>
                <a:srgbClr val="0070C0"/>
              </a:solidFill>
              <a:prstDash val="sysDash"/>
            </a:ln>
          </c:spPr>
          <c:marker>
            <c:symbol val="none"/>
          </c:marker>
          <c:cat>
            <c:strRef>
              <c:f>'Time means'!$I$1:$T$1</c:f>
              <c:strCache>
                <c:ptCount val="12"/>
                <c:pt idx="0">
                  <c:v>1996/97</c:v>
                </c:pt>
                <c:pt idx="1">
                  <c:v>1997/98</c:v>
                </c:pt>
                <c:pt idx="2">
                  <c:v>1998/99</c:v>
                </c:pt>
                <c:pt idx="3">
                  <c:v>1999/00</c:v>
                </c:pt>
                <c:pt idx="4">
                  <c:v>2000/01</c:v>
                </c:pt>
                <c:pt idx="5">
                  <c:v>2001/02</c:v>
                </c:pt>
                <c:pt idx="6">
                  <c:v>2002/03</c:v>
                </c:pt>
                <c:pt idx="7">
                  <c:v>2003/04</c:v>
                </c:pt>
                <c:pt idx="8">
                  <c:v>2004/05</c:v>
                </c:pt>
                <c:pt idx="9">
                  <c:v>2005/06</c:v>
                </c:pt>
                <c:pt idx="10">
                  <c:v>2006/07</c:v>
                </c:pt>
                <c:pt idx="11">
                  <c:v>2007/08</c:v>
                </c:pt>
              </c:strCache>
            </c:strRef>
          </c:cat>
          <c:val>
            <c:numRef>
              <c:f>'Time means'!$I$7:$U$7</c:f>
              <c:numCache>
                <c:formatCode>General</c:formatCode>
                <c:ptCount val="13"/>
                <c:pt idx="0">
                  <c:v>6313.0739999999996</c:v>
                </c:pt>
                <c:pt idx="1">
                  <c:v>6402.8760000000002</c:v>
                </c:pt>
                <c:pt idx="2">
                  <c:v>6607.1250000000064</c:v>
                </c:pt>
                <c:pt idx="3">
                  <c:v>6605.1170000000002</c:v>
                </c:pt>
                <c:pt idx="4">
                  <c:v>6629.83</c:v>
                </c:pt>
                <c:pt idx="5">
                  <c:v>6970.0920000000024</c:v>
                </c:pt>
                <c:pt idx="6">
                  <c:v>7150.4769999999999</c:v>
                </c:pt>
                <c:pt idx="7">
                  <c:v>7369.4319999999998</c:v>
                </c:pt>
                <c:pt idx="8">
                  <c:v>7505.0890000000009</c:v>
                </c:pt>
                <c:pt idx="9">
                  <c:v>7853.8650000000034</c:v>
                </c:pt>
                <c:pt idx="10">
                  <c:v>7862.9110000000001</c:v>
                </c:pt>
                <c:pt idx="11">
                  <c:v>8218.2729999999865</c:v>
                </c:pt>
                <c:pt idx="12">
                  <c:v>8355.3569999999709</c:v>
                </c:pt>
              </c:numCache>
            </c:numRef>
          </c:val>
        </c:ser>
        <c:ser>
          <c:idx val="2"/>
          <c:order val="2"/>
          <c:tx>
            <c:strRef>
              <c:f>'Time means'!$H$9</c:f>
              <c:strCache>
                <c:ptCount val="1"/>
                <c:pt idx="0">
                  <c:v>STAFF</c:v>
                </c:pt>
              </c:strCache>
            </c:strRef>
          </c:tx>
          <c:spPr>
            <a:ln>
              <a:solidFill>
                <a:srgbClr val="C00000"/>
              </a:solidFill>
              <a:prstDash val="dash"/>
            </a:ln>
          </c:spPr>
          <c:marker>
            <c:symbol val="none"/>
          </c:marker>
          <c:cat>
            <c:strRef>
              <c:f>'Time means'!$I$1:$T$1</c:f>
              <c:strCache>
                <c:ptCount val="12"/>
                <c:pt idx="0">
                  <c:v>1996/97</c:v>
                </c:pt>
                <c:pt idx="1">
                  <c:v>1997/98</c:v>
                </c:pt>
                <c:pt idx="2">
                  <c:v>1998/99</c:v>
                </c:pt>
                <c:pt idx="3">
                  <c:v>1999/00</c:v>
                </c:pt>
                <c:pt idx="4">
                  <c:v>2000/01</c:v>
                </c:pt>
                <c:pt idx="5">
                  <c:v>2001/02</c:v>
                </c:pt>
                <c:pt idx="6">
                  <c:v>2002/03</c:v>
                </c:pt>
                <c:pt idx="7">
                  <c:v>2003/04</c:v>
                </c:pt>
                <c:pt idx="8">
                  <c:v>2004/05</c:v>
                </c:pt>
                <c:pt idx="9">
                  <c:v>2005/06</c:v>
                </c:pt>
                <c:pt idx="10">
                  <c:v>2006/07</c:v>
                </c:pt>
                <c:pt idx="11">
                  <c:v>2007/08</c:v>
                </c:pt>
              </c:strCache>
            </c:strRef>
          </c:cat>
          <c:val>
            <c:numRef>
              <c:f>'Time means'!$I$9:$U$9</c:f>
              <c:numCache>
                <c:formatCode>General</c:formatCode>
                <c:ptCount val="13"/>
                <c:pt idx="0">
                  <c:v>802.56939999999997</c:v>
                </c:pt>
                <c:pt idx="1">
                  <c:v>797.22119999999938</c:v>
                </c:pt>
                <c:pt idx="2">
                  <c:v>880.74549999999999</c:v>
                </c:pt>
                <c:pt idx="3">
                  <c:v>860.63059999999996</c:v>
                </c:pt>
                <c:pt idx="4">
                  <c:v>884.28570000000093</c:v>
                </c:pt>
                <c:pt idx="5">
                  <c:v>931.81189999999947</c:v>
                </c:pt>
                <c:pt idx="6">
                  <c:v>927.34229999999854</c:v>
                </c:pt>
                <c:pt idx="7">
                  <c:v>884.21169999999938</c:v>
                </c:pt>
                <c:pt idx="8">
                  <c:v>905.08929999999998</c:v>
                </c:pt>
                <c:pt idx="9">
                  <c:v>940.54049999999938</c:v>
                </c:pt>
                <c:pt idx="10">
                  <c:v>955.42409999999938</c:v>
                </c:pt>
                <c:pt idx="11">
                  <c:v>999.75</c:v>
                </c:pt>
                <c:pt idx="12">
                  <c:v>1006.8209999999992</c:v>
                </c:pt>
              </c:numCache>
            </c:numRef>
          </c:val>
        </c:ser>
        <c:ser>
          <c:idx val="5"/>
          <c:order val="5"/>
          <c:tx>
            <c:strRef>
              <c:f>'Time means'!$H$8</c:f>
              <c:strCache>
                <c:ptCount val="1"/>
                <c:pt idx="0">
                  <c:v>UGINQUAL</c:v>
                </c:pt>
              </c:strCache>
            </c:strRef>
          </c:tx>
          <c:spPr>
            <a:ln>
              <a:solidFill>
                <a:srgbClr val="FF0000"/>
              </a:solidFill>
            </a:ln>
          </c:spPr>
          <c:marker>
            <c:symbol val="none"/>
          </c:marker>
          <c:cat>
            <c:strRef>
              <c:f>'Time means'!$I$1:$U$1</c:f>
              <c:strCache>
                <c:ptCount val="13"/>
                <c:pt idx="0">
                  <c:v>1996/97</c:v>
                </c:pt>
                <c:pt idx="1">
                  <c:v>1997/98</c:v>
                </c:pt>
                <c:pt idx="2">
                  <c:v>1998/99</c:v>
                </c:pt>
                <c:pt idx="3">
                  <c:v>1999/00</c:v>
                </c:pt>
                <c:pt idx="4">
                  <c:v>2000/01</c:v>
                </c:pt>
                <c:pt idx="5">
                  <c:v>2001/02</c:v>
                </c:pt>
                <c:pt idx="6">
                  <c:v>2002/03</c:v>
                </c:pt>
                <c:pt idx="7">
                  <c:v>2003/04</c:v>
                </c:pt>
                <c:pt idx="8">
                  <c:v>2004/05</c:v>
                </c:pt>
                <c:pt idx="9">
                  <c:v>2005/06</c:v>
                </c:pt>
                <c:pt idx="10">
                  <c:v>2006/07</c:v>
                </c:pt>
                <c:pt idx="11">
                  <c:v>2007/08</c:v>
                </c:pt>
                <c:pt idx="12">
                  <c:v>2008/09</c:v>
                </c:pt>
              </c:strCache>
            </c:strRef>
          </c:cat>
          <c:val>
            <c:numRef>
              <c:f>'Time means'!$I$8:$U$8</c:f>
              <c:numCache>
                <c:formatCode>General</c:formatCode>
                <c:ptCount val="13"/>
                <c:pt idx="0">
                  <c:v>5640.9</c:v>
                </c:pt>
                <c:pt idx="1">
                  <c:v>5913.1520000000064</c:v>
                </c:pt>
                <c:pt idx="2">
                  <c:v>6265.7280000000001</c:v>
                </c:pt>
                <c:pt idx="3">
                  <c:v>6345.8450000000003</c:v>
                </c:pt>
                <c:pt idx="4">
                  <c:v>6465.0720000000001</c:v>
                </c:pt>
                <c:pt idx="5">
                  <c:v>6845.7190000000001</c:v>
                </c:pt>
                <c:pt idx="6">
                  <c:v>7326.2110000000002</c:v>
                </c:pt>
                <c:pt idx="7">
                  <c:v>7913.0020000000004</c:v>
                </c:pt>
                <c:pt idx="8">
                  <c:v>8195.8459999999795</c:v>
                </c:pt>
                <c:pt idx="9">
                  <c:v>8689.9439999999868</c:v>
                </c:pt>
                <c:pt idx="10">
                  <c:v>8687.7389999999868</c:v>
                </c:pt>
                <c:pt idx="11">
                  <c:v>9083.1970000000001</c:v>
                </c:pt>
                <c:pt idx="12">
                  <c:v>9278.1129999999866</c:v>
                </c:pt>
              </c:numCache>
            </c:numRef>
          </c:val>
        </c:ser>
        <c:dLbls/>
        <c:marker val="1"/>
        <c:axId val="54300032"/>
        <c:axId val="54314496"/>
      </c:lineChart>
      <c:lineChart>
        <c:grouping val="standard"/>
        <c:ser>
          <c:idx val="3"/>
          <c:order val="3"/>
          <c:tx>
            <c:strRef>
              <c:f>'Time means'!$H$10</c:f>
              <c:strCache>
                <c:ptCount val="1"/>
                <c:pt idx="0">
                  <c:v>ACSERV</c:v>
                </c:pt>
              </c:strCache>
            </c:strRef>
          </c:tx>
          <c:spPr>
            <a:ln>
              <a:solidFill>
                <a:srgbClr val="7030A0"/>
              </a:solidFill>
              <a:prstDash val="lgDashDotDot"/>
            </a:ln>
          </c:spPr>
          <c:marker>
            <c:symbol val="none"/>
          </c:marker>
          <c:cat>
            <c:strRef>
              <c:f>'Time means'!$I$1:$U$1</c:f>
              <c:strCache>
                <c:ptCount val="13"/>
                <c:pt idx="0">
                  <c:v>1996/97</c:v>
                </c:pt>
                <c:pt idx="1">
                  <c:v>1997/98</c:v>
                </c:pt>
                <c:pt idx="2">
                  <c:v>1998/99</c:v>
                </c:pt>
                <c:pt idx="3">
                  <c:v>1999/00</c:v>
                </c:pt>
                <c:pt idx="4">
                  <c:v>2000/01</c:v>
                </c:pt>
                <c:pt idx="5">
                  <c:v>2001/02</c:v>
                </c:pt>
                <c:pt idx="6">
                  <c:v>2002/03</c:v>
                </c:pt>
                <c:pt idx="7">
                  <c:v>2003/04</c:v>
                </c:pt>
                <c:pt idx="8">
                  <c:v>2004/05</c:v>
                </c:pt>
                <c:pt idx="9">
                  <c:v>2005/06</c:v>
                </c:pt>
                <c:pt idx="10">
                  <c:v>2006/07</c:v>
                </c:pt>
                <c:pt idx="11">
                  <c:v>2007/08</c:v>
                </c:pt>
                <c:pt idx="12">
                  <c:v>2008/09</c:v>
                </c:pt>
              </c:strCache>
            </c:strRef>
          </c:cat>
          <c:val>
            <c:numRef>
              <c:f>'Time means'!$I$10:$U$10</c:f>
              <c:numCache>
                <c:formatCode>General</c:formatCode>
                <c:ptCount val="13"/>
                <c:pt idx="0">
                  <c:v>6827.8020000000024</c:v>
                </c:pt>
                <c:pt idx="1">
                  <c:v>7011.6250000000064</c:v>
                </c:pt>
                <c:pt idx="2">
                  <c:v>7814.6980000000003</c:v>
                </c:pt>
                <c:pt idx="3">
                  <c:v>8203.9619999999795</c:v>
                </c:pt>
                <c:pt idx="4">
                  <c:v>8826.7669999999798</c:v>
                </c:pt>
                <c:pt idx="5">
                  <c:v>9486.4419999999864</c:v>
                </c:pt>
                <c:pt idx="6">
                  <c:v>9589.6029999999864</c:v>
                </c:pt>
                <c:pt idx="7">
                  <c:v>10330.49</c:v>
                </c:pt>
                <c:pt idx="8">
                  <c:v>10617.89</c:v>
                </c:pt>
                <c:pt idx="9">
                  <c:v>11643.82</c:v>
                </c:pt>
                <c:pt idx="10">
                  <c:v>11852.07</c:v>
                </c:pt>
                <c:pt idx="11">
                  <c:v>12122.6</c:v>
                </c:pt>
                <c:pt idx="12">
                  <c:v>12475.130000000006</c:v>
                </c:pt>
              </c:numCache>
            </c:numRef>
          </c:val>
        </c:ser>
        <c:ser>
          <c:idx val="4"/>
          <c:order val="4"/>
          <c:tx>
            <c:strRef>
              <c:f>'Time means'!$H$11</c:f>
              <c:strCache>
                <c:ptCount val="1"/>
                <c:pt idx="0">
                  <c:v>ADMIN</c:v>
                </c:pt>
              </c:strCache>
            </c:strRef>
          </c:tx>
          <c:spPr>
            <a:ln>
              <a:solidFill>
                <a:srgbClr val="92D050"/>
              </a:solidFill>
            </a:ln>
          </c:spPr>
          <c:marker>
            <c:symbol val="none"/>
          </c:marker>
          <c:cat>
            <c:strRef>
              <c:f>'Time means'!$I$1:$U$1</c:f>
              <c:strCache>
                <c:ptCount val="13"/>
                <c:pt idx="0">
                  <c:v>1996/97</c:v>
                </c:pt>
                <c:pt idx="1">
                  <c:v>1997/98</c:v>
                </c:pt>
                <c:pt idx="2">
                  <c:v>1998/99</c:v>
                </c:pt>
                <c:pt idx="3">
                  <c:v>1999/00</c:v>
                </c:pt>
                <c:pt idx="4">
                  <c:v>2000/01</c:v>
                </c:pt>
                <c:pt idx="5">
                  <c:v>2001/02</c:v>
                </c:pt>
                <c:pt idx="6">
                  <c:v>2002/03</c:v>
                </c:pt>
                <c:pt idx="7">
                  <c:v>2003/04</c:v>
                </c:pt>
                <c:pt idx="8">
                  <c:v>2004/05</c:v>
                </c:pt>
                <c:pt idx="9">
                  <c:v>2005/06</c:v>
                </c:pt>
                <c:pt idx="10">
                  <c:v>2006/07</c:v>
                </c:pt>
                <c:pt idx="11">
                  <c:v>2007/08</c:v>
                </c:pt>
                <c:pt idx="12">
                  <c:v>2008/09</c:v>
                </c:pt>
              </c:strCache>
            </c:strRef>
          </c:cat>
          <c:val>
            <c:numRef>
              <c:f>'Time means'!$I$11:$U$11</c:f>
              <c:numCache>
                <c:formatCode>General</c:formatCode>
                <c:ptCount val="13"/>
                <c:pt idx="0">
                  <c:v>11917.11</c:v>
                </c:pt>
                <c:pt idx="1">
                  <c:v>12226.33</c:v>
                </c:pt>
                <c:pt idx="2">
                  <c:v>13369.61</c:v>
                </c:pt>
                <c:pt idx="3">
                  <c:v>13729.369999999979</c:v>
                </c:pt>
                <c:pt idx="4">
                  <c:v>14594.65</c:v>
                </c:pt>
                <c:pt idx="5">
                  <c:v>15638.349999999988</c:v>
                </c:pt>
                <c:pt idx="6">
                  <c:v>16705.280000000021</c:v>
                </c:pt>
                <c:pt idx="7">
                  <c:v>16975.87</c:v>
                </c:pt>
                <c:pt idx="8">
                  <c:v>18031.59</c:v>
                </c:pt>
                <c:pt idx="9">
                  <c:v>19342.29</c:v>
                </c:pt>
                <c:pt idx="10">
                  <c:v>20984.149999999976</c:v>
                </c:pt>
                <c:pt idx="11">
                  <c:v>21660.06</c:v>
                </c:pt>
                <c:pt idx="12">
                  <c:v>23500.43</c:v>
                </c:pt>
              </c:numCache>
            </c:numRef>
          </c:val>
        </c:ser>
        <c:dLbls/>
        <c:marker val="1"/>
        <c:axId val="54322688"/>
        <c:axId val="54316416"/>
      </c:lineChart>
      <c:catAx>
        <c:axId val="54300032"/>
        <c:scaling>
          <c:orientation val="minMax"/>
        </c:scaling>
        <c:axPos val="b"/>
        <c:title>
          <c:tx>
            <c:rich>
              <a:bodyPr/>
              <a:lstStyle/>
              <a:p>
                <a:pPr>
                  <a:defRPr/>
                </a:pPr>
                <a:r>
                  <a:rPr lang="en-GB"/>
                  <a:t>Year</a:t>
                </a:r>
              </a:p>
            </c:rich>
          </c:tx>
          <c:layout/>
        </c:title>
        <c:tickLblPos val="nextTo"/>
        <c:txPr>
          <a:bodyPr rot="-5400000" vert="horz"/>
          <a:lstStyle/>
          <a:p>
            <a:pPr>
              <a:defRPr/>
            </a:pPr>
            <a:endParaRPr lang="en-US"/>
          </a:p>
        </c:txPr>
        <c:crossAx val="54314496"/>
        <c:crosses val="autoZero"/>
        <c:auto val="1"/>
        <c:lblAlgn val="ctr"/>
        <c:lblOffset val="100"/>
      </c:catAx>
      <c:valAx>
        <c:axId val="54314496"/>
        <c:scaling>
          <c:orientation val="minMax"/>
        </c:scaling>
        <c:axPos val="l"/>
        <c:majorGridlines/>
        <c:title>
          <c:tx>
            <c:rich>
              <a:bodyPr rot="-5400000" vert="horz"/>
              <a:lstStyle/>
              <a:p>
                <a:pPr>
                  <a:defRPr/>
                </a:pPr>
                <a:r>
                  <a:rPr lang="en-GB"/>
                  <a:t>Number</a:t>
                </a:r>
              </a:p>
            </c:rich>
          </c:tx>
          <c:layout/>
        </c:title>
        <c:numFmt formatCode="General" sourceLinked="1"/>
        <c:tickLblPos val="nextTo"/>
        <c:crossAx val="54300032"/>
        <c:crosses val="autoZero"/>
        <c:crossBetween val="between"/>
      </c:valAx>
      <c:valAx>
        <c:axId val="54316416"/>
        <c:scaling>
          <c:orientation val="minMax"/>
        </c:scaling>
        <c:axPos val="r"/>
        <c:title>
          <c:tx>
            <c:rich>
              <a:bodyPr rot="-5400000" vert="horz"/>
              <a:lstStyle/>
              <a:p>
                <a:pPr>
                  <a:defRPr/>
                </a:pPr>
                <a:r>
                  <a:rPr lang="en-GB"/>
                  <a:t>£ in 2008 prices</a:t>
                </a:r>
              </a:p>
            </c:rich>
          </c:tx>
          <c:layout/>
        </c:title>
        <c:numFmt formatCode="General" sourceLinked="1"/>
        <c:tickLblPos val="nextTo"/>
        <c:crossAx val="54322688"/>
        <c:crosses val="max"/>
        <c:crossBetween val="between"/>
      </c:valAx>
      <c:catAx>
        <c:axId val="54322688"/>
        <c:scaling>
          <c:orientation val="minMax"/>
        </c:scaling>
        <c:delete val="1"/>
        <c:axPos val="b"/>
        <c:tickLblPos val="none"/>
        <c:crossAx val="54316416"/>
        <c:crosses val="autoZero"/>
        <c:auto val="1"/>
        <c:lblAlgn val="ctr"/>
        <c:lblOffset val="100"/>
      </c:catAx>
    </c:plotArea>
    <c:legend>
      <c:legendPos val="r"/>
      <c:layout/>
    </c:legend>
    <c:plotVisOnly val="1"/>
    <c:dispBlanksAs val="gap"/>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GB"/>
  <c:chart>
    <c:plotArea>
      <c:layout/>
      <c:barChart>
        <c:barDir val="col"/>
        <c:grouping val="clustered"/>
        <c:ser>
          <c:idx val="0"/>
          <c:order val="0"/>
          <c:tx>
            <c:strRef>
              <c:f>Sheet3!$J$9</c:f>
              <c:strCache>
                <c:ptCount val="1"/>
                <c:pt idx="0">
                  <c:v>PGINPUT</c:v>
                </c:pt>
              </c:strCache>
            </c:strRef>
          </c:tx>
          <c:spPr>
            <a:solidFill>
              <a:srgbClr val="00B0F0"/>
            </a:solidFill>
          </c:spPr>
          <c:cat>
            <c:strRef>
              <c:f>Sheet3!$K$8:$M$8</c:f>
              <c:strCache>
                <c:ptCount val="3"/>
                <c:pt idx="0">
                  <c:v>Post-1992 HEIs</c:v>
                </c:pt>
                <c:pt idx="1">
                  <c:v>Pre-1992  HEIs</c:v>
                </c:pt>
                <c:pt idx="2">
                  <c:v>Former Colleges of HE</c:v>
                </c:pt>
              </c:strCache>
            </c:strRef>
          </c:cat>
          <c:val>
            <c:numRef>
              <c:f>Sheet3!$K$9:$M$9</c:f>
              <c:numCache>
                <c:formatCode>General</c:formatCode>
                <c:ptCount val="3"/>
                <c:pt idx="0">
                  <c:v>223.00530000000001</c:v>
                </c:pt>
                <c:pt idx="1">
                  <c:v>266.81990000000002</c:v>
                </c:pt>
                <c:pt idx="2">
                  <c:v>60.673710000000014</c:v>
                </c:pt>
              </c:numCache>
            </c:numRef>
          </c:val>
        </c:ser>
        <c:ser>
          <c:idx val="1"/>
          <c:order val="1"/>
          <c:tx>
            <c:strRef>
              <c:f>Sheet3!$J$10</c:f>
              <c:strCache>
                <c:ptCount val="1"/>
                <c:pt idx="0">
                  <c:v>UGINPUT</c:v>
                </c:pt>
              </c:strCache>
            </c:strRef>
          </c:tx>
          <c:spPr>
            <a:solidFill>
              <a:schemeClr val="accent2">
                <a:lumMod val="75000"/>
              </a:schemeClr>
            </a:solidFill>
          </c:spPr>
          <c:cat>
            <c:strRef>
              <c:f>Sheet3!$K$8:$M$8</c:f>
              <c:strCache>
                <c:ptCount val="3"/>
                <c:pt idx="0">
                  <c:v>Post-1992 HEIs</c:v>
                </c:pt>
                <c:pt idx="1">
                  <c:v>Pre-1992  HEIs</c:v>
                </c:pt>
                <c:pt idx="2">
                  <c:v>Former Colleges of HE</c:v>
                </c:pt>
              </c:strCache>
            </c:strRef>
          </c:cat>
          <c:val>
            <c:numRef>
              <c:f>Sheet3!$K$10:$M$10</c:f>
              <c:numCache>
                <c:formatCode>General</c:formatCode>
                <c:ptCount val="3"/>
                <c:pt idx="0">
                  <c:v>1100.1919999999998</c:v>
                </c:pt>
                <c:pt idx="1">
                  <c:v>787.13329999999996</c:v>
                </c:pt>
                <c:pt idx="2">
                  <c:v>311.88</c:v>
                </c:pt>
              </c:numCache>
            </c:numRef>
          </c:val>
        </c:ser>
        <c:ser>
          <c:idx val="2"/>
          <c:order val="2"/>
          <c:tx>
            <c:strRef>
              <c:f>Sheet3!$J$11</c:f>
              <c:strCache>
                <c:ptCount val="1"/>
                <c:pt idx="0">
                  <c:v>UGINQUAL</c:v>
                </c:pt>
              </c:strCache>
            </c:strRef>
          </c:tx>
          <c:spPr>
            <a:solidFill>
              <a:srgbClr val="92D050"/>
            </a:solidFill>
            <a:ln>
              <a:solidFill>
                <a:srgbClr val="92D050"/>
              </a:solidFill>
            </a:ln>
          </c:spPr>
          <c:cat>
            <c:strRef>
              <c:f>Sheet3!$K$8:$M$8</c:f>
              <c:strCache>
                <c:ptCount val="3"/>
                <c:pt idx="0">
                  <c:v>Post-1992 HEIs</c:v>
                </c:pt>
                <c:pt idx="1">
                  <c:v>Pre-1992  HEIs</c:v>
                </c:pt>
                <c:pt idx="2">
                  <c:v>Former Colleges of HE</c:v>
                </c:pt>
              </c:strCache>
            </c:strRef>
          </c:cat>
          <c:val>
            <c:numRef>
              <c:f>Sheet3!$K$11:$M$11</c:f>
              <c:numCache>
                <c:formatCode>General</c:formatCode>
                <c:ptCount val="3"/>
                <c:pt idx="0">
                  <c:v>897.10270000000003</c:v>
                </c:pt>
                <c:pt idx="1">
                  <c:v>1005.1209999999999</c:v>
                </c:pt>
                <c:pt idx="2">
                  <c:v>247.8956</c:v>
                </c:pt>
              </c:numCache>
            </c:numRef>
          </c:val>
        </c:ser>
        <c:ser>
          <c:idx val="3"/>
          <c:order val="3"/>
          <c:tx>
            <c:strRef>
              <c:f>Sheet3!$J$12</c:f>
              <c:strCache>
                <c:ptCount val="1"/>
                <c:pt idx="0">
                  <c:v>STAFF</c:v>
                </c:pt>
              </c:strCache>
            </c:strRef>
          </c:tx>
          <c:spPr>
            <a:solidFill>
              <a:srgbClr val="7030A0"/>
            </a:solidFill>
          </c:spPr>
          <c:cat>
            <c:strRef>
              <c:f>Sheet3!$K$8:$M$8</c:f>
              <c:strCache>
                <c:ptCount val="3"/>
                <c:pt idx="0">
                  <c:v>Post-1992 HEIs</c:v>
                </c:pt>
                <c:pt idx="1">
                  <c:v>Pre-1992  HEIs</c:v>
                </c:pt>
                <c:pt idx="2">
                  <c:v>Former Colleges of HE</c:v>
                </c:pt>
              </c:strCache>
            </c:strRef>
          </c:cat>
          <c:val>
            <c:numRef>
              <c:f>Sheet3!$K$12:$M$12</c:f>
              <c:numCache>
                <c:formatCode>General</c:formatCode>
                <c:ptCount val="3"/>
                <c:pt idx="0">
                  <c:v>917.95330000000001</c:v>
                </c:pt>
                <c:pt idx="1">
                  <c:v>1362.1629999999998</c:v>
                </c:pt>
                <c:pt idx="2">
                  <c:v>255.9966</c:v>
                </c:pt>
              </c:numCache>
            </c:numRef>
          </c:val>
        </c:ser>
        <c:ser>
          <c:idx val="4"/>
          <c:order val="4"/>
          <c:val>
            <c:numRef>
              <c:f>Sheet3!$K$16:$M$16</c:f>
              <c:numCache>
                <c:formatCode>General</c:formatCode>
                <c:ptCount val="3"/>
                <c:pt idx="0">
                  <c:v>0</c:v>
                </c:pt>
                <c:pt idx="1">
                  <c:v>0</c:v>
                </c:pt>
                <c:pt idx="2">
                  <c:v>0</c:v>
                </c:pt>
              </c:numCache>
            </c:numRef>
          </c:val>
        </c:ser>
        <c:ser>
          <c:idx val="5"/>
          <c:order val="5"/>
          <c:val>
            <c:numRef>
              <c:f>Sheet3!$K$17:$M$17</c:f>
              <c:numCache>
                <c:formatCode>General</c:formatCode>
                <c:ptCount val="3"/>
                <c:pt idx="0">
                  <c:v>0</c:v>
                </c:pt>
                <c:pt idx="1">
                  <c:v>0</c:v>
                </c:pt>
                <c:pt idx="2">
                  <c:v>0</c:v>
                </c:pt>
              </c:numCache>
            </c:numRef>
          </c:val>
        </c:ser>
        <c:dLbls/>
        <c:axId val="54413952"/>
        <c:axId val="54436224"/>
      </c:barChart>
      <c:barChart>
        <c:barDir val="col"/>
        <c:grouping val="clustered"/>
        <c:ser>
          <c:idx val="6"/>
          <c:order val="6"/>
          <c:cat>
            <c:strRef>
              <c:f>Sheet3!$K$3:$M$3</c:f>
              <c:strCache>
                <c:ptCount val="3"/>
                <c:pt idx="0">
                  <c:v>Post-1992 HEIs</c:v>
                </c:pt>
                <c:pt idx="1">
                  <c:v>Pre-1992  HEIs</c:v>
                </c:pt>
                <c:pt idx="2">
                  <c:v>Former Colleges of HE</c:v>
                </c:pt>
              </c:strCache>
            </c:strRef>
          </c:cat>
          <c:val>
            <c:numRef>
              <c:f>Sheet3!$K$18:$M$18</c:f>
              <c:numCache>
                <c:formatCode>General</c:formatCode>
                <c:ptCount val="3"/>
                <c:pt idx="0">
                  <c:v>0</c:v>
                </c:pt>
                <c:pt idx="1">
                  <c:v>0</c:v>
                </c:pt>
                <c:pt idx="2">
                  <c:v>0</c:v>
                </c:pt>
              </c:numCache>
            </c:numRef>
          </c:val>
        </c:ser>
        <c:ser>
          <c:idx val="7"/>
          <c:order val="7"/>
          <c:cat>
            <c:strRef>
              <c:f>Sheet3!$K$3:$M$3</c:f>
              <c:strCache>
                <c:ptCount val="3"/>
                <c:pt idx="0">
                  <c:v>Post-1992 HEIs</c:v>
                </c:pt>
                <c:pt idx="1">
                  <c:v>Pre-1992  HEIs</c:v>
                </c:pt>
                <c:pt idx="2">
                  <c:v>Former Colleges of HE</c:v>
                </c:pt>
              </c:strCache>
            </c:strRef>
          </c:cat>
          <c:val>
            <c:numRef>
              <c:f>Sheet3!$K$19:$M$19</c:f>
              <c:numCache>
                <c:formatCode>General</c:formatCode>
                <c:ptCount val="3"/>
                <c:pt idx="0">
                  <c:v>0</c:v>
                </c:pt>
                <c:pt idx="1">
                  <c:v>0</c:v>
                </c:pt>
                <c:pt idx="2">
                  <c:v>0</c:v>
                </c:pt>
              </c:numCache>
            </c:numRef>
          </c:val>
        </c:ser>
        <c:ser>
          <c:idx val="8"/>
          <c:order val="8"/>
          <c:cat>
            <c:strRef>
              <c:f>Sheet3!$K$3:$M$3</c:f>
              <c:strCache>
                <c:ptCount val="3"/>
                <c:pt idx="0">
                  <c:v>Post-1992 HEIs</c:v>
                </c:pt>
                <c:pt idx="1">
                  <c:v>Pre-1992  HEIs</c:v>
                </c:pt>
                <c:pt idx="2">
                  <c:v>Former Colleges of HE</c:v>
                </c:pt>
              </c:strCache>
            </c:strRef>
          </c:cat>
          <c:val>
            <c:numRef>
              <c:f>Sheet3!$K$20:$M$20</c:f>
              <c:numCache>
                <c:formatCode>General</c:formatCode>
                <c:ptCount val="3"/>
                <c:pt idx="0">
                  <c:v>0</c:v>
                </c:pt>
                <c:pt idx="1">
                  <c:v>0</c:v>
                </c:pt>
                <c:pt idx="2">
                  <c:v>0</c:v>
                </c:pt>
              </c:numCache>
            </c:numRef>
          </c:val>
        </c:ser>
        <c:ser>
          <c:idx val="9"/>
          <c:order val="9"/>
          <c:cat>
            <c:strRef>
              <c:f>Sheet3!$K$3:$M$3</c:f>
              <c:strCache>
                <c:ptCount val="3"/>
                <c:pt idx="0">
                  <c:v>Post-1992 HEIs</c:v>
                </c:pt>
                <c:pt idx="1">
                  <c:v>Pre-1992  HEIs</c:v>
                </c:pt>
                <c:pt idx="2">
                  <c:v>Former Colleges of HE</c:v>
                </c:pt>
              </c:strCache>
            </c:strRef>
          </c:cat>
          <c:val>
            <c:numRef>
              <c:f>Sheet3!$K$21:$M$21</c:f>
              <c:numCache>
                <c:formatCode>General</c:formatCode>
                <c:ptCount val="3"/>
                <c:pt idx="0">
                  <c:v>0</c:v>
                </c:pt>
                <c:pt idx="1">
                  <c:v>0</c:v>
                </c:pt>
                <c:pt idx="2">
                  <c:v>0</c:v>
                </c:pt>
              </c:numCache>
            </c:numRef>
          </c:val>
        </c:ser>
        <c:ser>
          <c:idx val="10"/>
          <c:order val="10"/>
          <c:tx>
            <c:strRef>
              <c:f>Sheet3!$J$13</c:f>
              <c:strCache>
                <c:ptCount val="1"/>
                <c:pt idx="0">
                  <c:v>ACSERV</c:v>
                </c:pt>
              </c:strCache>
            </c:strRef>
          </c:tx>
          <c:spPr>
            <a:solidFill>
              <a:srgbClr val="FF33CC"/>
            </a:solidFill>
          </c:spPr>
          <c:cat>
            <c:strRef>
              <c:f>Sheet3!$K$3:$M$3</c:f>
              <c:strCache>
                <c:ptCount val="3"/>
                <c:pt idx="0">
                  <c:v>Post-1992 HEIs</c:v>
                </c:pt>
                <c:pt idx="1">
                  <c:v>Pre-1992  HEIs</c:v>
                </c:pt>
                <c:pt idx="2">
                  <c:v>Former Colleges of HE</c:v>
                </c:pt>
              </c:strCache>
            </c:strRef>
          </c:cat>
          <c:val>
            <c:numRef>
              <c:f>Sheet3!$K$13:$M$13</c:f>
              <c:numCache>
                <c:formatCode>General</c:formatCode>
                <c:ptCount val="3"/>
                <c:pt idx="0">
                  <c:v>1151.7620000000002</c:v>
                </c:pt>
                <c:pt idx="1">
                  <c:v>1323.7570000000001</c:v>
                </c:pt>
                <c:pt idx="2">
                  <c:v>339.28039999999993</c:v>
                </c:pt>
              </c:numCache>
            </c:numRef>
          </c:val>
        </c:ser>
        <c:ser>
          <c:idx val="11"/>
          <c:order val="11"/>
          <c:tx>
            <c:strRef>
              <c:f>Sheet3!$J$14</c:f>
              <c:strCache>
                <c:ptCount val="1"/>
                <c:pt idx="0">
                  <c:v>ADMIN</c:v>
                </c:pt>
              </c:strCache>
            </c:strRef>
          </c:tx>
          <c:spPr>
            <a:solidFill>
              <a:srgbClr val="F4EF29"/>
            </a:solidFill>
          </c:spPr>
          <c:cat>
            <c:strRef>
              <c:f>Sheet3!$K$3:$M$3</c:f>
              <c:strCache>
                <c:ptCount val="3"/>
                <c:pt idx="0">
                  <c:v>Post-1992 HEIs</c:v>
                </c:pt>
                <c:pt idx="1">
                  <c:v>Pre-1992  HEIs</c:v>
                </c:pt>
                <c:pt idx="2">
                  <c:v>Former Colleges of HE</c:v>
                </c:pt>
              </c:strCache>
            </c:strRef>
          </c:cat>
          <c:val>
            <c:numRef>
              <c:f>Sheet3!$K$14:$M$14</c:f>
              <c:numCache>
                <c:formatCode>General</c:formatCode>
                <c:ptCount val="3"/>
                <c:pt idx="0">
                  <c:v>1978.3519999999999</c:v>
                </c:pt>
                <c:pt idx="1">
                  <c:v>2206.605</c:v>
                </c:pt>
                <c:pt idx="2">
                  <c:v>699.13440000000003</c:v>
                </c:pt>
              </c:numCache>
            </c:numRef>
          </c:val>
        </c:ser>
        <c:dLbls/>
        <c:axId val="54444416"/>
        <c:axId val="54438144"/>
      </c:barChart>
      <c:catAx>
        <c:axId val="54413952"/>
        <c:scaling>
          <c:orientation val="minMax"/>
        </c:scaling>
        <c:axPos val="b"/>
        <c:tickLblPos val="nextTo"/>
        <c:crossAx val="54436224"/>
        <c:crosses val="autoZero"/>
        <c:auto val="1"/>
        <c:lblAlgn val="ctr"/>
        <c:lblOffset val="100"/>
      </c:catAx>
      <c:valAx>
        <c:axId val="54436224"/>
        <c:scaling>
          <c:orientation val="minMax"/>
        </c:scaling>
        <c:axPos val="l"/>
        <c:majorGridlines/>
        <c:title>
          <c:tx>
            <c:rich>
              <a:bodyPr rot="-5400000" vert="horz"/>
              <a:lstStyle/>
              <a:p>
                <a:pPr>
                  <a:defRPr/>
                </a:pPr>
                <a:r>
                  <a:rPr lang="en-US"/>
                  <a:t>Numbers</a:t>
                </a:r>
              </a:p>
            </c:rich>
          </c:tx>
          <c:layout/>
        </c:title>
        <c:numFmt formatCode="General" sourceLinked="1"/>
        <c:tickLblPos val="nextTo"/>
        <c:crossAx val="54413952"/>
        <c:crosses val="autoZero"/>
        <c:crossBetween val="between"/>
      </c:valAx>
      <c:valAx>
        <c:axId val="54438144"/>
        <c:scaling>
          <c:orientation val="minMax"/>
        </c:scaling>
        <c:axPos val="r"/>
        <c:title>
          <c:tx>
            <c:rich>
              <a:bodyPr rot="-5400000" vert="horz"/>
              <a:lstStyle/>
              <a:p>
                <a:pPr>
                  <a:defRPr/>
                </a:pPr>
                <a:r>
                  <a:rPr lang="en-US"/>
                  <a:t>£ in 2008 prices</a:t>
                </a:r>
              </a:p>
            </c:rich>
          </c:tx>
          <c:layout/>
        </c:title>
        <c:numFmt formatCode="General" sourceLinked="1"/>
        <c:tickLblPos val="nextTo"/>
        <c:crossAx val="54444416"/>
        <c:crosses val="max"/>
        <c:crossBetween val="between"/>
      </c:valAx>
      <c:catAx>
        <c:axId val="54444416"/>
        <c:scaling>
          <c:orientation val="minMax"/>
        </c:scaling>
        <c:delete val="1"/>
        <c:axPos val="b"/>
        <c:tickLblPos val="none"/>
        <c:crossAx val="54438144"/>
        <c:crosses val="autoZero"/>
        <c:auto val="1"/>
        <c:lblAlgn val="ctr"/>
        <c:lblOffset val="100"/>
      </c:catAx>
    </c:plotArea>
    <c:legend>
      <c:legendPos val="b"/>
      <c:legendEntry>
        <c:idx val="4"/>
        <c:delete val="1"/>
      </c:legendEntry>
      <c:legendEntry>
        <c:idx val="5"/>
        <c:delete val="1"/>
      </c:legendEntry>
      <c:legendEntry>
        <c:idx val="6"/>
        <c:delete val="1"/>
      </c:legendEntry>
      <c:legendEntry>
        <c:idx val="7"/>
        <c:delete val="1"/>
      </c:legendEntry>
      <c:legendEntry>
        <c:idx val="8"/>
        <c:delete val="1"/>
      </c:legendEntry>
      <c:legendEntry>
        <c:idx val="9"/>
        <c:delete val="1"/>
      </c:legendEntry>
      <c:layout/>
    </c:legend>
    <c:plotVisOnly val="1"/>
    <c:dispBlanksAs val="gap"/>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GB"/>
  <c:chart>
    <c:plotArea>
      <c:layout/>
      <c:barChart>
        <c:barDir val="col"/>
        <c:grouping val="clustered"/>
        <c:ser>
          <c:idx val="0"/>
          <c:order val="0"/>
          <c:tx>
            <c:strRef>
              <c:f>Sheet3!$J$4</c:f>
              <c:strCache>
                <c:ptCount val="1"/>
                <c:pt idx="0">
                  <c:v>PGOUTPUT</c:v>
                </c:pt>
              </c:strCache>
            </c:strRef>
          </c:tx>
          <c:spPr>
            <a:solidFill>
              <a:srgbClr val="00B0F0"/>
            </a:solidFill>
          </c:spPr>
          <c:dPt>
            <c:idx val="0"/>
            <c:spPr>
              <a:solidFill>
                <a:srgbClr val="0070C0"/>
              </a:solidFill>
            </c:spPr>
          </c:dPt>
          <c:cat>
            <c:strRef>
              <c:f>Sheet3!$K$3:$N$3</c:f>
              <c:strCache>
                <c:ptCount val="3"/>
                <c:pt idx="0">
                  <c:v>Post-1992 HEIs</c:v>
                </c:pt>
                <c:pt idx="1">
                  <c:v>Pre-1992  HEIs</c:v>
                </c:pt>
                <c:pt idx="2">
                  <c:v>Former Colleges of HE</c:v>
                </c:pt>
              </c:strCache>
            </c:strRef>
          </c:cat>
          <c:val>
            <c:numRef>
              <c:f>Sheet3!$K$4:$M$4</c:f>
              <c:numCache>
                <c:formatCode>General</c:formatCode>
                <c:ptCount val="3"/>
                <c:pt idx="0">
                  <c:v>1286.6769999999999</c:v>
                </c:pt>
                <c:pt idx="1">
                  <c:v>1520.087</c:v>
                </c:pt>
                <c:pt idx="2">
                  <c:v>342.69889999999992</c:v>
                </c:pt>
              </c:numCache>
            </c:numRef>
          </c:val>
        </c:ser>
        <c:ser>
          <c:idx val="1"/>
          <c:order val="1"/>
          <c:tx>
            <c:strRef>
              <c:f>Sheet3!$J$5</c:f>
              <c:strCache>
                <c:ptCount val="1"/>
                <c:pt idx="0">
                  <c:v>UGOUTPUT</c:v>
                </c:pt>
              </c:strCache>
            </c:strRef>
          </c:tx>
          <c:spPr>
            <a:solidFill>
              <a:schemeClr val="accent2">
                <a:lumMod val="75000"/>
              </a:schemeClr>
            </a:solidFill>
          </c:spPr>
          <c:cat>
            <c:strRef>
              <c:f>Sheet3!$K$3:$N$3</c:f>
              <c:strCache>
                <c:ptCount val="3"/>
                <c:pt idx="0">
                  <c:v>Post-1992 HEIs</c:v>
                </c:pt>
                <c:pt idx="1">
                  <c:v>Pre-1992  HEIs</c:v>
                </c:pt>
                <c:pt idx="2">
                  <c:v>Former Colleges of HE</c:v>
                </c:pt>
              </c:strCache>
            </c:strRef>
          </c:cat>
          <c:val>
            <c:numRef>
              <c:f>Sheet3!$K$5:$M$5</c:f>
              <c:numCache>
                <c:formatCode>General</c:formatCode>
                <c:ptCount val="3"/>
                <c:pt idx="0">
                  <c:v>4468.4130000000014</c:v>
                </c:pt>
                <c:pt idx="1">
                  <c:v>2591.7310000000002</c:v>
                </c:pt>
                <c:pt idx="2">
                  <c:v>1276.501</c:v>
                </c:pt>
              </c:numCache>
            </c:numRef>
          </c:val>
        </c:ser>
        <c:ser>
          <c:idx val="2"/>
          <c:order val="2"/>
          <c:tx>
            <c:strRef>
              <c:f>Sheet3!$J$6</c:f>
              <c:strCache>
                <c:ptCount val="1"/>
                <c:pt idx="0">
                  <c:v>UGOUTQUAL</c:v>
                </c:pt>
              </c:strCache>
            </c:strRef>
          </c:tx>
          <c:spPr>
            <a:solidFill>
              <a:srgbClr val="92D050"/>
            </a:solidFill>
          </c:spPr>
          <c:cat>
            <c:strRef>
              <c:f>Sheet3!$K$3:$N$3</c:f>
              <c:strCache>
                <c:ptCount val="3"/>
                <c:pt idx="0">
                  <c:v>Post-1992 HEIs</c:v>
                </c:pt>
                <c:pt idx="1">
                  <c:v>Pre-1992  HEIs</c:v>
                </c:pt>
                <c:pt idx="2">
                  <c:v>Former Colleges of HE</c:v>
                </c:pt>
              </c:strCache>
            </c:strRef>
          </c:cat>
          <c:val>
            <c:numRef>
              <c:f>Sheet3!$K$6:$M$6</c:f>
              <c:numCache>
                <c:formatCode>General</c:formatCode>
                <c:ptCount val="3"/>
                <c:pt idx="0">
                  <c:v>4248.2930000000006</c:v>
                </c:pt>
                <c:pt idx="1">
                  <c:v>2974.1379999999999</c:v>
                </c:pt>
                <c:pt idx="2">
                  <c:v>1224.902</c:v>
                </c:pt>
              </c:numCache>
            </c:numRef>
          </c:val>
        </c:ser>
        <c:ser>
          <c:idx val="3"/>
          <c:order val="3"/>
          <c:cat>
            <c:strRef>
              <c:f>Sheet3!$K$3:$N$3</c:f>
              <c:strCache>
                <c:ptCount val="3"/>
                <c:pt idx="0">
                  <c:v>Post-1992 HEIs</c:v>
                </c:pt>
                <c:pt idx="1">
                  <c:v>Pre-1992  HEIs</c:v>
                </c:pt>
                <c:pt idx="2">
                  <c:v>Former Colleges of HE</c:v>
                </c:pt>
              </c:strCache>
            </c:strRef>
          </c:cat>
          <c:val>
            <c:numRef>
              <c:f>Sheet3!$K$16:$M$16</c:f>
              <c:numCache>
                <c:formatCode>General</c:formatCode>
                <c:ptCount val="3"/>
                <c:pt idx="0">
                  <c:v>0</c:v>
                </c:pt>
                <c:pt idx="1">
                  <c:v>0</c:v>
                </c:pt>
                <c:pt idx="2">
                  <c:v>0</c:v>
                </c:pt>
              </c:numCache>
            </c:numRef>
          </c:val>
        </c:ser>
        <c:dLbls/>
        <c:axId val="54928128"/>
        <c:axId val="54929664"/>
      </c:barChart>
      <c:barChart>
        <c:barDir val="col"/>
        <c:grouping val="clustered"/>
        <c:ser>
          <c:idx val="4"/>
          <c:order val="4"/>
          <c:cat>
            <c:strRef>
              <c:f>Sheet3!$K$3:$M$3</c:f>
              <c:strCache>
                <c:ptCount val="3"/>
                <c:pt idx="0">
                  <c:v>Post-1992 HEIs</c:v>
                </c:pt>
                <c:pt idx="1">
                  <c:v>Pre-1992  HEIs</c:v>
                </c:pt>
                <c:pt idx="2">
                  <c:v>Former Colleges of HE</c:v>
                </c:pt>
              </c:strCache>
            </c:strRef>
          </c:cat>
          <c:val>
            <c:numRef>
              <c:f>Sheet3!$K$17:$M$17</c:f>
              <c:numCache>
                <c:formatCode>General</c:formatCode>
                <c:ptCount val="3"/>
                <c:pt idx="0">
                  <c:v>0</c:v>
                </c:pt>
                <c:pt idx="1">
                  <c:v>0</c:v>
                </c:pt>
                <c:pt idx="2">
                  <c:v>0</c:v>
                </c:pt>
              </c:numCache>
            </c:numRef>
          </c:val>
        </c:ser>
        <c:ser>
          <c:idx val="5"/>
          <c:order val="5"/>
          <c:cat>
            <c:strRef>
              <c:f>Sheet3!$K$3:$M$3</c:f>
              <c:strCache>
                <c:ptCount val="3"/>
                <c:pt idx="0">
                  <c:v>Post-1992 HEIs</c:v>
                </c:pt>
                <c:pt idx="1">
                  <c:v>Pre-1992  HEIs</c:v>
                </c:pt>
                <c:pt idx="2">
                  <c:v>Former Colleges of HE</c:v>
                </c:pt>
              </c:strCache>
            </c:strRef>
          </c:cat>
          <c:val>
            <c:numRef>
              <c:f>Sheet3!$K$18:$M$18</c:f>
              <c:numCache>
                <c:formatCode>General</c:formatCode>
                <c:ptCount val="3"/>
                <c:pt idx="0">
                  <c:v>0</c:v>
                </c:pt>
                <c:pt idx="1">
                  <c:v>0</c:v>
                </c:pt>
                <c:pt idx="2">
                  <c:v>0</c:v>
                </c:pt>
              </c:numCache>
            </c:numRef>
          </c:val>
        </c:ser>
        <c:ser>
          <c:idx val="6"/>
          <c:order val="6"/>
          <c:cat>
            <c:strRef>
              <c:f>Sheet3!$K$3:$M$3</c:f>
              <c:strCache>
                <c:ptCount val="3"/>
                <c:pt idx="0">
                  <c:v>Post-1992 HEIs</c:v>
                </c:pt>
                <c:pt idx="1">
                  <c:v>Pre-1992  HEIs</c:v>
                </c:pt>
                <c:pt idx="2">
                  <c:v>Former Colleges of HE</c:v>
                </c:pt>
              </c:strCache>
            </c:strRef>
          </c:cat>
          <c:val>
            <c:numRef>
              <c:f>Sheet3!$K$19:$M$19</c:f>
              <c:numCache>
                <c:formatCode>General</c:formatCode>
                <c:ptCount val="3"/>
                <c:pt idx="0">
                  <c:v>0</c:v>
                </c:pt>
                <c:pt idx="1">
                  <c:v>0</c:v>
                </c:pt>
                <c:pt idx="2">
                  <c:v>0</c:v>
                </c:pt>
              </c:numCache>
            </c:numRef>
          </c:val>
        </c:ser>
        <c:ser>
          <c:idx val="7"/>
          <c:order val="7"/>
          <c:tx>
            <c:strRef>
              <c:f>Sheet3!$J$7</c:f>
              <c:strCache>
                <c:ptCount val="1"/>
                <c:pt idx="0">
                  <c:v>RESEARCH</c:v>
                </c:pt>
              </c:strCache>
            </c:strRef>
          </c:tx>
          <c:spPr>
            <a:solidFill>
              <a:srgbClr val="7030A0"/>
            </a:solidFill>
          </c:spPr>
          <c:cat>
            <c:strRef>
              <c:f>Sheet3!$K$3:$M$3</c:f>
              <c:strCache>
                <c:ptCount val="3"/>
                <c:pt idx="0">
                  <c:v>Post-1992 HEIs</c:v>
                </c:pt>
                <c:pt idx="1">
                  <c:v>Pre-1992  HEIs</c:v>
                </c:pt>
                <c:pt idx="2">
                  <c:v>Former Colleges of HE</c:v>
                </c:pt>
              </c:strCache>
            </c:strRef>
          </c:cat>
          <c:val>
            <c:numRef>
              <c:f>Sheet3!$K$7:$M$7</c:f>
              <c:numCache>
                <c:formatCode>General</c:formatCode>
                <c:ptCount val="3"/>
                <c:pt idx="0">
                  <c:v>65622.34</c:v>
                </c:pt>
                <c:pt idx="1">
                  <c:v>113563.2</c:v>
                </c:pt>
                <c:pt idx="2">
                  <c:v>19718.330000000002</c:v>
                </c:pt>
              </c:numCache>
            </c:numRef>
          </c:val>
        </c:ser>
        <c:dLbls/>
        <c:axId val="54941952"/>
        <c:axId val="54940032"/>
      </c:barChart>
      <c:catAx>
        <c:axId val="54928128"/>
        <c:scaling>
          <c:orientation val="minMax"/>
        </c:scaling>
        <c:axPos val="b"/>
        <c:tickLblPos val="nextTo"/>
        <c:crossAx val="54929664"/>
        <c:crosses val="autoZero"/>
        <c:auto val="1"/>
        <c:lblAlgn val="ctr"/>
        <c:lblOffset val="100"/>
      </c:catAx>
      <c:valAx>
        <c:axId val="54929664"/>
        <c:scaling>
          <c:orientation val="minMax"/>
        </c:scaling>
        <c:axPos val="l"/>
        <c:majorGridlines/>
        <c:title>
          <c:tx>
            <c:rich>
              <a:bodyPr rot="-5400000" vert="horz"/>
              <a:lstStyle/>
              <a:p>
                <a:pPr>
                  <a:defRPr/>
                </a:pPr>
                <a:r>
                  <a:rPr lang="en-US"/>
                  <a:t>Numbers</a:t>
                </a:r>
              </a:p>
            </c:rich>
          </c:tx>
          <c:layout/>
        </c:title>
        <c:numFmt formatCode="General" sourceLinked="1"/>
        <c:tickLblPos val="nextTo"/>
        <c:crossAx val="54928128"/>
        <c:crosses val="autoZero"/>
        <c:crossBetween val="between"/>
      </c:valAx>
      <c:valAx>
        <c:axId val="54940032"/>
        <c:scaling>
          <c:orientation val="minMax"/>
        </c:scaling>
        <c:axPos val="r"/>
        <c:title>
          <c:tx>
            <c:rich>
              <a:bodyPr rot="-5400000" vert="horz"/>
              <a:lstStyle/>
              <a:p>
                <a:pPr>
                  <a:defRPr/>
                </a:pPr>
                <a:r>
                  <a:rPr lang="en-US"/>
                  <a:t>£ in 2008 prices</a:t>
                </a:r>
              </a:p>
            </c:rich>
          </c:tx>
          <c:layout/>
        </c:title>
        <c:numFmt formatCode="General" sourceLinked="1"/>
        <c:tickLblPos val="nextTo"/>
        <c:crossAx val="54941952"/>
        <c:crosses val="max"/>
        <c:crossBetween val="between"/>
      </c:valAx>
      <c:catAx>
        <c:axId val="54941952"/>
        <c:scaling>
          <c:orientation val="minMax"/>
        </c:scaling>
        <c:delete val="1"/>
        <c:axPos val="b"/>
        <c:tickLblPos val="none"/>
        <c:crossAx val="54940032"/>
        <c:crosses val="autoZero"/>
        <c:auto val="1"/>
        <c:lblAlgn val="ctr"/>
        <c:lblOffset val="100"/>
      </c:catAx>
    </c:plotArea>
    <c:legend>
      <c:legendPos val="b"/>
      <c:legendEntry>
        <c:idx val="3"/>
        <c:delete val="1"/>
      </c:legendEntry>
      <c:legendEntry>
        <c:idx val="4"/>
        <c:delete val="1"/>
      </c:legendEntry>
      <c:legendEntry>
        <c:idx val="5"/>
        <c:delete val="1"/>
      </c:legendEntry>
      <c:legendEntry>
        <c:idx val="6"/>
        <c:delete val="1"/>
      </c:legendEntry>
      <c:layout/>
    </c:legend>
    <c:plotVisOnly val="1"/>
    <c:dispBlanksAs val="gap"/>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GB"/>
  <c:chart>
    <c:plotArea>
      <c:layout/>
      <c:lineChart>
        <c:grouping val="standard"/>
        <c:ser>
          <c:idx val="0"/>
          <c:order val="0"/>
          <c:tx>
            <c:strRef>
              <c:f>Sheet4!$H$8</c:f>
              <c:strCache>
                <c:ptCount val="1"/>
                <c:pt idx="0">
                  <c:v>SFA TV</c:v>
                </c:pt>
              </c:strCache>
            </c:strRef>
          </c:tx>
          <c:spPr>
            <a:ln>
              <a:solidFill>
                <a:srgbClr val="7030A0"/>
              </a:solidFill>
            </a:ln>
          </c:spPr>
          <c:marker>
            <c:symbol val="none"/>
          </c:marker>
          <c:cat>
            <c:strRef>
              <c:f>Sheet4!$I$5:$U$5</c:f>
              <c:strCache>
                <c:ptCount val="13"/>
                <c:pt idx="0">
                  <c:v>1996/97</c:v>
                </c:pt>
                <c:pt idx="1">
                  <c:v>1997/98</c:v>
                </c:pt>
                <c:pt idx="2">
                  <c:v>1998/99</c:v>
                </c:pt>
                <c:pt idx="3">
                  <c:v>1999/00</c:v>
                </c:pt>
                <c:pt idx="4">
                  <c:v>2000/01</c:v>
                </c:pt>
                <c:pt idx="5">
                  <c:v>2001/02</c:v>
                </c:pt>
                <c:pt idx="6">
                  <c:v>2002/03</c:v>
                </c:pt>
                <c:pt idx="7">
                  <c:v>2003/04</c:v>
                </c:pt>
                <c:pt idx="8">
                  <c:v>2004/05</c:v>
                </c:pt>
                <c:pt idx="9">
                  <c:v>2005/06</c:v>
                </c:pt>
                <c:pt idx="10">
                  <c:v>2006/07</c:v>
                </c:pt>
                <c:pt idx="11">
                  <c:v>2007/08</c:v>
                </c:pt>
                <c:pt idx="12">
                  <c:v>2008/09</c:v>
                </c:pt>
              </c:strCache>
            </c:strRef>
          </c:cat>
          <c:val>
            <c:numRef>
              <c:f>Sheet4!$I$8:$U$8</c:f>
              <c:numCache>
                <c:formatCode>General</c:formatCode>
                <c:ptCount val="13"/>
                <c:pt idx="0">
                  <c:v>0.81874930000000012</c:v>
                </c:pt>
                <c:pt idx="1">
                  <c:v>0.81298879999999996</c:v>
                </c:pt>
                <c:pt idx="2">
                  <c:v>0.81261479999999997</c:v>
                </c:pt>
                <c:pt idx="3">
                  <c:v>0.80644830000000001</c:v>
                </c:pt>
                <c:pt idx="4">
                  <c:v>0.80588070000000001</c:v>
                </c:pt>
                <c:pt idx="5">
                  <c:v>0.80430349999999984</c:v>
                </c:pt>
                <c:pt idx="6">
                  <c:v>0.80058599999999991</c:v>
                </c:pt>
                <c:pt idx="7">
                  <c:v>0.79654959999999997</c:v>
                </c:pt>
                <c:pt idx="8">
                  <c:v>0.79501279999999985</c:v>
                </c:pt>
                <c:pt idx="9">
                  <c:v>0.79304249999999998</c:v>
                </c:pt>
                <c:pt idx="10">
                  <c:v>0.79056069999999989</c:v>
                </c:pt>
                <c:pt idx="11">
                  <c:v>0.78815139999999984</c:v>
                </c:pt>
                <c:pt idx="12">
                  <c:v>0.78663019999999984</c:v>
                </c:pt>
              </c:numCache>
            </c:numRef>
          </c:val>
        </c:ser>
        <c:ser>
          <c:idx val="1"/>
          <c:order val="1"/>
          <c:tx>
            <c:strRef>
              <c:f>Sheet4!$H$9</c:f>
              <c:strCache>
                <c:ptCount val="1"/>
                <c:pt idx="0">
                  <c:v>CRS pooled</c:v>
                </c:pt>
              </c:strCache>
            </c:strRef>
          </c:tx>
          <c:spPr>
            <a:ln>
              <a:solidFill>
                <a:srgbClr val="FF33CC"/>
              </a:solidFill>
            </a:ln>
          </c:spPr>
          <c:marker>
            <c:symbol val="none"/>
          </c:marker>
          <c:cat>
            <c:strRef>
              <c:f>Sheet4!$I$5:$U$5</c:f>
              <c:strCache>
                <c:ptCount val="13"/>
                <c:pt idx="0">
                  <c:v>1996/97</c:v>
                </c:pt>
                <c:pt idx="1">
                  <c:v>1997/98</c:v>
                </c:pt>
                <c:pt idx="2">
                  <c:v>1998/99</c:v>
                </c:pt>
                <c:pt idx="3">
                  <c:v>1999/00</c:v>
                </c:pt>
                <c:pt idx="4">
                  <c:v>2000/01</c:v>
                </c:pt>
                <c:pt idx="5">
                  <c:v>2001/02</c:v>
                </c:pt>
                <c:pt idx="6">
                  <c:v>2002/03</c:v>
                </c:pt>
                <c:pt idx="7">
                  <c:v>2003/04</c:v>
                </c:pt>
                <c:pt idx="8">
                  <c:v>2004/05</c:v>
                </c:pt>
                <c:pt idx="9">
                  <c:v>2005/06</c:v>
                </c:pt>
                <c:pt idx="10">
                  <c:v>2006/07</c:v>
                </c:pt>
                <c:pt idx="11">
                  <c:v>2007/08</c:v>
                </c:pt>
                <c:pt idx="12">
                  <c:v>2008/09</c:v>
                </c:pt>
              </c:strCache>
            </c:strRef>
          </c:cat>
          <c:val>
            <c:numRef>
              <c:f>Sheet4!$I$9:$U$9</c:f>
              <c:numCache>
                <c:formatCode>General</c:formatCode>
                <c:ptCount val="13"/>
                <c:pt idx="0">
                  <c:v>0.77891630000000001</c:v>
                </c:pt>
                <c:pt idx="1">
                  <c:v>0.76113920000000013</c:v>
                </c:pt>
                <c:pt idx="2">
                  <c:v>0.77313510000000008</c:v>
                </c:pt>
                <c:pt idx="3">
                  <c:v>0.7627541000000001</c:v>
                </c:pt>
                <c:pt idx="4">
                  <c:v>0.76405630000000002</c:v>
                </c:pt>
                <c:pt idx="5">
                  <c:v>0.76350770000000001</c:v>
                </c:pt>
                <c:pt idx="6">
                  <c:v>0.75333910000000004</c:v>
                </c:pt>
                <c:pt idx="7">
                  <c:v>0.75828410000000002</c:v>
                </c:pt>
                <c:pt idx="8">
                  <c:v>0.75107710000000005</c:v>
                </c:pt>
                <c:pt idx="9">
                  <c:v>0.74553709999999984</c:v>
                </c:pt>
                <c:pt idx="10">
                  <c:v>0.73233009999999998</c:v>
                </c:pt>
                <c:pt idx="11">
                  <c:v>0.73637710000000001</c:v>
                </c:pt>
                <c:pt idx="12">
                  <c:v>0.70706269999999993</c:v>
                </c:pt>
              </c:numCache>
            </c:numRef>
          </c:val>
        </c:ser>
        <c:ser>
          <c:idx val="2"/>
          <c:order val="2"/>
          <c:tx>
            <c:strRef>
              <c:f>Sheet4!$H$10</c:f>
              <c:strCache>
                <c:ptCount val="1"/>
                <c:pt idx="0">
                  <c:v>VRS pooled</c:v>
                </c:pt>
              </c:strCache>
            </c:strRef>
          </c:tx>
          <c:spPr>
            <a:ln>
              <a:solidFill>
                <a:srgbClr val="92D050"/>
              </a:solidFill>
            </a:ln>
          </c:spPr>
          <c:marker>
            <c:symbol val="none"/>
          </c:marker>
          <c:cat>
            <c:strRef>
              <c:f>Sheet4!$I$5:$U$5</c:f>
              <c:strCache>
                <c:ptCount val="13"/>
                <c:pt idx="0">
                  <c:v>1996/97</c:v>
                </c:pt>
                <c:pt idx="1">
                  <c:v>1997/98</c:v>
                </c:pt>
                <c:pt idx="2">
                  <c:v>1998/99</c:v>
                </c:pt>
                <c:pt idx="3">
                  <c:v>1999/00</c:v>
                </c:pt>
                <c:pt idx="4">
                  <c:v>2000/01</c:v>
                </c:pt>
                <c:pt idx="5">
                  <c:v>2001/02</c:v>
                </c:pt>
                <c:pt idx="6">
                  <c:v>2002/03</c:v>
                </c:pt>
                <c:pt idx="7">
                  <c:v>2003/04</c:v>
                </c:pt>
                <c:pt idx="8">
                  <c:v>2004/05</c:v>
                </c:pt>
                <c:pt idx="9">
                  <c:v>2005/06</c:v>
                </c:pt>
                <c:pt idx="10">
                  <c:v>2006/07</c:v>
                </c:pt>
                <c:pt idx="11">
                  <c:v>2007/08</c:v>
                </c:pt>
                <c:pt idx="12">
                  <c:v>2008/09</c:v>
                </c:pt>
              </c:strCache>
            </c:strRef>
          </c:cat>
          <c:val>
            <c:numRef>
              <c:f>Sheet4!$I$10:$U$10</c:f>
              <c:numCache>
                <c:formatCode>General</c:formatCode>
                <c:ptCount val="13"/>
                <c:pt idx="0">
                  <c:v>0.83317439999999998</c:v>
                </c:pt>
                <c:pt idx="1">
                  <c:v>0.82463930000000008</c:v>
                </c:pt>
                <c:pt idx="2">
                  <c:v>0.8285520999999999</c:v>
                </c:pt>
                <c:pt idx="3">
                  <c:v>0.82179360000000012</c:v>
                </c:pt>
                <c:pt idx="4">
                  <c:v>0.82988930000000005</c:v>
                </c:pt>
                <c:pt idx="5">
                  <c:v>0.82779970000000014</c:v>
                </c:pt>
                <c:pt idx="6">
                  <c:v>0.82504000000000011</c:v>
                </c:pt>
                <c:pt idx="7">
                  <c:v>0.8349257000000001</c:v>
                </c:pt>
                <c:pt idx="8">
                  <c:v>0.83239059999999998</c:v>
                </c:pt>
                <c:pt idx="9">
                  <c:v>0.83240879999999984</c:v>
                </c:pt>
                <c:pt idx="10">
                  <c:v>0.82884060000000015</c:v>
                </c:pt>
                <c:pt idx="11">
                  <c:v>0.82343149999999998</c:v>
                </c:pt>
                <c:pt idx="12">
                  <c:v>0.80802220000000002</c:v>
                </c:pt>
              </c:numCache>
            </c:numRef>
          </c:val>
        </c:ser>
        <c:ser>
          <c:idx val="3"/>
          <c:order val="3"/>
          <c:tx>
            <c:strRef>
              <c:f>Sheet4!$H$11</c:f>
              <c:strCache>
                <c:ptCount val="1"/>
                <c:pt idx="0">
                  <c:v>CRS within year</c:v>
                </c:pt>
              </c:strCache>
            </c:strRef>
          </c:tx>
          <c:spPr>
            <a:ln>
              <a:solidFill>
                <a:srgbClr val="F24414"/>
              </a:solidFill>
            </a:ln>
          </c:spPr>
          <c:marker>
            <c:symbol val="none"/>
          </c:marker>
          <c:cat>
            <c:strRef>
              <c:f>Sheet4!$I$5:$U$5</c:f>
              <c:strCache>
                <c:ptCount val="13"/>
                <c:pt idx="0">
                  <c:v>1996/97</c:v>
                </c:pt>
                <c:pt idx="1">
                  <c:v>1997/98</c:v>
                </c:pt>
                <c:pt idx="2">
                  <c:v>1998/99</c:v>
                </c:pt>
                <c:pt idx="3">
                  <c:v>1999/00</c:v>
                </c:pt>
                <c:pt idx="4">
                  <c:v>2000/01</c:v>
                </c:pt>
                <c:pt idx="5">
                  <c:v>2001/02</c:v>
                </c:pt>
                <c:pt idx="6">
                  <c:v>2002/03</c:v>
                </c:pt>
                <c:pt idx="7">
                  <c:v>2003/04</c:v>
                </c:pt>
                <c:pt idx="8">
                  <c:v>2004/05</c:v>
                </c:pt>
                <c:pt idx="9">
                  <c:v>2005/06</c:v>
                </c:pt>
                <c:pt idx="10">
                  <c:v>2006/07</c:v>
                </c:pt>
                <c:pt idx="11">
                  <c:v>2007/08</c:v>
                </c:pt>
                <c:pt idx="12">
                  <c:v>2008/09</c:v>
                </c:pt>
              </c:strCache>
            </c:strRef>
          </c:cat>
          <c:val>
            <c:numRef>
              <c:f>Sheet4!$I$11:$U$11</c:f>
              <c:numCache>
                <c:formatCode>General</c:formatCode>
                <c:ptCount val="13"/>
                <c:pt idx="0">
                  <c:v>0.86076909999999995</c:v>
                </c:pt>
                <c:pt idx="1">
                  <c:v>0.87011859999999996</c:v>
                </c:pt>
                <c:pt idx="2">
                  <c:v>0.87494470000000013</c:v>
                </c:pt>
                <c:pt idx="3">
                  <c:v>0.88688549999999999</c:v>
                </c:pt>
                <c:pt idx="4">
                  <c:v>0.85340150000000004</c:v>
                </c:pt>
                <c:pt idx="5">
                  <c:v>0.91556229999999983</c:v>
                </c:pt>
                <c:pt idx="6">
                  <c:v>0.86028139999999997</c:v>
                </c:pt>
                <c:pt idx="7">
                  <c:v>0.85843809999999998</c:v>
                </c:pt>
                <c:pt idx="8">
                  <c:v>0.83338829999999997</c:v>
                </c:pt>
                <c:pt idx="9">
                  <c:v>0.85522699999999996</c:v>
                </c:pt>
                <c:pt idx="10">
                  <c:v>0.8764864</c:v>
                </c:pt>
                <c:pt idx="11">
                  <c:v>0.84511709999999984</c:v>
                </c:pt>
                <c:pt idx="12">
                  <c:v>0.90718849999999984</c:v>
                </c:pt>
              </c:numCache>
            </c:numRef>
          </c:val>
        </c:ser>
        <c:ser>
          <c:idx val="4"/>
          <c:order val="4"/>
          <c:tx>
            <c:strRef>
              <c:f>Sheet4!$H$12</c:f>
              <c:strCache>
                <c:ptCount val="1"/>
                <c:pt idx="0">
                  <c:v>VRS within year</c:v>
                </c:pt>
              </c:strCache>
            </c:strRef>
          </c:tx>
          <c:spPr>
            <a:ln>
              <a:solidFill>
                <a:srgbClr val="0070C0"/>
              </a:solidFill>
            </a:ln>
          </c:spPr>
          <c:marker>
            <c:symbol val="none"/>
          </c:marker>
          <c:cat>
            <c:strRef>
              <c:f>Sheet4!$I$5:$U$5</c:f>
              <c:strCache>
                <c:ptCount val="13"/>
                <c:pt idx="0">
                  <c:v>1996/97</c:v>
                </c:pt>
                <c:pt idx="1">
                  <c:v>1997/98</c:v>
                </c:pt>
                <c:pt idx="2">
                  <c:v>1998/99</c:v>
                </c:pt>
                <c:pt idx="3">
                  <c:v>1999/00</c:v>
                </c:pt>
                <c:pt idx="4">
                  <c:v>2000/01</c:v>
                </c:pt>
                <c:pt idx="5">
                  <c:v>2001/02</c:v>
                </c:pt>
                <c:pt idx="6">
                  <c:v>2002/03</c:v>
                </c:pt>
                <c:pt idx="7">
                  <c:v>2003/04</c:v>
                </c:pt>
                <c:pt idx="8">
                  <c:v>2004/05</c:v>
                </c:pt>
                <c:pt idx="9">
                  <c:v>2005/06</c:v>
                </c:pt>
                <c:pt idx="10">
                  <c:v>2006/07</c:v>
                </c:pt>
                <c:pt idx="11">
                  <c:v>2007/08</c:v>
                </c:pt>
                <c:pt idx="12">
                  <c:v>2008/09</c:v>
                </c:pt>
              </c:strCache>
            </c:strRef>
          </c:cat>
          <c:val>
            <c:numRef>
              <c:f>Sheet4!$I$12:$U$12</c:f>
              <c:numCache>
                <c:formatCode>General</c:formatCode>
                <c:ptCount val="13"/>
                <c:pt idx="0">
                  <c:v>0.94368560000000012</c:v>
                </c:pt>
                <c:pt idx="1">
                  <c:v>0.92340149999999999</c:v>
                </c:pt>
                <c:pt idx="2">
                  <c:v>0.94351609999999986</c:v>
                </c:pt>
                <c:pt idx="3">
                  <c:v>0.94225239999999988</c:v>
                </c:pt>
                <c:pt idx="4">
                  <c:v>0.93339320000000003</c:v>
                </c:pt>
                <c:pt idx="5">
                  <c:v>0.95541749999999992</c:v>
                </c:pt>
                <c:pt idx="6">
                  <c:v>0.93513249999999992</c:v>
                </c:pt>
                <c:pt idx="7">
                  <c:v>0.92147959999999984</c:v>
                </c:pt>
                <c:pt idx="8">
                  <c:v>0.92832320000000002</c:v>
                </c:pt>
                <c:pt idx="9">
                  <c:v>0.91553399999999985</c:v>
                </c:pt>
                <c:pt idx="10">
                  <c:v>0.93624759999999996</c:v>
                </c:pt>
                <c:pt idx="11">
                  <c:v>0.89930379999999988</c:v>
                </c:pt>
                <c:pt idx="12">
                  <c:v>0.94396480000000005</c:v>
                </c:pt>
              </c:numCache>
            </c:numRef>
          </c:val>
        </c:ser>
        <c:dLbls/>
        <c:marker val="1"/>
        <c:axId val="55014144"/>
        <c:axId val="55015680"/>
      </c:lineChart>
      <c:catAx>
        <c:axId val="55014144"/>
        <c:scaling>
          <c:orientation val="minMax"/>
        </c:scaling>
        <c:axPos val="b"/>
        <c:tickLblPos val="nextTo"/>
        <c:crossAx val="55015680"/>
        <c:crosses val="autoZero"/>
        <c:auto val="1"/>
        <c:lblAlgn val="ctr"/>
        <c:lblOffset val="100"/>
      </c:catAx>
      <c:valAx>
        <c:axId val="55015680"/>
        <c:scaling>
          <c:orientation val="minMax"/>
          <c:max val="1"/>
          <c:min val="0.60000000000000053"/>
        </c:scaling>
        <c:axPos val="l"/>
        <c:majorGridlines/>
        <c:numFmt formatCode="General" sourceLinked="1"/>
        <c:tickLblPos val="nextTo"/>
        <c:crossAx val="55014144"/>
        <c:crosses val="autoZero"/>
        <c:crossBetween val="between"/>
      </c:valAx>
      <c:spPr>
        <a:ln>
          <a:noFill/>
        </a:ln>
      </c:spPr>
    </c:plotArea>
    <c:legend>
      <c:legendPos val="r"/>
      <c:layout/>
    </c:legend>
    <c:plotVisOnly val="1"/>
    <c:dispBlanksAs val="gap"/>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n-GB"/>
  <c:chart>
    <c:plotArea>
      <c:layout/>
      <c:barChart>
        <c:barDir val="col"/>
        <c:grouping val="clustered"/>
        <c:ser>
          <c:idx val="1"/>
          <c:order val="0"/>
          <c:tx>
            <c:strRef>
              <c:f>Sheet1!$B$137</c:f>
              <c:strCache>
                <c:ptCount val="1"/>
                <c:pt idx="0">
                  <c:v>SFA TV</c:v>
                </c:pt>
              </c:strCache>
            </c:strRef>
          </c:tx>
          <c:spPr>
            <a:solidFill>
              <a:srgbClr val="0070C0"/>
            </a:solidFill>
          </c:spPr>
          <c:cat>
            <c:strRef>
              <c:f>Sheet1!$C$135:$E$135</c:f>
              <c:strCache>
                <c:ptCount val="3"/>
                <c:pt idx="0">
                  <c:v>Post-92</c:v>
                </c:pt>
                <c:pt idx="1">
                  <c:v>Pre-92</c:v>
                </c:pt>
                <c:pt idx="2">
                  <c:v>Former Colleges of HE</c:v>
                </c:pt>
              </c:strCache>
            </c:strRef>
          </c:cat>
          <c:val>
            <c:numRef>
              <c:f>Sheet1!$C$137:$E$137</c:f>
              <c:numCache>
                <c:formatCode>0.000</c:formatCode>
                <c:ptCount val="3"/>
                <c:pt idx="0">
                  <c:v>0.82275469999999995</c:v>
                </c:pt>
                <c:pt idx="1">
                  <c:v>0.78849029999999998</c:v>
                </c:pt>
                <c:pt idx="2">
                  <c:v>0.79975570000000007</c:v>
                </c:pt>
              </c:numCache>
            </c:numRef>
          </c:val>
        </c:ser>
        <c:ser>
          <c:idx val="2"/>
          <c:order val="1"/>
          <c:tx>
            <c:strRef>
              <c:f>Sheet1!$B$138</c:f>
              <c:strCache>
                <c:ptCount val="1"/>
                <c:pt idx="0">
                  <c:v>CRS pooled</c:v>
                </c:pt>
              </c:strCache>
            </c:strRef>
          </c:tx>
          <c:spPr>
            <a:solidFill>
              <a:schemeClr val="accent2">
                <a:lumMod val="75000"/>
              </a:schemeClr>
            </a:solidFill>
          </c:spPr>
          <c:cat>
            <c:strRef>
              <c:f>Sheet1!$C$135:$E$135</c:f>
              <c:strCache>
                <c:ptCount val="3"/>
                <c:pt idx="0">
                  <c:v>Post-92</c:v>
                </c:pt>
                <c:pt idx="1">
                  <c:v>Pre-92</c:v>
                </c:pt>
                <c:pt idx="2">
                  <c:v>Former Colleges of HE</c:v>
                </c:pt>
              </c:strCache>
            </c:strRef>
          </c:cat>
          <c:val>
            <c:numRef>
              <c:f>Sheet1!$C$138:$E$138</c:f>
              <c:numCache>
                <c:formatCode>0.000</c:formatCode>
                <c:ptCount val="3"/>
                <c:pt idx="0">
                  <c:v>0.77999130000000017</c:v>
                </c:pt>
                <c:pt idx="1">
                  <c:v>0.72629020000000011</c:v>
                </c:pt>
                <c:pt idx="2">
                  <c:v>0.76710619999999996</c:v>
                </c:pt>
              </c:numCache>
            </c:numRef>
          </c:val>
        </c:ser>
        <c:ser>
          <c:idx val="4"/>
          <c:order val="2"/>
          <c:tx>
            <c:strRef>
              <c:f>Sheet1!$B$140</c:f>
              <c:strCache>
                <c:ptCount val="1"/>
                <c:pt idx="0">
                  <c:v>VRS pooled</c:v>
                </c:pt>
              </c:strCache>
            </c:strRef>
          </c:tx>
          <c:spPr>
            <a:solidFill>
              <a:srgbClr val="92D050"/>
            </a:solidFill>
          </c:spPr>
          <c:cat>
            <c:strRef>
              <c:f>Sheet1!$C$135:$E$135</c:f>
              <c:strCache>
                <c:ptCount val="3"/>
                <c:pt idx="0">
                  <c:v>Post-92</c:v>
                </c:pt>
                <c:pt idx="1">
                  <c:v>Pre-92</c:v>
                </c:pt>
                <c:pt idx="2">
                  <c:v>Former Colleges of HE</c:v>
                </c:pt>
              </c:strCache>
            </c:strRef>
          </c:cat>
          <c:val>
            <c:numRef>
              <c:f>Sheet1!$C$140:$E$140</c:f>
              <c:numCache>
                <c:formatCode>0.000</c:formatCode>
                <c:ptCount val="3"/>
                <c:pt idx="0">
                  <c:v>0.8486511000000001</c:v>
                </c:pt>
                <c:pt idx="1">
                  <c:v>0.82108499999999984</c:v>
                </c:pt>
                <c:pt idx="2">
                  <c:v>0.81696179999999996</c:v>
                </c:pt>
              </c:numCache>
            </c:numRef>
          </c:val>
        </c:ser>
        <c:dLbls/>
        <c:axId val="56451840"/>
        <c:axId val="56453376"/>
      </c:barChart>
      <c:catAx>
        <c:axId val="56451840"/>
        <c:scaling>
          <c:orientation val="minMax"/>
        </c:scaling>
        <c:axPos val="b"/>
        <c:tickLblPos val="nextTo"/>
        <c:crossAx val="56453376"/>
        <c:crosses val="autoZero"/>
        <c:auto val="1"/>
        <c:lblAlgn val="ctr"/>
        <c:lblOffset val="100"/>
      </c:catAx>
      <c:valAx>
        <c:axId val="56453376"/>
        <c:scaling>
          <c:orientation val="minMax"/>
        </c:scaling>
        <c:axPos val="l"/>
        <c:majorGridlines/>
        <c:numFmt formatCode="0.000" sourceLinked="1"/>
        <c:tickLblPos val="nextTo"/>
        <c:crossAx val="56451840"/>
        <c:crosses val="autoZero"/>
        <c:crossBetween val="between"/>
      </c:valAx>
    </c:plotArea>
    <c:legend>
      <c:legendPos val="r"/>
      <c:layout/>
    </c:legend>
    <c:plotVisOnly val="1"/>
    <c:dispBlanksAs val="gap"/>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en-GB"/>
  <c:clrMapOvr bg1="lt1" tx1="dk1" bg2="lt2" tx2="dk2" accent1="accent1" accent2="accent2" accent3="accent3" accent4="accent4" accent5="accent5" accent6="accent6" hlink="hlink" folHlink="folHlink"/>
  <c:chart>
    <c:plotArea>
      <c:layout/>
      <c:barChart>
        <c:barDir val="col"/>
        <c:grouping val="clustered"/>
        <c:ser>
          <c:idx val="0"/>
          <c:order val="0"/>
          <c:tx>
            <c:v>Pre-merging HEIs</c:v>
          </c:tx>
          <c:spPr>
            <a:solidFill>
              <a:srgbClr val="0070C0"/>
            </a:solidFill>
          </c:spPr>
          <c:cat>
            <c:strRef>
              <c:f>Sheet1!$A$6:$A$9</c:f>
              <c:strCache>
                <c:ptCount val="4"/>
                <c:pt idx="0">
                  <c:v>PGOUTPUT</c:v>
                </c:pt>
                <c:pt idx="1">
                  <c:v>UGOUTPUT</c:v>
                </c:pt>
                <c:pt idx="2">
                  <c:v>UGOUTQUAL</c:v>
                </c:pt>
                <c:pt idx="3">
                  <c:v>RESEARCH</c:v>
                </c:pt>
              </c:strCache>
            </c:strRef>
          </c:cat>
          <c:val>
            <c:numRef>
              <c:f>Sheet1!$B$6:$B$9</c:f>
              <c:numCache>
                <c:formatCode>General</c:formatCode>
                <c:ptCount val="4"/>
                <c:pt idx="0">
                  <c:v>694.68310000000008</c:v>
                </c:pt>
                <c:pt idx="1">
                  <c:v>1860.923</c:v>
                </c:pt>
                <c:pt idx="2">
                  <c:v>1989.068</c:v>
                </c:pt>
                <c:pt idx="3">
                  <c:v>613.98910000000001</c:v>
                </c:pt>
              </c:numCache>
            </c:numRef>
          </c:val>
        </c:ser>
        <c:ser>
          <c:idx val="1"/>
          <c:order val="1"/>
          <c:tx>
            <c:v>Post-merging HEIs</c:v>
          </c:tx>
          <c:spPr>
            <a:solidFill>
              <a:srgbClr val="F19F94">
                <a:lumMod val="75000"/>
              </a:srgbClr>
            </a:solidFill>
          </c:spPr>
          <c:cat>
            <c:strRef>
              <c:f>Sheet1!$A$6:$A$9</c:f>
              <c:strCache>
                <c:ptCount val="4"/>
                <c:pt idx="0">
                  <c:v>PGOUTPUT</c:v>
                </c:pt>
                <c:pt idx="1">
                  <c:v>UGOUTPUT</c:v>
                </c:pt>
                <c:pt idx="2">
                  <c:v>UGOUTQUAL</c:v>
                </c:pt>
                <c:pt idx="3">
                  <c:v>RESEARCH</c:v>
                </c:pt>
              </c:strCache>
            </c:strRef>
          </c:cat>
          <c:val>
            <c:numRef>
              <c:f>Sheet1!$B$22:$B$25</c:f>
              <c:numCache>
                <c:formatCode>General</c:formatCode>
                <c:ptCount val="4"/>
                <c:pt idx="0">
                  <c:v>2239.0149999999999</c:v>
                </c:pt>
                <c:pt idx="1">
                  <c:v>3706.8720000000003</c:v>
                </c:pt>
                <c:pt idx="2">
                  <c:v>4159.4610000000002</c:v>
                </c:pt>
                <c:pt idx="3">
                  <c:v>1965.126</c:v>
                </c:pt>
              </c:numCache>
            </c:numRef>
          </c:val>
        </c:ser>
        <c:ser>
          <c:idx val="2"/>
          <c:order val="2"/>
          <c:tx>
            <c:v>Non-merging HEIs</c:v>
          </c:tx>
          <c:spPr>
            <a:solidFill>
              <a:srgbClr val="92D050"/>
            </a:solidFill>
          </c:spPr>
          <c:cat>
            <c:strRef>
              <c:f>Sheet1!$A$6:$A$9</c:f>
              <c:strCache>
                <c:ptCount val="4"/>
                <c:pt idx="0">
                  <c:v>PGOUTPUT</c:v>
                </c:pt>
                <c:pt idx="1">
                  <c:v>UGOUTPUT</c:v>
                </c:pt>
                <c:pt idx="2">
                  <c:v>UGOUTQUAL</c:v>
                </c:pt>
                <c:pt idx="3">
                  <c:v>RESEARCH</c:v>
                </c:pt>
              </c:strCache>
            </c:strRef>
          </c:cat>
          <c:val>
            <c:numRef>
              <c:f>Sheet1!$B$38:$B$41</c:f>
              <c:numCache>
                <c:formatCode>General</c:formatCode>
                <c:ptCount val="4"/>
                <c:pt idx="0">
                  <c:v>1015.4880000000002</c:v>
                </c:pt>
                <c:pt idx="1">
                  <c:v>2654.9810000000002</c:v>
                </c:pt>
                <c:pt idx="2">
                  <c:v>2701.7939999999999</c:v>
                </c:pt>
                <c:pt idx="3">
                  <c:v>593.59849999999994</c:v>
                </c:pt>
              </c:numCache>
            </c:numRef>
          </c:val>
        </c:ser>
        <c:dLbls/>
        <c:axId val="33944704"/>
        <c:axId val="33946240"/>
      </c:barChart>
      <c:catAx>
        <c:axId val="33944704"/>
        <c:scaling>
          <c:orientation val="minMax"/>
        </c:scaling>
        <c:axPos val="b"/>
        <c:tickLblPos val="nextTo"/>
        <c:crossAx val="33946240"/>
        <c:crosses val="autoZero"/>
        <c:auto val="1"/>
        <c:lblAlgn val="ctr"/>
        <c:lblOffset val="100"/>
      </c:catAx>
      <c:valAx>
        <c:axId val="33946240"/>
        <c:scaling>
          <c:orientation val="minMax"/>
        </c:scaling>
        <c:axPos val="l"/>
        <c:numFmt formatCode="General" sourceLinked="1"/>
        <c:tickLblPos val="nextTo"/>
        <c:crossAx val="33944704"/>
        <c:crosses val="autoZero"/>
        <c:crossBetween val="between"/>
      </c:valAx>
    </c:plotArea>
    <c:legend>
      <c:legendPos val="r"/>
      <c:layout>
        <c:manualLayout>
          <c:xMode val="edge"/>
          <c:yMode val="edge"/>
          <c:x val="0.78764731614430572"/>
          <c:y val="0.31709398274171646"/>
          <c:w val="0.20254876228706709"/>
          <c:h val="0.2668174482830018"/>
        </c:manualLayout>
      </c:layout>
    </c:legend>
    <c:plotVisOnly val="1"/>
    <c:dispBlanksAs val="gap"/>
  </c:chart>
  <c:externalData r:id="rId2"/>
</c:chartSpace>
</file>

<file path=ppt/charts/chart8.xml><?xml version="1.0" encoding="utf-8"?>
<c:chartSpace xmlns:c="http://schemas.openxmlformats.org/drawingml/2006/chart" xmlns:a="http://schemas.openxmlformats.org/drawingml/2006/main" xmlns:r="http://schemas.openxmlformats.org/officeDocument/2006/relationships">
  <c:lang val="en-GB"/>
  <c:clrMapOvr bg1="lt1" tx1="dk1" bg2="lt2" tx2="dk2" accent1="accent1" accent2="accent2" accent3="accent3" accent4="accent4" accent5="accent5" accent6="accent6" hlink="hlink" folHlink="folHlink"/>
  <c:chart>
    <c:plotArea>
      <c:layout/>
      <c:barChart>
        <c:barDir val="col"/>
        <c:grouping val="clustered"/>
        <c:ser>
          <c:idx val="0"/>
          <c:order val="0"/>
          <c:tx>
            <c:v>Pre-merging HEIs</c:v>
          </c:tx>
          <c:spPr>
            <a:solidFill>
              <a:srgbClr val="0070C0"/>
            </a:solidFill>
          </c:spPr>
          <c:cat>
            <c:strRef>
              <c:f>Sheet1!$A$10:$A$15</c:f>
              <c:strCache>
                <c:ptCount val="6"/>
                <c:pt idx="0">
                  <c:v>PGINPUT</c:v>
                </c:pt>
                <c:pt idx="1">
                  <c:v>UGINPUT</c:v>
                </c:pt>
                <c:pt idx="2">
                  <c:v>UGINQUAL</c:v>
                </c:pt>
                <c:pt idx="3">
                  <c:v>STAFF</c:v>
                </c:pt>
                <c:pt idx="4">
                  <c:v>ACSERV</c:v>
                </c:pt>
                <c:pt idx="5">
                  <c:v>ADMIN</c:v>
                </c:pt>
              </c:strCache>
            </c:strRef>
          </c:cat>
          <c:val>
            <c:numRef>
              <c:f>Sheet1!$B$10:$B$15</c:f>
              <c:numCache>
                <c:formatCode>General</c:formatCode>
                <c:ptCount val="6"/>
                <c:pt idx="0">
                  <c:v>1380.5989999999999</c:v>
                </c:pt>
                <c:pt idx="1">
                  <c:v>5218.0350000000008</c:v>
                </c:pt>
                <c:pt idx="2">
                  <c:v>5581.5820000000003</c:v>
                </c:pt>
                <c:pt idx="3">
                  <c:v>839.88729999999987</c:v>
                </c:pt>
                <c:pt idx="4">
                  <c:v>7439.0210000000015</c:v>
                </c:pt>
                <c:pt idx="5">
                  <c:v>11900.75</c:v>
                </c:pt>
              </c:numCache>
            </c:numRef>
          </c:val>
        </c:ser>
        <c:ser>
          <c:idx val="1"/>
          <c:order val="1"/>
          <c:tx>
            <c:v>Post-merging HEIs</c:v>
          </c:tx>
          <c:spPr>
            <a:solidFill>
              <a:srgbClr val="F19F94">
                <a:lumMod val="75000"/>
              </a:srgbClr>
            </a:solidFill>
          </c:spPr>
          <c:cat>
            <c:strRef>
              <c:f>Sheet1!$A$10:$A$15</c:f>
              <c:strCache>
                <c:ptCount val="6"/>
                <c:pt idx="0">
                  <c:v>PGINPUT</c:v>
                </c:pt>
                <c:pt idx="1">
                  <c:v>UGINPUT</c:v>
                </c:pt>
                <c:pt idx="2">
                  <c:v>UGINQUAL</c:v>
                </c:pt>
                <c:pt idx="3">
                  <c:v>STAFF</c:v>
                </c:pt>
                <c:pt idx="4">
                  <c:v>ACSERV</c:v>
                </c:pt>
                <c:pt idx="5">
                  <c:v>ADMIN</c:v>
                </c:pt>
              </c:strCache>
            </c:strRef>
          </c:cat>
          <c:val>
            <c:numRef>
              <c:f>Sheet1!$B$26:$B$31</c:f>
              <c:numCache>
                <c:formatCode>General</c:formatCode>
                <c:ptCount val="6"/>
                <c:pt idx="0">
                  <c:v>3795.1879999999996</c:v>
                </c:pt>
                <c:pt idx="1">
                  <c:v>10752.8</c:v>
                </c:pt>
                <c:pt idx="2">
                  <c:v>14120.140000000001</c:v>
                </c:pt>
                <c:pt idx="3">
                  <c:v>2090.098</c:v>
                </c:pt>
                <c:pt idx="4">
                  <c:v>19805.09</c:v>
                </c:pt>
                <c:pt idx="5">
                  <c:v>32854.699999999997</c:v>
                </c:pt>
              </c:numCache>
            </c:numRef>
          </c:val>
        </c:ser>
        <c:ser>
          <c:idx val="2"/>
          <c:order val="2"/>
          <c:tx>
            <c:v>Non-merging HEIs</c:v>
          </c:tx>
          <c:spPr>
            <a:solidFill>
              <a:srgbClr val="92D050"/>
            </a:solidFill>
          </c:spPr>
          <c:cat>
            <c:strRef>
              <c:f>Sheet1!$A$10:$A$15</c:f>
              <c:strCache>
                <c:ptCount val="6"/>
                <c:pt idx="0">
                  <c:v>PGINPUT</c:v>
                </c:pt>
                <c:pt idx="1">
                  <c:v>UGINPUT</c:v>
                </c:pt>
                <c:pt idx="2">
                  <c:v>UGINQUAL</c:v>
                </c:pt>
                <c:pt idx="3">
                  <c:v>STAFF</c:v>
                </c:pt>
                <c:pt idx="4">
                  <c:v>ACSERV</c:v>
                </c:pt>
                <c:pt idx="5">
                  <c:v>ADMIN</c:v>
                </c:pt>
              </c:strCache>
            </c:strRef>
          </c:cat>
          <c:val>
            <c:numRef>
              <c:f>Sheet1!$B$42:$B$47</c:f>
              <c:numCache>
                <c:formatCode>General</c:formatCode>
                <c:ptCount val="6"/>
                <c:pt idx="0">
                  <c:v>1771.1029999999998</c:v>
                </c:pt>
                <c:pt idx="1">
                  <c:v>7060.92</c:v>
                </c:pt>
                <c:pt idx="2">
                  <c:v>6902.1900000000005</c:v>
                </c:pt>
                <c:pt idx="3">
                  <c:v>779.2079</c:v>
                </c:pt>
                <c:pt idx="4">
                  <c:v>8895.41</c:v>
                </c:pt>
                <c:pt idx="5">
                  <c:v>15602.740000000002</c:v>
                </c:pt>
              </c:numCache>
            </c:numRef>
          </c:val>
        </c:ser>
        <c:dLbls/>
        <c:axId val="34215040"/>
        <c:axId val="34216576"/>
      </c:barChart>
      <c:catAx>
        <c:axId val="34215040"/>
        <c:scaling>
          <c:orientation val="minMax"/>
        </c:scaling>
        <c:axPos val="b"/>
        <c:tickLblPos val="nextTo"/>
        <c:crossAx val="34216576"/>
        <c:crosses val="autoZero"/>
        <c:auto val="1"/>
        <c:lblAlgn val="ctr"/>
        <c:lblOffset val="100"/>
      </c:catAx>
      <c:valAx>
        <c:axId val="34216576"/>
        <c:scaling>
          <c:orientation val="minMax"/>
        </c:scaling>
        <c:axPos val="l"/>
        <c:numFmt formatCode="General" sourceLinked="1"/>
        <c:tickLblPos val="nextTo"/>
        <c:crossAx val="34215040"/>
        <c:crosses val="autoZero"/>
        <c:crossBetween val="between"/>
      </c:valAx>
    </c:plotArea>
    <c:legend>
      <c:legendPos val="r"/>
      <c:layout/>
    </c:legend>
    <c:plotVisOnly val="1"/>
    <c:dispBlanksAs val="gap"/>
  </c:chart>
  <c:externalData r:id="rId2"/>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A0CA35E-78B2-4409-BD7B-DADC1390A809}"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GB"/>
        </a:p>
      </dgm:t>
    </dgm:pt>
    <dgm:pt modelId="{71C7EF62-3CDC-4C00-A1C6-829CB962A333}">
      <dgm:prSet phldrT="[Text]" custT="1"/>
      <dgm:spPr/>
      <dgm:t>
        <a:bodyPr/>
        <a:lstStyle/>
        <a:p>
          <a:r>
            <a:rPr lang="en-GB" sz="3200" b="1" dirty="0" smtClean="0">
              <a:solidFill>
                <a:schemeClr val="tx1"/>
              </a:solidFill>
            </a:rPr>
            <a:t>Inputs</a:t>
          </a:r>
        </a:p>
        <a:p>
          <a:endParaRPr lang="en-GB" sz="3200" b="1" dirty="0" smtClean="0">
            <a:solidFill>
              <a:schemeClr val="tx1"/>
            </a:solidFill>
          </a:endParaRPr>
        </a:p>
        <a:p>
          <a:r>
            <a:rPr lang="en-GB" sz="2400" b="1" dirty="0" smtClean="0">
              <a:solidFill>
                <a:schemeClr val="tx1"/>
              </a:solidFill>
            </a:rPr>
            <a:t>‘Raw materials’</a:t>
          </a:r>
        </a:p>
        <a:p>
          <a:endParaRPr lang="en-GB" sz="2400" dirty="0" smtClean="0">
            <a:solidFill>
              <a:schemeClr val="tx1"/>
            </a:solidFill>
          </a:endParaRPr>
        </a:p>
        <a:p>
          <a:r>
            <a:rPr lang="en-GB" sz="2400" b="1" dirty="0" smtClean="0">
              <a:solidFill>
                <a:schemeClr val="tx1"/>
              </a:solidFill>
            </a:rPr>
            <a:t>Labour</a:t>
          </a:r>
        </a:p>
        <a:p>
          <a:endParaRPr lang="en-GB" sz="2400" dirty="0" smtClean="0">
            <a:solidFill>
              <a:schemeClr val="tx1"/>
            </a:solidFill>
          </a:endParaRPr>
        </a:p>
        <a:p>
          <a:r>
            <a:rPr lang="en-GB" sz="2400" b="1" dirty="0" smtClean="0">
              <a:solidFill>
                <a:schemeClr val="tx1"/>
              </a:solidFill>
            </a:rPr>
            <a:t>Capital</a:t>
          </a:r>
        </a:p>
        <a:p>
          <a:endParaRPr lang="en-GB" sz="1500" dirty="0" smtClean="0">
            <a:solidFill>
              <a:schemeClr val="tx1"/>
            </a:solidFill>
          </a:endParaRPr>
        </a:p>
      </dgm:t>
    </dgm:pt>
    <dgm:pt modelId="{AE06B9D9-4C31-4815-A7FC-A03463B7B715}" type="parTrans" cxnId="{3F2CD955-FE6C-4D67-A894-94D0250E1D5C}">
      <dgm:prSet/>
      <dgm:spPr/>
      <dgm:t>
        <a:bodyPr/>
        <a:lstStyle/>
        <a:p>
          <a:endParaRPr lang="en-GB">
            <a:solidFill>
              <a:schemeClr val="tx1"/>
            </a:solidFill>
          </a:endParaRPr>
        </a:p>
      </dgm:t>
    </dgm:pt>
    <dgm:pt modelId="{B499C1BC-DE05-4058-8019-5148CFE807F0}" type="sibTrans" cxnId="{3F2CD955-FE6C-4D67-A894-94D0250E1D5C}">
      <dgm:prSet custT="1"/>
      <dgm:spPr>
        <a:solidFill>
          <a:schemeClr val="tx2"/>
        </a:solidFill>
      </dgm:spPr>
      <dgm:t>
        <a:bodyPr/>
        <a:lstStyle/>
        <a:p>
          <a:pPr algn="ctr"/>
          <a:r>
            <a:rPr lang="en-GB" sz="2000" dirty="0" smtClean="0">
              <a:solidFill>
                <a:schemeClr val="bg1"/>
              </a:solidFill>
            </a:rPr>
            <a:t>   Black Box</a:t>
          </a:r>
          <a:endParaRPr lang="en-GB" sz="2000" dirty="0">
            <a:solidFill>
              <a:schemeClr val="bg1"/>
            </a:solidFill>
          </a:endParaRPr>
        </a:p>
      </dgm:t>
    </dgm:pt>
    <dgm:pt modelId="{65A4AB77-4FFB-4913-9402-C5A02EBC6F9D}">
      <dgm:prSet phldrT="[Text]" custT="1"/>
      <dgm:spPr/>
      <dgm:t>
        <a:bodyPr/>
        <a:lstStyle/>
        <a:p>
          <a:r>
            <a:rPr lang="en-GB" sz="3600" b="1" dirty="0" smtClean="0">
              <a:solidFill>
                <a:schemeClr val="tx1"/>
              </a:solidFill>
            </a:rPr>
            <a:t>Outputs</a:t>
          </a:r>
        </a:p>
        <a:p>
          <a:endParaRPr lang="en-GB" sz="2400" b="1" dirty="0" smtClean="0">
            <a:solidFill>
              <a:schemeClr val="tx1"/>
            </a:solidFill>
          </a:endParaRPr>
        </a:p>
        <a:p>
          <a:r>
            <a:rPr lang="en-GB" sz="2400" b="1" dirty="0" smtClean="0">
              <a:solidFill>
                <a:schemeClr val="tx1"/>
              </a:solidFill>
            </a:rPr>
            <a:t>Teaching</a:t>
          </a:r>
        </a:p>
        <a:p>
          <a:endParaRPr lang="en-GB" sz="2400" dirty="0" smtClean="0">
            <a:solidFill>
              <a:schemeClr val="tx1"/>
            </a:solidFill>
          </a:endParaRPr>
        </a:p>
        <a:p>
          <a:r>
            <a:rPr lang="en-GB" sz="2400" b="1" dirty="0" smtClean="0">
              <a:solidFill>
                <a:schemeClr val="tx1"/>
              </a:solidFill>
            </a:rPr>
            <a:t>Research</a:t>
          </a:r>
        </a:p>
        <a:p>
          <a:endParaRPr lang="en-GB" sz="2400" b="1" dirty="0" smtClean="0">
            <a:solidFill>
              <a:schemeClr val="tx1"/>
            </a:solidFill>
          </a:endParaRPr>
        </a:p>
        <a:p>
          <a:r>
            <a:rPr lang="en-GB" sz="2400" b="1" dirty="0" smtClean="0">
              <a:solidFill>
                <a:schemeClr val="tx1"/>
              </a:solidFill>
            </a:rPr>
            <a:t>Social</a:t>
          </a:r>
        </a:p>
        <a:p>
          <a:endParaRPr lang="en-GB" sz="1900" dirty="0" smtClean="0">
            <a:solidFill>
              <a:schemeClr val="tx1"/>
            </a:solidFill>
          </a:endParaRPr>
        </a:p>
      </dgm:t>
    </dgm:pt>
    <dgm:pt modelId="{F0F1A126-233F-4B53-8200-8F037B5F87E6}" type="parTrans" cxnId="{02B9D524-3009-492D-B896-2F20ED11DE19}">
      <dgm:prSet/>
      <dgm:spPr/>
      <dgm:t>
        <a:bodyPr/>
        <a:lstStyle/>
        <a:p>
          <a:endParaRPr lang="en-GB">
            <a:solidFill>
              <a:schemeClr val="tx1"/>
            </a:solidFill>
          </a:endParaRPr>
        </a:p>
      </dgm:t>
    </dgm:pt>
    <dgm:pt modelId="{4EB74482-9B8E-46A2-8C51-2B4E102718F8}" type="sibTrans" cxnId="{02B9D524-3009-492D-B896-2F20ED11DE19}">
      <dgm:prSet/>
      <dgm:spPr/>
      <dgm:t>
        <a:bodyPr/>
        <a:lstStyle/>
        <a:p>
          <a:endParaRPr lang="en-GB">
            <a:solidFill>
              <a:schemeClr val="tx1"/>
            </a:solidFill>
          </a:endParaRPr>
        </a:p>
      </dgm:t>
    </dgm:pt>
    <dgm:pt modelId="{7D96E3F7-0B3F-450D-A7FA-4CEE839334AD}" type="pres">
      <dgm:prSet presAssocID="{4A0CA35E-78B2-4409-BD7B-DADC1390A809}" presName="Name0" presStyleCnt="0">
        <dgm:presLayoutVars>
          <dgm:dir/>
          <dgm:resizeHandles val="exact"/>
        </dgm:presLayoutVars>
      </dgm:prSet>
      <dgm:spPr/>
      <dgm:t>
        <a:bodyPr/>
        <a:lstStyle/>
        <a:p>
          <a:endParaRPr lang="en-GB"/>
        </a:p>
      </dgm:t>
    </dgm:pt>
    <dgm:pt modelId="{50EC0962-86A8-4731-8BF7-29831C0A05AB}" type="pres">
      <dgm:prSet presAssocID="{71C7EF62-3CDC-4C00-A1C6-829CB962A333}" presName="node" presStyleLbl="node1" presStyleIdx="0" presStyleCnt="2" custScaleX="53466" custScaleY="210287">
        <dgm:presLayoutVars>
          <dgm:bulletEnabled val="1"/>
        </dgm:presLayoutVars>
      </dgm:prSet>
      <dgm:spPr>
        <a:prstGeom prst="rightArrowCallout">
          <a:avLst/>
        </a:prstGeom>
      </dgm:spPr>
      <dgm:t>
        <a:bodyPr/>
        <a:lstStyle/>
        <a:p>
          <a:endParaRPr lang="en-GB"/>
        </a:p>
      </dgm:t>
    </dgm:pt>
    <dgm:pt modelId="{9412878E-A92A-4439-A11B-E523A4F192B2}" type="pres">
      <dgm:prSet presAssocID="{B499C1BC-DE05-4058-8019-5148CFE807F0}" presName="sibTrans" presStyleLbl="sibTrans2D1" presStyleIdx="0" presStyleCnt="1" custScaleX="172883" custScaleY="168917" custLinFactNeighborX="-4264"/>
      <dgm:spPr>
        <a:prstGeom prst="homePlate">
          <a:avLst/>
        </a:prstGeom>
      </dgm:spPr>
      <dgm:t>
        <a:bodyPr/>
        <a:lstStyle/>
        <a:p>
          <a:endParaRPr lang="en-GB"/>
        </a:p>
      </dgm:t>
    </dgm:pt>
    <dgm:pt modelId="{438BFF4D-AD30-4CA1-9C56-29B9ADCD1B4A}" type="pres">
      <dgm:prSet presAssocID="{B499C1BC-DE05-4058-8019-5148CFE807F0}" presName="connectorText" presStyleLbl="sibTrans2D1" presStyleIdx="0" presStyleCnt="1"/>
      <dgm:spPr>
        <a:prstGeom prst="homePlate">
          <a:avLst/>
        </a:prstGeom>
      </dgm:spPr>
      <dgm:t>
        <a:bodyPr/>
        <a:lstStyle/>
        <a:p>
          <a:endParaRPr lang="en-GB"/>
        </a:p>
      </dgm:t>
    </dgm:pt>
    <dgm:pt modelId="{DD473EB6-B89E-482A-906A-55AACEAA2228}" type="pres">
      <dgm:prSet presAssocID="{65A4AB77-4FFB-4913-9402-C5A02EBC6F9D}" presName="node" presStyleLbl="node1" presStyleIdx="1" presStyleCnt="2" custScaleX="39303" custScaleY="210287" custLinFactNeighborX="3016" custLinFactNeighborY="-2804">
        <dgm:presLayoutVars>
          <dgm:bulletEnabled val="1"/>
        </dgm:presLayoutVars>
      </dgm:prSet>
      <dgm:spPr/>
      <dgm:t>
        <a:bodyPr/>
        <a:lstStyle/>
        <a:p>
          <a:endParaRPr lang="en-GB"/>
        </a:p>
      </dgm:t>
    </dgm:pt>
  </dgm:ptLst>
  <dgm:cxnLst>
    <dgm:cxn modelId="{02B9D524-3009-492D-B896-2F20ED11DE19}" srcId="{4A0CA35E-78B2-4409-BD7B-DADC1390A809}" destId="{65A4AB77-4FFB-4913-9402-C5A02EBC6F9D}" srcOrd="1" destOrd="0" parTransId="{F0F1A126-233F-4B53-8200-8F037B5F87E6}" sibTransId="{4EB74482-9B8E-46A2-8C51-2B4E102718F8}"/>
    <dgm:cxn modelId="{3F2CD955-FE6C-4D67-A894-94D0250E1D5C}" srcId="{4A0CA35E-78B2-4409-BD7B-DADC1390A809}" destId="{71C7EF62-3CDC-4C00-A1C6-829CB962A333}" srcOrd="0" destOrd="0" parTransId="{AE06B9D9-4C31-4815-A7FC-A03463B7B715}" sibTransId="{B499C1BC-DE05-4058-8019-5148CFE807F0}"/>
    <dgm:cxn modelId="{C2E4D64F-1EA3-4FA4-9781-FAECBFA9CC3B}" type="presOf" srcId="{65A4AB77-4FFB-4913-9402-C5A02EBC6F9D}" destId="{DD473EB6-B89E-482A-906A-55AACEAA2228}" srcOrd="0" destOrd="0" presId="urn:microsoft.com/office/officeart/2005/8/layout/process1"/>
    <dgm:cxn modelId="{3A024031-BEBE-4BAF-B07C-B76A99DD0B82}" type="presOf" srcId="{B499C1BC-DE05-4058-8019-5148CFE807F0}" destId="{438BFF4D-AD30-4CA1-9C56-29B9ADCD1B4A}" srcOrd="1" destOrd="0" presId="urn:microsoft.com/office/officeart/2005/8/layout/process1"/>
    <dgm:cxn modelId="{1D1946DD-1530-41E8-8991-3592BFA13291}" type="presOf" srcId="{71C7EF62-3CDC-4C00-A1C6-829CB962A333}" destId="{50EC0962-86A8-4731-8BF7-29831C0A05AB}" srcOrd="0" destOrd="0" presId="urn:microsoft.com/office/officeart/2005/8/layout/process1"/>
    <dgm:cxn modelId="{1C9CF375-6106-4DBA-837D-46158F6875E7}" type="presOf" srcId="{4A0CA35E-78B2-4409-BD7B-DADC1390A809}" destId="{7D96E3F7-0B3F-450D-A7FA-4CEE839334AD}" srcOrd="0" destOrd="0" presId="urn:microsoft.com/office/officeart/2005/8/layout/process1"/>
    <dgm:cxn modelId="{DDA05AA2-5B65-4365-982E-7C01052DEBF2}" type="presOf" srcId="{B499C1BC-DE05-4058-8019-5148CFE807F0}" destId="{9412878E-A92A-4439-A11B-E523A4F192B2}" srcOrd="0" destOrd="0" presId="urn:microsoft.com/office/officeart/2005/8/layout/process1"/>
    <dgm:cxn modelId="{017D08C2-7A4C-4C79-B735-9D762C8B10FC}" type="presParOf" srcId="{7D96E3F7-0B3F-450D-A7FA-4CEE839334AD}" destId="{50EC0962-86A8-4731-8BF7-29831C0A05AB}" srcOrd="0" destOrd="0" presId="urn:microsoft.com/office/officeart/2005/8/layout/process1"/>
    <dgm:cxn modelId="{C55E3F13-23AE-4A5B-A399-2434F990A1C1}" type="presParOf" srcId="{7D96E3F7-0B3F-450D-A7FA-4CEE839334AD}" destId="{9412878E-A92A-4439-A11B-E523A4F192B2}" srcOrd="1" destOrd="0" presId="urn:microsoft.com/office/officeart/2005/8/layout/process1"/>
    <dgm:cxn modelId="{62345C06-9E86-4A9C-99D9-9CD94D5F2929}" type="presParOf" srcId="{9412878E-A92A-4439-A11B-E523A4F192B2}" destId="{438BFF4D-AD30-4CA1-9C56-29B9ADCD1B4A}" srcOrd="0" destOrd="0" presId="urn:microsoft.com/office/officeart/2005/8/layout/process1"/>
    <dgm:cxn modelId="{B171F0C2-DFD1-4A35-A9CC-612FFB448593}" type="presParOf" srcId="{7D96E3F7-0B3F-450D-A7FA-4CEE839334AD}" destId="{DD473EB6-B89E-482A-906A-55AACEAA2228}" srcOrd="2" destOrd="0" presId="urn:microsoft.com/office/officeart/2005/8/layout/process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A0CA35E-78B2-4409-BD7B-DADC1390A809}"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GB"/>
        </a:p>
      </dgm:t>
    </dgm:pt>
    <dgm:pt modelId="{71C7EF62-3CDC-4C00-A1C6-829CB962A333}">
      <dgm:prSet phldrT="[Text]" custT="1"/>
      <dgm:spPr/>
      <dgm:t>
        <a:bodyPr/>
        <a:lstStyle/>
        <a:p>
          <a:endParaRPr lang="en-GB" sz="2400" b="1" dirty="0" smtClean="0">
            <a:solidFill>
              <a:schemeClr val="tx1"/>
            </a:solidFill>
          </a:endParaRPr>
        </a:p>
        <a:p>
          <a:r>
            <a:rPr lang="en-GB" sz="2400" b="1" dirty="0" smtClean="0">
              <a:solidFill>
                <a:schemeClr val="tx1"/>
              </a:solidFill>
            </a:rPr>
            <a:t>Inputs</a:t>
          </a:r>
        </a:p>
        <a:p>
          <a:r>
            <a:rPr lang="en-GB" sz="2000" b="1" dirty="0" smtClean="0">
              <a:solidFill>
                <a:schemeClr val="tx1"/>
              </a:solidFill>
            </a:rPr>
            <a:t>Primary inputs:</a:t>
          </a:r>
        </a:p>
        <a:p>
          <a:r>
            <a:rPr lang="en-GB" sz="1600" b="1" dirty="0" smtClean="0">
              <a:solidFill>
                <a:schemeClr val="tx1"/>
              </a:solidFill>
            </a:rPr>
            <a:t>PGINPUT (x</a:t>
          </a:r>
          <a:r>
            <a:rPr lang="en-GB" sz="1600" b="1" baseline="-25000" dirty="0" smtClean="0">
              <a:solidFill>
                <a:schemeClr val="tx1"/>
              </a:solidFill>
            </a:rPr>
            <a:t>1</a:t>
          </a:r>
          <a:r>
            <a:rPr lang="en-GB" sz="1600" b="1" dirty="0" smtClean="0">
              <a:solidFill>
                <a:schemeClr val="tx1"/>
              </a:solidFill>
            </a:rPr>
            <a:t>)</a:t>
          </a:r>
          <a:r>
            <a:rPr lang="en-GB" sz="1600" dirty="0" smtClean="0">
              <a:solidFill>
                <a:schemeClr val="tx1"/>
              </a:solidFill>
            </a:rPr>
            <a:t>: Numbers on postgraduate programmes</a:t>
          </a:r>
        </a:p>
        <a:p>
          <a:r>
            <a:rPr lang="en-GB" sz="1600" b="1" dirty="0" smtClean="0">
              <a:solidFill>
                <a:schemeClr val="tx1"/>
              </a:solidFill>
            </a:rPr>
            <a:t>UGINQUAL (x</a:t>
          </a:r>
          <a:r>
            <a:rPr lang="en-GB" sz="1600" b="1" baseline="-25000" dirty="0" smtClean="0">
              <a:solidFill>
                <a:schemeClr val="tx1"/>
              </a:solidFill>
            </a:rPr>
            <a:t>2</a:t>
          </a:r>
          <a:r>
            <a:rPr lang="en-GB" sz="1600" b="1" dirty="0" smtClean="0">
              <a:solidFill>
                <a:schemeClr val="tx1"/>
              </a:solidFill>
            </a:rPr>
            <a:t>): </a:t>
          </a:r>
          <a:r>
            <a:rPr lang="en-GB" sz="1600" b="0" dirty="0" smtClean="0">
              <a:solidFill>
                <a:schemeClr val="tx1"/>
              </a:solidFill>
            </a:rPr>
            <a:t>Numbers on </a:t>
          </a:r>
          <a:r>
            <a:rPr lang="en-GB" sz="1600" dirty="0" smtClean="0">
              <a:solidFill>
                <a:schemeClr val="tx1"/>
              </a:solidFill>
            </a:rPr>
            <a:t>undergraduate programmes weighted by average A level score (UGINPUT*QUAL)</a:t>
          </a:r>
        </a:p>
        <a:p>
          <a:endParaRPr lang="en-GB" sz="1600" dirty="0" smtClean="0">
            <a:solidFill>
              <a:schemeClr val="tx1"/>
            </a:solidFill>
          </a:endParaRPr>
        </a:p>
        <a:p>
          <a:r>
            <a:rPr lang="en-GB" sz="2000" b="1" dirty="0" smtClean="0">
              <a:solidFill>
                <a:schemeClr val="tx1"/>
              </a:solidFill>
            </a:rPr>
            <a:t>Labour:</a:t>
          </a:r>
        </a:p>
        <a:p>
          <a:r>
            <a:rPr lang="en-GB" sz="1600" b="1" dirty="0" smtClean="0">
              <a:solidFill>
                <a:schemeClr val="tx1"/>
              </a:solidFill>
            </a:rPr>
            <a:t>STAFF (x</a:t>
          </a:r>
          <a:r>
            <a:rPr lang="en-GB" sz="1600" b="1" baseline="-25000" dirty="0" smtClean="0">
              <a:solidFill>
                <a:schemeClr val="tx1"/>
              </a:solidFill>
            </a:rPr>
            <a:t>3</a:t>
          </a:r>
          <a:r>
            <a:rPr lang="en-GB" sz="1600" b="1" dirty="0" smtClean="0">
              <a:solidFill>
                <a:schemeClr val="tx1"/>
              </a:solidFill>
            </a:rPr>
            <a:t>)</a:t>
          </a:r>
          <a:r>
            <a:rPr lang="en-GB" sz="1600" dirty="0" smtClean="0">
              <a:solidFill>
                <a:schemeClr val="tx1"/>
              </a:solidFill>
            </a:rPr>
            <a:t>: Number of FTE academic staff</a:t>
          </a:r>
        </a:p>
        <a:p>
          <a:r>
            <a:rPr lang="en-GB" sz="1600" b="1" dirty="0" smtClean="0">
              <a:solidFill>
                <a:schemeClr val="tx1"/>
              </a:solidFill>
            </a:rPr>
            <a:t>ADMIN (x</a:t>
          </a:r>
          <a:r>
            <a:rPr lang="en-GB" sz="1600" b="1" baseline="-25000" dirty="0" smtClean="0">
              <a:solidFill>
                <a:schemeClr val="tx1"/>
              </a:solidFill>
            </a:rPr>
            <a:t>5</a:t>
          </a:r>
          <a:r>
            <a:rPr lang="en-GB" sz="1600" b="1" dirty="0" smtClean="0">
              <a:solidFill>
                <a:schemeClr val="tx1"/>
              </a:solidFill>
            </a:rPr>
            <a:t>)</a:t>
          </a:r>
          <a:r>
            <a:rPr lang="en-GB" sz="1600" dirty="0" smtClean="0">
              <a:solidFill>
                <a:schemeClr val="tx1"/>
              </a:solidFill>
            </a:rPr>
            <a:t>: Expenditure on administration including staff</a:t>
          </a:r>
        </a:p>
        <a:p>
          <a:endParaRPr lang="en-GB" sz="1600" dirty="0" smtClean="0">
            <a:solidFill>
              <a:schemeClr val="tx1"/>
            </a:solidFill>
          </a:endParaRPr>
        </a:p>
        <a:p>
          <a:r>
            <a:rPr lang="en-GB" sz="2000" b="1" dirty="0" smtClean="0">
              <a:solidFill>
                <a:schemeClr val="tx1"/>
              </a:solidFill>
            </a:rPr>
            <a:t>Capital:</a:t>
          </a:r>
        </a:p>
        <a:p>
          <a:r>
            <a:rPr lang="en-GB" sz="1600" b="1" dirty="0" smtClean="0">
              <a:solidFill>
                <a:schemeClr val="tx1"/>
              </a:solidFill>
            </a:rPr>
            <a:t>ACSERV (x</a:t>
          </a:r>
          <a:r>
            <a:rPr lang="en-GB" sz="1600" b="1" baseline="-25000" dirty="0" smtClean="0">
              <a:solidFill>
                <a:schemeClr val="tx1"/>
              </a:solidFill>
            </a:rPr>
            <a:t>4</a:t>
          </a:r>
          <a:r>
            <a:rPr lang="en-GB" sz="1600" b="1" dirty="0" smtClean="0">
              <a:solidFill>
                <a:schemeClr val="tx1"/>
              </a:solidFill>
            </a:rPr>
            <a:t>)</a:t>
          </a:r>
          <a:r>
            <a:rPr lang="en-GB" sz="1600" dirty="0" smtClean="0">
              <a:solidFill>
                <a:schemeClr val="tx1"/>
              </a:solidFill>
            </a:rPr>
            <a:t>: Expenditure on library and computing facilities</a:t>
          </a:r>
        </a:p>
        <a:p>
          <a:endParaRPr lang="en-GB" sz="1500" dirty="0" smtClean="0">
            <a:solidFill>
              <a:schemeClr val="tx1"/>
            </a:solidFill>
          </a:endParaRPr>
        </a:p>
      </dgm:t>
    </dgm:pt>
    <dgm:pt modelId="{AE06B9D9-4C31-4815-A7FC-A03463B7B715}" type="parTrans" cxnId="{3F2CD955-FE6C-4D67-A894-94D0250E1D5C}">
      <dgm:prSet/>
      <dgm:spPr/>
      <dgm:t>
        <a:bodyPr/>
        <a:lstStyle/>
        <a:p>
          <a:endParaRPr lang="en-GB"/>
        </a:p>
      </dgm:t>
    </dgm:pt>
    <dgm:pt modelId="{B499C1BC-DE05-4058-8019-5148CFE807F0}" type="sibTrans" cxnId="{3F2CD955-FE6C-4D67-A894-94D0250E1D5C}">
      <dgm:prSet custT="1"/>
      <dgm:spPr>
        <a:solidFill>
          <a:schemeClr val="tx1"/>
        </a:solidFill>
      </dgm:spPr>
      <dgm:t>
        <a:bodyPr/>
        <a:lstStyle/>
        <a:p>
          <a:r>
            <a:rPr lang="en-GB" sz="2000" dirty="0" smtClean="0"/>
            <a:t>Black Box</a:t>
          </a:r>
          <a:endParaRPr lang="en-GB" sz="2000" dirty="0"/>
        </a:p>
      </dgm:t>
    </dgm:pt>
    <dgm:pt modelId="{65A4AB77-4FFB-4913-9402-C5A02EBC6F9D}">
      <dgm:prSet phldrT="[Text]" custT="1"/>
      <dgm:spPr/>
      <dgm:t>
        <a:bodyPr/>
        <a:lstStyle/>
        <a:p>
          <a:r>
            <a:rPr lang="en-GB" sz="2400" b="1" dirty="0" smtClean="0">
              <a:solidFill>
                <a:schemeClr val="tx1"/>
              </a:solidFill>
            </a:rPr>
            <a:t>Outputs</a:t>
          </a:r>
        </a:p>
        <a:p>
          <a:r>
            <a:rPr lang="en-GB" sz="2000" b="1" dirty="0" smtClean="0">
              <a:solidFill>
                <a:schemeClr val="tx1"/>
              </a:solidFill>
            </a:rPr>
            <a:t>Teaching:</a:t>
          </a:r>
        </a:p>
        <a:p>
          <a:r>
            <a:rPr lang="en-GB" sz="1600" b="1" dirty="0" smtClean="0">
              <a:solidFill>
                <a:schemeClr val="tx1"/>
              </a:solidFill>
            </a:rPr>
            <a:t>PGOUTPUT (y</a:t>
          </a:r>
          <a:r>
            <a:rPr lang="en-GB" sz="1600" b="1" baseline="-25000" dirty="0" smtClean="0">
              <a:solidFill>
                <a:schemeClr val="tx1"/>
              </a:solidFill>
            </a:rPr>
            <a:t>1</a:t>
          </a:r>
          <a:r>
            <a:rPr lang="en-GB" sz="1600" b="1" dirty="0" smtClean="0">
              <a:solidFill>
                <a:schemeClr val="tx1"/>
              </a:solidFill>
            </a:rPr>
            <a:t>)</a:t>
          </a:r>
          <a:r>
            <a:rPr lang="en-GB" sz="1600" dirty="0" smtClean="0">
              <a:solidFill>
                <a:schemeClr val="tx1"/>
              </a:solidFill>
            </a:rPr>
            <a:t>: Graduates from postgraduate programmes</a:t>
          </a:r>
        </a:p>
        <a:p>
          <a:r>
            <a:rPr lang="en-GB" sz="1600" b="1" dirty="0" smtClean="0">
              <a:solidFill>
                <a:schemeClr val="tx1"/>
              </a:solidFill>
            </a:rPr>
            <a:t>UGOUTQUAL (y</a:t>
          </a:r>
          <a:r>
            <a:rPr lang="en-GB" sz="1600" b="1" baseline="-25000" dirty="0" smtClean="0">
              <a:solidFill>
                <a:schemeClr val="tx1"/>
              </a:solidFill>
            </a:rPr>
            <a:t>3</a:t>
          </a:r>
          <a:r>
            <a:rPr lang="en-GB" sz="1600" b="1" dirty="0" smtClean="0">
              <a:solidFill>
                <a:schemeClr val="tx1"/>
              </a:solidFill>
            </a:rPr>
            <a:t>)</a:t>
          </a:r>
          <a:r>
            <a:rPr lang="en-GB" sz="1600" dirty="0" smtClean="0">
              <a:solidFill>
                <a:schemeClr val="tx1"/>
              </a:solidFill>
            </a:rPr>
            <a:t>: Graduates from undergraduate programmes weighted by degree result (UGOUTPUT*DEGREE)</a:t>
          </a:r>
        </a:p>
        <a:p>
          <a:endParaRPr lang="en-GB" sz="1900" dirty="0" smtClean="0">
            <a:solidFill>
              <a:schemeClr val="tx1"/>
            </a:solidFill>
          </a:endParaRPr>
        </a:p>
        <a:p>
          <a:r>
            <a:rPr lang="en-GB" sz="2000" b="1" dirty="0" smtClean="0">
              <a:solidFill>
                <a:schemeClr val="tx1"/>
              </a:solidFill>
            </a:rPr>
            <a:t>Research:</a:t>
          </a:r>
        </a:p>
        <a:p>
          <a:r>
            <a:rPr lang="en-GB" sz="1600" b="1" dirty="0" smtClean="0">
              <a:solidFill>
                <a:schemeClr val="tx1"/>
              </a:solidFill>
            </a:rPr>
            <a:t>RESEARCH (y</a:t>
          </a:r>
          <a:r>
            <a:rPr lang="en-GB" sz="1600" b="1" baseline="-25000" dirty="0" smtClean="0">
              <a:solidFill>
                <a:schemeClr val="tx1"/>
              </a:solidFill>
            </a:rPr>
            <a:t>2</a:t>
          </a:r>
          <a:r>
            <a:rPr lang="en-GB" sz="1600" b="1" dirty="0" smtClean="0">
              <a:solidFill>
                <a:schemeClr val="tx1"/>
              </a:solidFill>
            </a:rPr>
            <a:t>)</a:t>
          </a:r>
          <a:r>
            <a:rPr lang="en-GB" sz="1600" dirty="0" smtClean="0">
              <a:solidFill>
                <a:schemeClr val="tx1"/>
              </a:solidFill>
            </a:rPr>
            <a:t>: </a:t>
          </a:r>
          <a:r>
            <a:rPr lang="en-GB" sz="1600" b="0" dirty="0" smtClean="0">
              <a:solidFill>
                <a:schemeClr val="tx1"/>
              </a:solidFill>
              <a:latin typeface="Calibri"/>
              <a:ea typeface="Calibri"/>
              <a:cs typeface="Times New Roman"/>
            </a:rPr>
            <a:t>Income received in funding council grants plus income received in research grants and contracts</a:t>
          </a:r>
          <a:endParaRPr lang="en-GB" sz="1600" b="0" dirty="0" smtClean="0">
            <a:solidFill>
              <a:schemeClr val="tx1"/>
            </a:solidFill>
          </a:endParaRPr>
        </a:p>
        <a:p>
          <a:endParaRPr lang="en-GB" sz="1900" dirty="0" smtClean="0">
            <a:solidFill>
              <a:schemeClr val="tx1"/>
            </a:solidFill>
          </a:endParaRPr>
        </a:p>
      </dgm:t>
    </dgm:pt>
    <dgm:pt modelId="{F0F1A126-233F-4B53-8200-8F037B5F87E6}" type="parTrans" cxnId="{02B9D524-3009-492D-B896-2F20ED11DE19}">
      <dgm:prSet/>
      <dgm:spPr/>
      <dgm:t>
        <a:bodyPr/>
        <a:lstStyle/>
        <a:p>
          <a:endParaRPr lang="en-GB"/>
        </a:p>
      </dgm:t>
    </dgm:pt>
    <dgm:pt modelId="{4EB74482-9B8E-46A2-8C51-2B4E102718F8}" type="sibTrans" cxnId="{02B9D524-3009-492D-B896-2F20ED11DE19}">
      <dgm:prSet/>
      <dgm:spPr/>
      <dgm:t>
        <a:bodyPr/>
        <a:lstStyle/>
        <a:p>
          <a:endParaRPr lang="en-GB"/>
        </a:p>
      </dgm:t>
    </dgm:pt>
    <dgm:pt modelId="{7D96E3F7-0B3F-450D-A7FA-4CEE839334AD}" type="pres">
      <dgm:prSet presAssocID="{4A0CA35E-78B2-4409-BD7B-DADC1390A809}" presName="Name0" presStyleCnt="0">
        <dgm:presLayoutVars>
          <dgm:dir/>
          <dgm:resizeHandles val="exact"/>
        </dgm:presLayoutVars>
      </dgm:prSet>
      <dgm:spPr/>
      <dgm:t>
        <a:bodyPr/>
        <a:lstStyle/>
        <a:p>
          <a:endParaRPr lang="en-GB"/>
        </a:p>
      </dgm:t>
    </dgm:pt>
    <dgm:pt modelId="{50EC0962-86A8-4731-8BF7-29831C0A05AB}" type="pres">
      <dgm:prSet presAssocID="{71C7EF62-3CDC-4C00-A1C6-829CB962A333}" presName="node" presStyleLbl="node1" presStyleIdx="0" presStyleCnt="2" custScaleY="210287">
        <dgm:presLayoutVars>
          <dgm:bulletEnabled val="1"/>
        </dgm:presLayoutVars>
      </dgm:prSet>
      <dgm:spPr/>
      <dgm:t>
        <a:bodyPr/>
        <a:lstStyle/>
        <a:p>
          <a:endParaRPr lang="en-GB"/>
        </a:p>
      </dgm:t>
    </dgm:pt>
    <dgm:pt modelId="{9412878E-A92A-4439-A11B-E523A4F192B2}" type="pres">
      <dgm:prSet presAssocID="{B499C1BC-DE05-4058-8019-5148CFE807F0}" presName="sibTrans" presStyleLbl="sibTrans2D1" presStyleIdx="0" presStyleCnt="1" custScaleX="172883" custScaleY="168917"/>
      <dgm:spPr>
        <a:prstGeom prst="homePlate">
          <a:avLst/>
        </a:prstGeom>
      </dgm:spPr>
      <dgm:t>
        <a:bodyPr/>
        <a:lstStyle/>
        <a:p>
          <a:endParaRPr lang="en-GB"/>
        </a:p>
      </dgm:t>
    </dgm:pt>
    <dgm:pt modelId="{438BFF4D-AD30-4CA1-9C56-29B9ADCD1B4A}" type="pres">
      <dgm:prSet presAssocID="{B499C1BC-DE05-4058-8019-5148CFE807F0}" presName="connectorText" presStyleLbl="sibTrans2D1" presStyleIdx="0" presStyleCnt="1"/>
      <dgm:spPr/>
      <dgm:t>
        <a:bodyPr/>
        <a:lstStyle/>
        <a:p>
          <a:endParaRPr lang="en-GB"/>
        </a:p>
      </dgm:t>
    </dgm:pt>
    <dgm:pt modelId="{DD473EB6-B89E-482A-906A-55AACEAA2228}" type="pres">
      <dgm:prSet presAssocID="{65A4AB77-4FFB-4913-9402-C5A02EBC6F9D}" presName="node" presStyleLbl="node1" presStyleIdx="1" presStyleCnt="2" custScaleY="210287">
        <dgm:presLayoutVars>
          <dgm:bulletEnabled val="1"/>
        </dgm:presLayoutVars>
      </dgm:prSet>
      <dgm:spPr/>
      <dgm:t>
        <a:bodyPr/>
        <a:lstStyle/>
        <a:p>
          <a:endParaRPr lang="en-GB"/>
        </a:p>
      </dgm:t>
    </dgm:pt>
  </dgm:ptLst>
  <dgm:cxnLst>
    <dgm:cxn modelId="{2235C56B-2701-4417-A62E-DBA82F746090}" type="presOf" srcId="{65A4AB77-4FFB-4913-9402-C5A02EBC6F9D}" destId="{DD473EB6-B89E-482A-906A-55AACEAA2228}" srcOrd="0" destOrd="0" presId="urn:microsoft.com/office/officeart/2005/8/layout/process1"/>
    <dgm:cxn modelId="{02B9D524-3009-492D-B896-2F20ED11DE19}" srcId="{4A0CA35E-78B2-4409-BD7B-DADC1390A809}" destId="{65A4AB77-4FFB-4913-9402-C5A02EBC6F9D}" srcOrd="1" destOrd="0" parTransId="{F0F1A126-233F-4B53-8200-8F037B5F87E6}" sibTransId="{4EB74482-9B8E-46A2-8C51-2B4E102718F8}"/>
    <dgm:cxn modelId="{94EF3291-E8C3-4ECD-84C3-588DE1A7E13D}" type="presOf" srcId="{B499C1BC-DE05-4058-8019-5148CFE807F0}" destId="{438BFF4D-AD30-4CA1-9C56-29B9ADCD1B4A}" srcOrd="1" destOrd="0" presId="urn:microsoft.com/office/officeart/2005/8/layout/process1"/>
    <dgm:cxn modelId="{3F2CD955-FE6C-4D67-A894-94D0250E1D5C}" srcId="{4A0CA35E-78B2-4409-BD7B-DADC1390A809}" destId="{71C7EF62-3CDC-4C00-A1C6-829CB962A333}" srcOrd="0" destOrd="0" parTransId="{AE06B9D9-4C31-4815-A7FC-A03463B7B715}" sibTransId="{B499C1BC-DE05-4058-8019-5148CFE807F0}"/>
    <dgm:cxn modelId="{E534FF40-0589-43A3-AFE7-03C2BF5A6506}" type="presOf" srcId="{B499C1BC-DE05-4058-8019-5148CFE807F0}" destId="{9412878E-A92A-4439-A11B-E523A4F192B2}" srcOrd="0" destOrd="0" presId="urn:microsoft.com/office/officeart/2005/8/layout/process1"/>
    <dgm:cxn modelId="{1495DAA6-90F8-43DC-B5CE-5E35EFF7F043}" type="presOf" srcId="{71C7EF62-3CDC-4C00-A1C6-829CB962A333}" destId="{50EC0962-86A8-4731-8BF7-29831C0A05AB}" srcOrd="0" destOrd="0" presId="urn:microsoft.com/office/officeart/2005/8/layout/process1"/>
    <dgm:cxn modelId="{53F3EEA7-BA9B-49AB-9DCD-8FB30D7778B9}" type="presOf" srcId="{4A0CA35E-78B2-4409-BD7B-DADC1390A809}" destId="{7D96E3F7-0B3F-450D-A7FA-4CEE839334AD}" srcOrd="0" destOrd="0" presId="urn:microsoft.com/office/officeart/2005/8/layout/process1"/>
    <dgm:cxn modelId="{EC5AC553-D8D9-4D0D-A608-AC101443C8FD}" type="presParOf" srcId="{7D96E3F7-0B3F-450D-A7FA-4CEE839334AD}" destId="{50EC0962-86A8-4731-8BF7-29831C0A05AB}" srcOrd="0" destOrd="0" presId="urn:microsoft.com/office/officeart/2005/8/layout/process1"/>
    <dgm:cxn modelId="{928D7173-D06A-49CD-9C29-C744FCD443C7}" type="presParOf" srcId="{7D96E3F7-0B3F-450D-A7FA-4CEE839334AD}" destId="{9412878E-A92A-4439-A11B-E523A4F192B2}" srcOrd="1" destOrd="0" presId="urn:microsoft.com/office/officeart/2005/8/layout/process1"/>
    <dgm:cxn modelId="{43297D23-C89F-41AE-8A96-6B6AB40B1518}" type="presParOf" srcId="{9412878E-A92A-4439-A11B-E523A4F192B2}" destId="{438BFF4D-AD30-4CA1-9C56-29B9ADCD1B4A}" srcOrd="0" destOrd="0" presId="urn:microsoft.com/office/officeart/2005/8/layout/process1"/>
    <dgm:cxn modelId="{C399B553-E7E5-41F9-AEC6-D79E521F11C6}" type="presParOf" srcId="{7D96E3F7-0B3F-450D-A7FA-4CEE839334AD}" destId="{DD473EB6-B89E-482A-906A-55AACEAA2228}" srcOrd="2" destOrd="0" presId="urn:microsoft.com/office/officeart/2005/8/layout/process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0EC0962-86A8-4731-8BF7-29831C0A05AB}">
      <dsp:nvSpPr>
        <dsp:cNvPr id="0" name=""/>
        <dsp:cNvSpPr/>
      </dsp:nvSpPr>
      <dsp:spPr>
        <a:xfrm>
          <a:off x="1449" y="0"/>
          <a:ext cx="3405669" cy="4752528"/>
        </a:xfrm>
        <a:prstGeom prst="right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GB" sz="3200" b="1" kern="1200" dirty="0" smtClean="0">
              <a:solidFill>
                <a:schemeClr val="tx1"/>
              </a:solidFill>
            </a:rPr>
            <a:t>Inputs</a:t>
          </a:r>
        </a:p>
        <a:p>
          <a:pPr lvl="0" algn="ctr" defTabSz="1422400">
            <a:lnSpc>
              <a:spcPct val="90000"/>
            </a:lnSpc>
            <a:spcBef>
              <a:spcPct val="0"/>
            </a:spcBef>
            <a:spcAft>
              <a:spcPct val="35000"/>
            </a:spcAft>
          </a:pPr>
          <a:endParaRPr lang="en-GB" sz="3200" b="1" kern="1200" dirty="0" smtClean="0">
            <a:solidFill>
              <a:schemeClr val="tx1"/>
            </a:solidFill>
          </a:endParaRPr>
        </a:p>
        <a:p>
          <a:pPr lvl="0" algn="ctr" defTabSz="1422400">
            <a:lnSpc>
              <a:spcPct val="90000"/>
            </a:lnSpc>
            <a:spcBef>
              <a:spcPct val="0"/>
            </a:spcBef>
            <a:spcAft>
              <a:spcPct val="35000"/>
            </a:spcAft>
          </a:pPr>
          <a:r>
            <a:rPr lang="en-GB" sz="2400" b="1" kern="1200" dirty="0" smtClean="0">
              <a:solidFill>
                <a:schemeClr val="tx1"/>
              </a:solidFill>
            </a:rPr>
            <a:t>‘Raw materials’</a:t>
          </a:r>
        </a:p>
        <a:p>
          <a:pPr lvl="0" algn="ctr" defTabSz="1422400">
            <a:lnSpc>
              <a:spcPct val="90000"/>
            </a:lnSpc>
            <a:spcBef>
              <a:spcPct val="0"/>
            </a:spcBef>
            <a:spcAft>
              <a:spcPct val="35000"/>
            </a:spcAft>
          </a:pPr>
          <a:endParaRPr lang="en-GB" sz="2400" kern="1200" dirty="0" smtClean="0">
            <a:solidFill>
              <a:schemeClr val="tx1"/>
            </a:solidFill>
          </a:endParaRPr>
        </a:p>
        <a:p>
          <a:pPr lvl="0" algn="ctr" defTabSz="1422400">
            <a:lnSpc>
              <a:spcPct val="90000"/>
            </a:lnSpc>
            <a:spcBef>
              <a:spcPct val="0"/>
            </a:spcBef>
            <a:spcAft>
              <a:spcPct val="35000"/>
            </a:spcAft>
          </a:pPr>
          <a:r>
            <a:rPr lang="en-GB" sz="2400" b="1" kern="1200" dirty="0" smtClean="0">
              <a:solidFill>
                <a:schemeClr val="tx1"/>
              </a:solidFill>
            </a:rPr>
            <a:t>Labour</a:t>
          </a:r>
        </a:p>
        <a:p>
          <a:pPr lvl="0" algn="ctr" defTabSz="1422400">
            <a:lnSpc>
              <a:spcPct val="90000"/>
            </a:lnSpc>
            <a:spcBef>
              <a:spcPct val="0"/>
            </a:spcBef>
            <a:spcAft>
              <a:spcPct val="35000"/>
            </a:spcAft>
          </a:pPr>
          <a:endParaRPr lang="en-GB" sz="2400" kern="1200" dirty="0" smtClean="0">
            <a:solidFill>
              <a:schemeClr val="tx1"/>
            </a:solidFill>
          </a:endParaRPr>
        </a:p>
        <a:p>
          <a:pPr lvl="0" algn="ctr" defTabSz="1422400">
            <a:lnSpc>
              <a:spcPct val="90000"/>
            </a:lnSpc>
            <a:spcBef>
              <a:spcPct val="0"/>
            </a:spcBef>
            <a:spcAft>
              <a:spcPct val="35000"/>
            </a:spcAft>
          </a:pPr>
          <a:r>
            <a:rPr lang="en-GB" sz="2400" b="1" kern="1200" dirty="0" smtClean="0">
              <a:solidFill>
                <a:schemeClr val="tx1"/>
              </a:solidFill>
            </a:rPr>
            <a:t>Capital</a:t>
          </a:r>
        </a:p>
        <a:p>
          <a:pPr lvl="0" algn="ctr" defTabSz="1422400">
            <a:lnSpc>
              <a:spcPct val="90000"/>
            </a:lnSpc>
            <a:spcBef>
              <a:spcPct val="0"/>
            </a:spcBef>
            <a:spcAft>
              <a:spcPct val="35000"/>
            </a:spcAft>
          </a:pPr>
          <a:endParaRPr lang="en-GB" sz="1500" kern="1200" dirty="0" smtClean="0">
            <a:solidFill>
              <a:schemeClr val="tx1"/>
            </a:solidFill>
          </a:endParaRPr>
        </a:p>
      </dsp:txBody>
      <dsp:txXfrm>
        <a:off x="1449" y="0"/>
        <a:ext cx="3405669" cy="4752528"/>
      </dsp:txXfrm>
    </dsp:sp>
    <dsp:sp modelId="{9412878E-A92A-4439-A11B-E523A4F192B2}">
      <dsp:nvSpPr>
        <dsp:cNvPr id="0" name=""/>
        <dsp:cNvSpPr/>
      </dsp:nvSpPr>
      <dsp:spPr>
        <a:xfrm>
          <a:off x="3494462" y="1042067"/>
          <a:ext cx="2335931" cy="2668393"/>
        </a:xfrm>
        <a:prstGeom prst="homePlate">
          <a:avLst/>
        </a:prstGeom>
        <a:solidFill>
          <a:schemeClr val="tx2"/>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en-GB" sz="2000" kern="1200" dirty="0" smtClean="0">
              <a:solidFill>
                <a:schemeClr val="bg1"/>
              </a:solidFill>
            </a:rPr>
            <a:t>   Black Box</a:t>
          </a:r>
          <a:endParaRPr lang="en-GB" sz="2000" kern="1200" dirty="0">
            <a:solidFill>
              <a:schemeClr val="bg1"/>
            </a:solidFill>
          </a:endParaRPr>
        </a:p>
      </dsp:txBody>
      <dsp:txXfrm>
        <a:off x="3494462" y="1042067"/>
        <a:ext cx="2335931" cy="2668393"/>
      </dsp:txXfrm>
    </dsp:sp>
    <dsp:sp modelId="{DD473EB6-B89E-482A-906A-55AACEAA2228}">
      <dsp:nvSpPr>
        <dsp:cNvPr id="0" name=""/>
        <dsp:cNvSpPr/>
      </dsp:nvSpPr>
      <dsp:spPr>
        <a:xfrm>
          <a:off x="5956483" y="0"/>
          <a:ext cx="2503516" cy="475252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n-GB" sz="3600" b="1" kern="1200" dirty="0" smtClean="0">
              <a:solidFill>
                <a:schemeClr val="tx1"/>
              </a:solidFill>
            </a:rPr>
            <a:t>Outputs</a:t>
          </a:r>
        </a:p>
        <a:p>
          <a:pPr lvl="0" algn="ctr" defTabSz="1600200">
            <a:lnSpc>
              <a:spcPct val="90000"/>
            </a:lnSpc>
            <a:spcBef>
              <a:spcPct val="0"/>
            </a:spcBef>
            <a:spcAft>
              <a:spcPct val="35000"/>
            </a:spcAft>
          </a:pPr>
          <a:endParaRPr lang="en-GB" sz="2400" b="1" kern="1200" dirty="0" smtClean="0">
            <a:solidFill>
              <a:schemeClr val="tx1"/>
            </a:solidFill>
          </a:endParaRPr>
        </a:p>
        <a:p>
          <a:pPr lvl="0" algn="ctr" defTabSz="1600200">
            <a:lnSpc>
              <a:spcPct val="90000"/>
            </a:lnSpc>
            <a:spcBef>
              <a:spcPct val="0"/>
            </a:spcBef>
            <a:spcAft>
              <a:spcPct val="35000"/>
            </a:spcAft>
          </a:pPr>
          <a:r>
            <a:rPr lang="en-GB" sz="2400" b="1" kern="1200" dirty="0" smtClean="0">
              <a:solidFill>
                <a:schemeClr val="tx1"/>
              </a:solidFill>
            </a:rPr>
            <a:t>Teaching</a:t>
          </a:r>
        </a:p>
        <a:p>
          <a:pPr lvl="0" algn="ctr" defTabSz="1600200">
            <a:lnSpc>
              <a:spcPct val="90000"/>
            </a:lnSpc>
            <a:spcBef>
              <a:spcPct val="0"/>
            </a:spcBef>
            <a:spcAft>
              <a:spcPct val="35000"/>
            </a:spcAft>
          </a:pPr>
          <a:endParaRPr lang="en-GB" sz="2400" kern="1200" dirty="0" smtClean="0">
            <a:solidFill>
              <a:schemeClr val="tx1"/>
            </a:solidFill>
          </a:endParaRPr>
        </a:p>
        <a:p>
          <a:pPr lvl="0" algn="ctr" defTabSz="1600200">
            <a:lnSpc>
              <a:spcPct val="90000"/>
            </a:lnSpc>
            <a:spcBef>
              <a:spcPct val="0"/>
            </a:spcBef>
            <a:spcAft>
              <a:spcPct val="35000"/>
            </a:spcAft>
          </a:pPr>
          <a:r>
            <a:rPr lang="en-GB" sz="2400" b="1" kern="1200" dirty="0" smtClean="0">
              <a:solidFill>
                <a:schemeClr val="tx1"/>
              </a:solidFill>
            </a:rPr>
            <a:t>Research</a:t>
          </a:r>
        </a:p>
        <a:p>
          <a:pPr lvl="0" algn="ctr" defTabSz="1600200">
            <a:lnSpc>
              <a:spcPct val="90000"/>
            </a:lnSpc>
            <a:spcBef>
              <a:spcPct val="0"/>
            </a:spcBef>
            <a:spcAft>
              <a:spcPct val="35000"/>
            </a:spcAft>
          </a:pPr>
          <a:endParaRPr lang="en-GB" sz="2400" b="1" kern="1200" dirty="0" smtClean="0">
            <a:solidFill>
              <a:schemeClr val="tx1"/>
            </a:solidFill>
          </a:endParaRPr>
        </a:p>
        <a:p>
          <a:pPr lvl="0" algn="ctr" defTabSz="1600200">
            <a:lnSpc>
              <a:spcPct val="90000"/>
            </a:lnSpc>
            <a:spcBef>
              <a:spcPct val="0"/>
            </a:spcBef>
            <a:spcAft>
              <a:spcPct val="35000"/>
            </a:spcAft>
          </a:pPr>
          <a:r>
            <a:rPr lang="en-GB" sz="2400" b="1" kern="1200" dirty="0" smtClean="0">
              <a:solidFill>
                <a:schemeClr val="tx1"/>
              </a:solidFill>
            </a:rPr>
            <a:t>Social</a:t>
          </a:r>
        </a:p>
        <a:p>
          <a:pPr lvl="0" algn="ctr" defTabSz="1600200">
            <a:lnSpc>
              <a:spcPct val="90000"/>
            </a:lnSpc>
            <a:spcBef>
              <a:spcPct val="0"/>
            </a:spcBef>
            <a:spcAft>
              <a:spcPct val="35000"/>
            </a:spcAft>
          </a:pPr>
          <a:endParaRPr lang="en-GB" sz="1900" kern="1200" dirty="0" smtClean="0">
            <a:solidFill>
              <a:schemeClr val="tx1"/>
            </a:solidFill>
          </a:endParaRPr>
        </a:p>
      </dsp:txBody>
      <dsp:txXfrm>
        <a:off x="5956483" y="0"/>
        <a:ext cx="2503516" cy="4752528"/>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0EC0962-86A8-4731-8BF7-29831C0A05AB}">
      <dsp:nvSpPr>
        <dsp:cNvPr id="0" name=""/>
        <dsp:cNvSpPr/>
      </dsp:nvSpPr>
      <dsp:spPr>
        <a:xfrm>
          <a:off x="5708" y="0"/>
          <a:ext cx="3475629" cy="511256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endParaRPr lang="en-GB" sz="2400" b="1" kern="1200" dirty="0" smtClean="0">
            <a:solidFill>
              <a:schemeClr val="tx1"/>
            </a:solidFill>
          </a:endParaRPr>
        </a:p>
        <a:p>
          <a:pPr lvl="0" algn="ctr" defTabSz="1066800">
            <a:lnSpc>
              <a:spcPct val="90000"/>
            </a:lnSpc>
            <a:spcBef>
              <a:spcPct val="0"/>
            </a:spcBef>
            <a:spcAft>
              <a:spcPct val="35000"/>
            </a:spcAft>
          </a:pPr>
          <a:r>
            <a:rPr lang="en-GB" sz="2400" b="1" kern="1200" dirty="0" smtClean="0">
              <a:solidFill>
                <a:schemeClr val="tx1"/>
              </a:solidFill>
            </a:rPr>
            <a:t>Inputs</a:t>
          </a:r>
        </a:p>
        <a:p>
          <a:pPr lvl="0" algn="ctr" defTabSz="1066800">
            <a:lnSpc>
              <a:spcPct val="90000"/>
            </a:lnSpc>
            <a:spcBef>
              <a:spcPct val="0"/>
            </a:spcBef>
            <a:spcAft>
              <a:spcPct val="35000"/>
            </a:spcAft>
          </a:pPr>
          <a:r>
            <a:rPr lang="en-GB" sz="2000" b="1" kern="1200" dirty="0" smtClean="0">
              <a:solidFill>
                <a:schemeClr val="tx1"/>
              </a:solidFill>
            </a:rPr>
            <a:t>Primary inputs:</a:t>
          </a:r>
        </a:p>
        <a:p>
          <a:pPr lvl="0" algn="ctr" defTabSz="1066800">
            <a:lnSpc>
              <a:spcPct val="90000"/>
            </a:lnSpc>
            <a:spcBef>
              <a:spcPct val="0"/>
            </a:spcBef>
            <a:spcAft>
              <a:spcPct val="35000"/>
            </a:spcAft>
          </a:pPr>
          <a:r>
            <a:rPr lang="en-GB" sz="1600" b="1" kern="1200" dirty="0" smtClean="0">
              <a:solidFill>
                <a:schemeClr val="tx1"/>
              </a:solidFill>
            </a:rPr>
            <a:t>PGINPUT (x</a:t>
          </a:r>
          <a:r>
            <a:rPr lang="en-GB" sz="1600" b="1" kern="1200" baseline="-25000" dirty="0" smtClean="0">
              <a:solidFill>
                <a:schemeClr val="tx1"/>
              </a:solidFill>
            </a:rPr>
            <a:t>1</a:t>
          </a:r>
          <a:r>
            <a:rPr lang="en-GB" sz="1600" b="1" kern="1200" dirty="0" smtClean="0">
              <a:solidFill>
                <a:schemeClr val="tx1"/>
              </a:solidFill>
            </a:rPr>
            <a:t>)</a:t>
          </a:r>
          <a:r>
            <a:rPr lang="en-GB" sz="1600" kern="1200" dirty="0" smtClean="0">
              <a:solidFill>
                <a:schemeClr val="tx1"/>
              </a:solidFill>
            </a:rPr>
            <a:t>: Numbers on postgraduate programmes</a:t>
          </a:r>
        </a:p>
        <a:p>
          <a:pPr lvl="0" algn="ctr" defTabSz="1066800">
            <a:lnSpc>
              <a:spcPct val="90000"/>
            </a:lnSpc>
            <a:spcBef>
              <a:spcPct val="0"/>
            </a:spcBef>
            <a:spcAft>
              <a:spcPct val="35000"/>
            </a:spcAft>
          </a:pPr>
          <a:r>
            <a:rPr lang="en-GB" sz="1600" b="1" kern="1200" dirty="0" smtClean="0">
              <a:solidFill>
                <a:schemeClr val="tx1"/>
              </a:solidFill>
            </a:rPr>
            <a:t>UGINQUAL (x</a:t>
          </a:r>
          <a:r>
            <a:rPr lang="en-GB" sz="1600" b="1" kern="1200" baseline="-25000" dirty="0" smtClean="0">
              <a:solidFill>
                <a:schemeClr val="tx1"/>
              </a:solidFill>
            </a:rPr>
            <a:t>2</a:t>
          </a:r>
          <a:r>
            <a:rPr lang="en-GB" sz="1600" b="1" kern="1200" dirty="0" smtClean="0">
              <a:solidFill>
                <a:schemeClr val="tx1"/>
              </a:solidFill>
            </a:rPr>
            <a:t>): </a:t>
          </a:r>
          <a:r>
            <a:rPr lang="en-GB" sz="1600" b="0" kern="1200" dirty="0" smtClean="0">
              <a:solidFill>
                <a:schemeClr val="tx1"/>
              </a:solidFill>
            </a:rPr>
            <a:t>Numbers on </a:t>
          </a:r>
          <a:r>
            <a:rPr lang="en-GB" sz="1600" kern="1200" dirty="0" smtClean="0">
              <a:solidFill>
                <a:schemeClr val="tx1"/>
              </a:solidFill>
            </a:rPr>
            <a:t>undergraduate programmes weighted by average A level score (UGINPUT*QUAL)</a:t>
          </a:r>
        </a:p>
        <a:p>
          <a:pPr lvl="0" algn="ctr" defTabSz="1066800">
            <a:lnSpc>
              <a:spcPct val="90000"/>
            </a:lnSpc>
            <a:spcBef>
              <a:spcPct val="0"/>
            </a:spcBef>
            <a:spcAft>
              <a:spcPct val="35000"/>
            </a:spcAft>
          </a:pPr>
          <a:endParaRPr lang="en-GB" sz="1600" kern="1200" dirty="0" smtClean="0">
            <a:solidFill>
              <a:schemeClr val="tx1"/>
            </a:solidFill>
          </a:endParaRPr>
        </a:p>
        <a:p>
          <a:pPr lvl="0" algn="ctr" defTabSz="1066800">
            <a:lnSpc>
              <a:spcPct val="90000"/>
            </a:lnSpc>
            <a:spcBef>
              <a:spcPct val="0"/>
            </a:spcBef>
            <a:spcAft>
              <a:spcPct val="35000"/>
            </a:spcAft>
          </a:pPr>
          <a:r>
            <a:rPr lang="en-GB" sz="2000" b="1" kern="1200" dirty="0" smtClean="0">
              <a:solidFill>
                <a:schemeClr val="tx1"/>
              </a:solidFill>
            </a:rPr>
            <a:t>Labour:</a:t>
          </a:r>
        </a:p>
        <a:p>
          <a:pPr lvl="0" algn="ctr" defTabSz="1066800">
            <a:lnSpc>
              <a:spcPct val="90000"/>
            </a:lnSpc>
            <a:spcBef>
              <a:spcPct val="0"/>
            </a:spcBef>
            <a:spcAft>
              <a:spcPct val="35000"/>
            </a:spcAft>
          </a:pPr>
          <a:r>
            <a:rPr lang="en-GB" sz="1600" b="1" kern="1200" dirty="0" smtClean="0">
              <a:solidFill>
                <a:schemeClr val="tx1"/>
              </a:solidFill>
            </a:rPr>
            <a:t>STAFF (x</a:t>
          </a:r>
          <a:r>
            <a:rPr lang="en-GB" sz="1600" b="1" kern="1200" baseline="-25000" dirty="0" smtClean="0">
              <a:solidFill>
                <a:schemeClr val="tx1"/>
              </a:solidFill>
            </a:rPr>
            <a:t>3</a:t>
          </a:r>
          <a:r>
            <a:rPr lang="en-GB" sz="1600" b="1" kern="1200" dirty="0" smtClean="0">
              <a:solidFill>
                <a:schemeClr val="tx1"/>
              </a:solidFill>
            </a:rPr>
            <a:t>)</a:t>
          </a:r>
          <a:r>
            <a:rPr lang="en-GB" sz="1600" kern="1200" dirty="0" smtClean="0">
              <a:solidFill>
                <a:schemeClr val="tx1"/>
              </a:solidFill>
            </a:rPr>
            <a:t>: Number of FTE academic staff</a:t>
          </a:r>
        </a:p>
        <a:p>
          <a:pPr lvl="0" algn="ctr" defTabSz="1066800">
            <a:lnSpc>
              <a:spcPct val="90000"/>
            </a:lnSpc>
            <a:spcBef>
              <a:spcPct val="0"/>
            </a:spcBef>
            <a:spcAft>
              <a:spcPct val="35000"/>
            </a:spcAft>
          </a:pPr>
          <a:r>
            <a:rPr lang="en-GB" sz="1600" b="1" kern="1200" dirty="0" smtClean="0">
              <a:solidFill>
                <a:schemeClr val="tx1"/>
              </a:solidFill>
            </a:rPr>
            <a:t>ADMIN (x</a:t>
          </a:r>
          <a:r>
            <a:rPr lang="en-GB" sz="1600" b="1" kern="1200" baseline="-25000" dirty="0" smtClean="0">
              <a:solidFill>
                <a:schemeClr val="tx1"/>
              </a:solidFill>
            </a:rPr>
            <a:t>5</a:t>
          </a:r>
          <a:r>
            <a:rPr lang="en-GB" sz="1600" b="1" kern="1200" dirty="0" smtClean="0">
              <a:solidFill>
                <a:schemeClr val="tx1"/>
              </a:solidFill>
            </a:rPr>
            <a:t>)</a:t>
          </a:r>
          <a:r>
            <a:rPr lang="en-GB" sz="1600" kern="1200" dirty="0" smtClean="0">
              <a:solidFill>
                <a:schemeClr val="tx1"/>
              </a:solidFill>
            </a:rPr>
            <a:t>: Expenditure on administration including staff</a:t>
          </a:r>
        </a:p>
        <a:p>
          <a:pPr lvl="0" algn="ctr" defTabSz="1066800">
            <a:lnSpc>
              <a:spcPct val="90000"/>
            </a:lnSpc>
            <a:spcBef>
              <a:spcPct val="0"/>
            </a:spcBef>
            <a:spcAft>
              <a:spcPct val="35000"/>
            </a:spcAft>
          </a:pPr>
          <a:endParaRPr lang="en-GB" sz="1600" kern="1200" dirty="0" smtClean="0">
            <a:solidFill>
              <a:schemeClr val="tx1"/>
            </a:solidFill>
          </a:endParaRPr>
        </a:p>
        <a:p>
          <a:pPr lvl="0" algn="ctr" defTabSz="1066800">
            <a:lnSpc>
              <a:spcPct val="90000"/>
            </a:lnSpc>
            <a:spcBef>
              <a:spcPct val="0"/>
            </a:spcBef>
            <a:spcAft>
              <a:spcPct val="35000"/>
            </a:spcAft>
          </a:pPr>
          <a:r>
            <a:rPr lang="en-GB" sz="2000" b="1" kern="1200" dirty="0" smtClean="0">
              <a:solidFill>
                <a:schemeClr val="tx1"/>
              </a:solidFill>
            </a:rPr>
            <a:t>Capital:</a:t>
          </a:r>
        </a:p>
        <a:p>
          <a:pPr lvl="0" algn="ctr" defTabSz="1066800">
            <a:lnSpc>
              <a:spcPct val="90000"/>
            </a:lnSpc>
            <a:spcBef>
              <a:spcPct val="0"/>
            </a:spcBef>
            <a:spcAft>
              <a:spcPct val="35000"/>
            </a:spcAft>
          </a:pPr>
          <a:r>
            <a:rPr lang="en-GB" sz="1600" b="1" kern="1200" dirty="0" smtClean="0">
              <a:solidFill>
                <a:schemeClr val="tx1"/>
              </a:solidFill>
            </a:rPr>
            <a:t>ACSERV (x</a:t>
          </a:r>
          <a:r>
            <a:rPr lang="en-GB" sz="1600" b="1" kern="1200" baseline="-25000" dirty="0" smtClean="0">
              <a:solidFill>
                <a:schemeClr val="tx1"/>
              </a:solidFill>
            </a:rPr>
            <a:t>4</a:t>
          </a:r>
          <a:r>
            <a:rPr lang="en-GB" sz="1600" b="1" kern="1200" dirty="0" smtClean="0">
              <a:solidFill>
                <a:schemeClr val="tx1"/>
              </a:solidFill>
            </a:rPr>
            <a:t>)</a:t>
          </a:r>
          <a:r>
            <a:rPr lang="en-GB" sz="1600" kern="1200" dirty="0" smtClean="0">
              <a:solidFill>
                <a:schemeClr val="tx1"/>
              </a:solidFill>
            </a:rPr>
            <a:t>: Expenditure on library and computing facilities</a:t>
          </a:r>
        </a:p>
        <a:p>
          <a:pPr lvl="0" algn="ctr" defTabSz="1066800">
            <a:lnSpc>
              <a:spcPct val="90000"/>
            </a:lnSpc>
            <a:spcBef>
              <a:spcPct val="0"/>
            </a:spcBef>
            <a:spcAft>
              <a:spcPct val="35000"/>
            </a:spcAft>
          </a:pPr>
          <a:endParaRPr lang="en-GB" sz="1500" kern="1200" dirty="0" smtClean="0">
            <a:solidFill>
              <a:schemeClr val="tx1"/>
            </a:solidFill>
          </a:endParaRPr>
        </a:p>
      </dsp:txBody>
      <dsp:txXfrm>
        <a:off x="5708" y="0"/>
        <a:ext cx="3475629" cy="5112568"/>
      </dsp:txXfrm>
    </dsp:sp>
    <dsp:sp modelId="{9412878E-A92A-4439-A11B-E523A4F192B2}">
      <dsp:nvSpPr>
        <dsp:cNvPr id="0" name=""/>
        <dsp:cNvSpPr/>
      </dsp:nvSpPr>
      <dsp:spPr>
        <a:xfrm>
          <a:off x="3560387" y="1828288"/>
          <a:ext cx="1273859" cy="1455990"/>
        </a:xfrm>
        <a:prstGeom prst="homePlate">
          <a:avLst/>
        </a:prstGeom>
        <a:solidFill>
          <a:schemeClr val="tx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en-GB" sz="2000" kern="1200" dirty="0" smtClean="0"/>
            <a:t>Black Box</a:t>
          </a:r>
          <a:endParaRPr lang="en-GB" sz="2000" kern="1200" dirty="0"/>
        </a:p>
      </dsp:txBody>
      <dsp:txXfrm>
        <a:off x="3560387" y="1828288"/>
        <a:ext cx="1273859" cy="1455990"/>
      </dsp:txXfrm>
    </dsp:sp>
    <dsp:sp modelId="{DD473EB6-B89E-482A-906A-55AACEAA2228}">
      <dsp:nvSpPr>
        <dsp:cNvPr id="0" name=""/>
        <dsp:cNvSpPr/>
      </dsp:nvSpPr>
      <dsp:spPr>
        <a:xfrm>
          <a:off x="4871589" y="0"/>
          <a:ext cx="3475629" cy="511256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b="1" kern="1200" dirty="0" smtClean="0">
              <a:solidFill>
                <a:schemeClr val="tx1"/>
              </a:solidFill>
            </a:rPr>
            <a:t>Outputs</a:t>
          </a:r>
        </a:p>
        <a:p>
          <a:pPr lvl="0" algn="ctr" defTabSz="1066800">
            <a:lnSpc>
              <a:spcPct val="90000"/>
            </a:lnSpc>
            <a:spcBef>
              <a:spcPct val="0"/>
            </a:spcBef>
            <a:spcAft>
              <a:spcPct val="35000"/>
            </a:spcAft>
          </a:pPr>
          <a:r>
            <a:rPr lang="en-GB" sz="2000" b="1" kern="1200" dirty="0" smtClean="0">
              <a:solidFill>
                <a:schemeClr val="tx1"/>
              </a:solidFill>
            </a:rPr>
            <a:t>Teaching:</a:t>
          </a:r>
        </a:p>
        <a:p>
          <a:pPr lvl="0" algn="ctr" defTabSz="1066800">
            <a:lnSpc>
              <a:spcPct val="90000"/>
            </a:lnSpc>
            <a:spcBef>
              <a:spcPct val="0"/>
            </a:spcBef>
            <a:spcAft>
              <a:spcPct val="35000"/>
            </a:spcAft>
          </a:pPr>
          <a:r>
            <a:rPr lang="en-GB" sz="1600" b="1" kern="1200" dirty="0" smtClean="0">
              <a:solidFill>
                <a:schemeClr val="tx1"/>
              </a:solidFill>
            </a:rPr>
            <a:t>PGOUTPUT (y</a:t>
          </a:r>
          <a:r>
            <a:rPr lang="en-GB" sz="1600" b="1" kern="1200" baseline="-25000" dirty="0" smtClean="0">
              <a:solidFill>
                <a:schemeClr val="tx1"/>
              </a:solidFill>
            </a:rPr>
            <a:t>1</a:t>
          </a:r>
          <a:r>
            <a:rPr lang="en-GB" sz="1600" b="1" kern="1200" dirty="0" smtClean="0">
              <a:solidFill>
                <a:schemeClr val="tx1"/>
              </a:solidFill>
            </a:rPr>
            <a:t>)</a:t>
          </a:r>
          <a:r>
            <a:rPr lang="en-GB" sz="1600" kern="1200" dirty="0" smtClean="0">
              <a:solidFill>
                <a:schemeClr val="tx1"/>
              </a:solidFill>
            </a:rPr>
            <a:t>: Graduates from postgraduate programmes</a:t>
          </a:r>
        </a:p>
        <a:p>
          <a:pPr lvl="0" algn="ctr" defTabSz="1066800">
            <a:lnSpc>
              <a:spcPct val="90000"/>
            </a:lnSpc>
            <a:spcBef>
              <a:spcPct val="0"/>
            </a:spcBef>
            <a:spcAft>
              <a:spcPct val="35000"/>
            </a:spcAft>
          </a:pPr>
          <a:r>
            <a:rPr lang="en-GB" sz="1600" b="1" kern="1200" dirty="0" smtClean="0">
              <a:solidFill>
                <a:schemeClr val="tx1"/>
              </a:solidFill>
            </a:rPr>
            <a:t>UGOUTQUAL (y</a:t>
          </a:r>
          <a:r>
            <a:rPr lang="en-GB" sz="1600" b="1" kern="1200" baseline="-25000" dirty="0" smtClean="0">
              <a:solidFill>
                <a:schemeClr val="tx1"/>
              </a:solidFill>
            </a:rPr>
            <a:t>3</a:t>
          </a:r>
          <a:r>
            <a:rPr lang="en-GB" sz="1600" b="1" kern="1200" dirty="0" smtClean="0">
              <a:solidFill>
                <a:schemeClr val="tx1"/>
              </a:solidFill>
            </a:rPr>
            <a:t>)</a:t>
          </a:r>
          <a:r>
            <a:rPr lang="en-GB" sz="1600" kern="1200" dirty="0" smtClean="0">
              <a:solidFill>
                <a:schemeClr val="tx1"/>
              </a:solidFill>
            </a:rPr>
            <a:t>: Graduates from undergraduate programmes weighted by degree result (UGOUTPUT*DEGREE)</a:t>
          </a:r>
        </a:p>
        <a:p>
          <a:pPr lvl="0" algn="ctr" defTabSz="1066800">
            <a:lnSpc>
              <a:spcPct val="90000"/>
            </a:lnSpc>
            <a:spcBef>
              <a:spcPct val="0"/>
            </a:spcBef>
            <a:spcAft>
              <a:spcPct val="35000"/>
            </a:spcAft>
          </a:pPr>
          <a:endParaRPr lang="en-GB" sz="1900" kern="1200" dirty="0" smtClean="0">
            <a:solidFill>
              <a:schemeClr val="tx1"/>
            </a:solidFill>
          </a:endParaRPr>
        </a:p>
        <a:p>
          <a:pPr lvl="0" algn="ctr" defTabSz="1066800">
            <a:lnSpc>
              <a:spcPct val="90000"/>
            </a:lnSpc>
            <a:spcBef>
              <a:spcPct val="0"/>
            </a:spcBef>
            <a:spcAft>
              <a:spcPct val="35000"/>
            </a:spcAft>
          </a:pPr>
          <a:r>
            <a:rPr lang="en-GB" sz="2000" b="1" kern="1200" dirty="0" smtClean="0">
              <a:solidFill>
                <a:schemeClr val="tx1"/>
              </a:solidFill>
            </a:rPr>
            <a:t>Research:</a:t>
          </a:r>
        </a:p>
        <a:p>
          <a:pPr lvl="0" algn="ctr" defTabSz="1066800">
            <a:lnSpc>
              <a:spcPct val="90000"/>
            </a:lnSpc>
            <a:spcBef>
              <a:spcPct val="0"/>
            </a:spcBef>
            <a:spcAft>
              <a:spcPct val="35000"/>
            </a:spcAft>
          </a:pPr>
          <a:r>
            <a:rPr lang="en-GB" sz="1600" b="1" kern="1200" dirty="0" smtClean="0">
              <a:solidFill>
                <a:schemeClr val="tx1"/>
              </a:solidFill>
            </a:rPr>
            <a:t>RESEARCH (y</a:t>
          </a:r>
          <a:r>
            <a:rPr lang="en-GB" sz="1600" b="1" kern="1200" baseline="-25000" dirty="0" smtClean="0">
              <a:solidFill>
                <a:schemeClr val="tx1"/>
              </a:solidFill>
            </a:rPr>
            <a:t>2</a:t>
          </a:r>
          <a:r>
            <a:rPr lang="en-GB" sz="1600" b="1" kern="1200" dirty="0" smtClean="0">
              <a:solidFill>
                <a:schemeClr val="tx1"/>
              </a:solidFill>
            </a:rPr>
            <a:t>)</a:t>
          </a:r>
          <a:r>
            <a:rPr lang="en-GB" sz="1600" kern="1200" dirty="0" smtClean="0">
              <a:solidFill>
                <a:schemeClr val="tx1"/>
              </a:solidFill>
            </a:rPr>
            <a:t>: </a:t>
          </a:r>
          <a:r>
            <a:rPr lang="en-GB" sz="1600" b="0" kern="1200" dirty="0" smtClean="0">
              <a:solidFill>
                <a:schemeClr val="tx1"/>
              </a:solidFill>
              <a:latin typeface="Calibri"/>
              <a:ea typeface="Calibri"/>
              <a:cs typeface="Times New Roman"/>
            </a:rPr>
            <a:t>Income received in funding council grants plus income received in research grants and contracts</a:t>
          </a:r>
          <a:endParaRPr lang="en-GB" sz="1600" b="0" kern="1200" dirty="0" smtClean="0">
            <a:solidFill>
              <a:schemeClr val="tx1"/>
            </a:solidFill>
          </a:endParaRPr>
        </a:p>
        <a:p>
          <a:pPr lvl="0" algn="ctr" defTabSz="1066800">
            <a:lnSpc>
              <a:spcPct val="90000"/>
            </a:lnSpc>
            <a:spcBef>
              <a:spcPct val="0"/>
            </a:spcBef>
            <a:spcAft>
              <a:spcPct val="35000"/>
            </a:spcAft>
          </a:pPr>
          <a:endParaRPr lang="en-GB" sz="1900" kern="1200" dirty="0" smtClean="0">
            <a:solidFill>
              <a:schemeClr val="tx1"/>
            </a:solidFill>
          </a:endParaRPr>
        </a:p>
      </dsp:txBody>
      <dsp:txXfrm>
        <a:off x="4871589" y="0"/>
        <a:ext cx="3475629" cy="5112568"/>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9B62F58E-061B-44D3-A551-42D293446DA1}" type="datetimeFigureOut">
              <a:rPr lang="en-GB" smtClean="0"/>
              <a:pPr/>
              <a:t>26/09/2013</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327B360D-2ABB-43A0-9E90-7C77D5D207C4}" type="slidenum">
              <a:rPr lang="en-GB" smtClean="0"/>
              <a:pPr/>
              <a:t>‹#›</a:t>
            </a:fld>
            <a:endParaRPr lang="en-GB"/>
          </a:p>
        </p:txBody>
      </p:sp>
    </p:spTree>
    <p:extLst>
      <p:ext uri="{BB962C8B-B14F-4D97-AF65-F5344CB8AC3E}">
        <p14:creationId xmlns:p14="http://schemas.microsoft.com/office/powerpoint/2010/main" xmlns="" val="1620219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2BE273B8-3616-4912-8E4E-3FCC19489D61}" type="datetimeFigureOut">
              <a:rPr lang="en-GB" smtClean="0"/>
              <a:pPr/>
              <a:t>26/09/2013</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1" y="4716464"/>
            <a:ext cx="5438775" cy="44672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888ADE75-A08C-445B-BAA3-1AC04092E2BA}" type="slidenum">
              <a:rPr lang="en-GB" smtClean="0"/>
              <a:pPr/>
              <a:t>‹#›</a:t>
            </a:fld>
            <a:endParaRPr lang="en-GB"/>
          </a:p>
        </p:txBody>
      </p:sp>
    </p:spTree>
    <p:extLst>
      <p:ext uri="{BB962C8B-B14F-4D97-AF65-F5344CB8AC3E}">
        <p14:creationId xmlns:p14="http://schemas.microsoft.com/office/powerpoint/2010/main" xmlns="" val="5965102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88ADE75-A08C-445B-BAA3-1AC04092E2BA}"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88ADE75-A08C-445B-BAA3-1AC04092E2BA}" type="slidenum">
              <a:rPr lang="en-GB" smtClean="0"/>
              <a:pPr/>
              <a:t>27</a:t>
            </a:fld>
            <a:endParaRPr lang="en-GB"/>
          </a:p>
        </p:txBody>
      </p:sp>
    </p:spTree>
    <p:extLst>
      <p:ext uri="{BB962C8B-B14F-4D97-AF65-F5344CB8AC3E}">
        <p14:creationId xmlns:p14="http://schemas.microsoft.com/office/powerpoint/2010/main" xmlns="" val="3191795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88ADE75-A08C-445B-BAA3-1AC04092E2BA}" type="slidenum">
              <a:rPr lang="en-GB" smtClean="0"/>
              <a:pPr/>
              <a:t>29</a:t>
            </a:fld>
            <a:endParaRPr lang="en-GB"/>
          </a:p>
        </p:txBody>
      </p:sp>
    </p:spTree>
    <p:extLst>
      <p:ext uri="{BB962C8B-B14F-4D97-AF65-F5344CB8AC3E}">
        <p14:creationId xmlns:p14="http://schemas.microsoft.com/office/powerpoint/2010/main" xmlns="" val="20875609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88ADE75-A08C-445B-BAA3-1AC04092E2BA}" type="slidenum">
              <a:rPr lang="en-GB" smtClean="0"/>
              <a:pPr/>
              <a:t>32</a:t>
            </a:fld>
            <a:endParaRPr lang="en-GB"/>
          </a:p>
        </p:txBody>
      </p:sp>
    </p:spTree>
    <p:extLst>
      <p:ext uri="{BB962C8B-B14F-4D97-AF65-F5344CB8AC3E}">
        <p14:creationId xmlns:p14="http://schemas.microsoft.com/office/powerpoint/2010/main" xmlns="" val="2555950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88ADE75-A08C-445B-BAA3-1AC04092E2BA}" type="slidenum">
              <a:rPr lang="en-GB" smtClean="0"/>
              <a:pPr/>
              <a:t>35</a:t>
            </a:fld>
            <a:endParaRPr lang="en-GB"/>
          </a:p>
        </p:txBody>
      </p:sp>
    </p:spTree>
    <p:extLst>
      <p:ext uri="{BB962C8B-B14F-4D97-AF65-F5344CB8AC3E}">
        <p14:creationId xmlns:p14="http://schemas.microsoft.com/office/powerpoint/2010/main" xmlns="" val="14335767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88ADE75-A08C-445B-BAA3-1AC04092E2BA}" type="slidenum">
              <a:rPr lang="en-GB" smtClean="0"/>
              <a:pPr/>
              <a:t>2</a:t>
            </a:fld>
            <a:endParaRPr lang="en-GB"/>
          </a:p>
        </p:txBody>
      </p:sp>
    </p:spTree>
    <p:extLst>
      <p:ext uri="{BB962C8B-B14F-4D97-AF65-F5344CB8AC3E}">
        <p14:creationId xmlns:p14="http://schemas.microsoft.com/office/powerpoint/2010/main" xmlns="" val="2111892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88ADE75-A08C-445B-BAA3-1AC04092E2BA}" type="slidenum">
              <a:rPr lang="en-GB" smtClean="0"/>
              <a:pPr/>
              <a:t>9</a:t>
            </a:fld>
            <a:endParaRPr lang="en-GB"/>
          </a:p>
        </p:txBody>
      </p:sp>
    </p:spTree>
    <p:extLst>
      <p:ext uri="{BB962C8B-B14F-4D97-AF65-F5344CB8AC3E}">
        <p14:creationId xmlns:p14="http://schemas.microsoft.com/office/powerpoint/2010/main" xmlns="" val="31586268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88ADE75-A08C-445B-BAA3-1AC04092E2BA}" type="slidenum">
              <a:rPr lang="en-GB" smtClean="0"/>
              <a:pPr/>
              <a:t>10</a:t>
            </a:fld>
            <a:endParaRPr lang="en-GB"/>
          </a:p>
        </p:txBody>
      </p:sp>
    </p:spTree>
    <p:extLst>
      <p:ext uri="{BB962C8B-B14F-4D97-AF65-F5344CB8AC3E}">
        <p14:creationId xmlns:p14="http://schemas.microsoft.com/office/powerpoint/2010/main" xmlns="" val="27490571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88ADE75-A08C-445B-BAA3-1AC04092E2BA}" type="slidenum">
              <a:rPr lang="en-GB" smtClean="0"/>
              <a:pPr/>
              <a:t>11</a:t>
            </a:fld>
            <a:endParaRPr lang="en-GB"/>
          </a:p>
        </p:txBody>
      </p:sp>
    </p:spTree>
    <p:extLst>
      <p:ext uri="{BB962C8B-B14F-4D97-AF65-F5344CB8AC3E}">
        <p14:creationId xmlns:p14="http://schemas.microsoft.com/office/powerpoint/2010/main" xmlns="" val="33663352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88ADE75-A08C-445B-BAA3-1AC04092E2BA}" type="slidenum">
              <a:rPr lang="en-GB" smtClean="0"/>
              <a:pPr/>
              <a:t>17</a:t>
            </a:fld>
            <a:endParaRPr lang="en-GB"/>
          </a:p>
        </p:txBody>
      </p:sp>
    </p:spTree>
    <p:extLst>
      <p:ext uri="{BB962C8B-B14F-4D97-AF65-F5344CB8AC3E}">
        <p14:creationId xmlns:p14="http://schemas.microsoft.com/office/powerpoint/2010/main" xmlns="" val="36078535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88ADE75-A08C-445B-BAA3-1AC04092E2BA}" type="slidenum">
              <a:rPr lang="en-GB" smtClean="0"/>
              <a:pPr/>
              <a:t>19</a:t>
            </a:fld>
            <a:endParaRPr lang="en-GB"/>
          </a:p>
        </p:txBody>
      </p:sp>
    </p:spTree>
    <p:extLst>
      <p:ext uri="{BB962C8B-B14F-4D97-AF65-F5344CB8AC3E}">
        <p14:creationId xmlns:p14="http://schemas.microsoft.com/office/powerpoint/2010/main" xmlns="" val="33663352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88ADE75-A08C-445B-BAA3-1AC04092E2BA}" type="slidenum">
              <a:rPr lang="en-GB" smtClean="0"/>
              <a:pPr/>
              <a:t>21</a:t>
            </a:fld>
            <a:endParaRPr lang="en-GB"/>
          </a:p>
        </p:txBody>
      </p:sp>
    </p:spTree>
    <p:extLst>
      <p:ext uri="{BB962C8B-B14F-4D97-AF65-F5344CB8AC3E}">
        <p14:creationId xmlns:p14="http://schemas.microsoft.com/office/powerpoint/2010/main" xmlns="" val="39422687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88ADE75-A08C-445B-BAA3-1AC04092E2BA}" type="slidenum">
              <a:rPr lang="en-GB" smtClean="0"/>
              <a:pPr/>
              <a:t>26</a:t>
            </a:fld>
            <a:endParaRPr lang="en-GB"/>
          </a:p>
        </p:txBody>
      </p:sp>
    </p:spTree>
    <p:extLst>
      <p:ext uri="{BB962C8B-B14F-4D97-AF65-F5344CB8AC3E}">
        <p14:creationId xmlns:p14="http://schemas.microsoft.com/office/powerpoint/2010/main" xmlns="" val="721779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sz="3200"/>
            </a:lvl1pPr>
          </a:lstStyle>
          <a:p>
            <a:r>
              <a:rPr lang="en-US" smtClean="0"/>
              <a:t>Click to edit Master title style</a:t>
            </a:r>
            <a:endParaRPr lang="en-GB" dirty="0"/>
          </a:p>
        </p:txBody>
      </p:sp>
      <p:sp>
        <p:nvSpPr>
          <p:cNvPr id="3" name="Subtitle 2"/>
          <p:cNvSpPr>
            <a:spLocks noGrp="1"/>
          </p:cNvSpPr>
          <p:nvPr>
            <p:ph type="subTitle" idx="1"/>
          </p:nvPr>
        </p:nvSpPr>
        <p:spPr>
          <a:xfrm>
            <a:off x="2131640" y="3886200"/>
            <a:ext cx="6400800" cy="1415008"/>
          </a:xfrm>
        </p:spPr>
        <p:txBody>
          <a:bodyPr/>
          <a:lstStyle>
            <a:lvl1pPr marL="0" indent="0" algn="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GB" dirty="0"/>
          </a:p>
        </p:txBody>
      </p:sp>
      <p:sp>
        <p:nvSpPr>
          <p:cNvPr id="4" name="Rectangle 4"/>
          <p:cNvSpPr>
            <a:spLocks noGrp="1" noChangeArrowheads="1"/>
          </p:cNvSpPr>
          <p:nvPr>
            <p:ph type="dt" sz="half" idx="10"/>
          </p:nvPr>
        </p:nvSpPr>
        <p:spPr>
          <a:ln/>
        </p:spPr>
        <p:txBody>
          <a:bodyPr/>
          <a:lstStyle>
            <a:lvl1pPr>
              <a:defRPr/>
            </a:lvl1pPr>
          </a:lstStyle>
          <a:p>
            <a:pPr>
              <a:defRPr/>
            </a:pPr>
            <a:fld id="{71E01547-445A-4FDB-BA90-C05EC83D6360}" type="datetimeFigureOut">
              <a:rPr lang="en-GB" smtClean="0"/>
              <a:pPr>
                <a:defRPr/>
              </a:pPr>
              <a:t>26/09/2013</a:t>
            </a:fld>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4800400-C39A-478A-ACF3-67A5C06C6920}" type="slidenum">
              <a:rPr lang="en-GB"/>
              <a:pPr>
                <a:defRPr/>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Calibri" pitchFamily="34" charset="0"/>
                <a:cs typeface="Calibri" pitchFamily="34" charset="0"/>
              </a:defRPr>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Calibri" pitchFamily="34" charset="0"/>
                <a:cs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79D7B5A-9D11-4855-B11E-8015A53F5233}" type="datetimeFigureOut">
              <a:rPr lang="en-GB" smtClean="0"/>
              <a:pPr>
                <a:defRPr/>
              </a:pPr>
              <a:t>26/09/2013</a:t>
            </a:fld>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22F83AF4-A832-4F8D-A1AF-EC2FBAE53779}" type="slidenum">
              <a:rPr lang="en-GB"/>
              <a:pPr>
                <a:defRPr/>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pic>
        <p:nvPicPr>
          <p:cNvPr id="4" name="Picture 2" descr="http://www.aacsb.edu/images/accred_logo_seal/accredited_seal_blue_100.gif"/>
          <p:cNvPicPr>
            <a:picLocks noChangeAspect="1" noChangeArrowheads="1"/>
          </p:cNvPicPr>
          <p:nvPr/>
        </p:nvPicPr>
        <p:blipFill>
          <a:blip r:embed="rId2" cstate="print"/>
          <a:srcRect/>
          <a:stretch>
            <a:fillRect/>
          </a:stretch>
        </p:blipFill>
        <p:spPr bwMode="auto">
          <a:xfrm>
            <a:off x="8072438" y="5905500"/>
            <a:ext cx="952500" cy="952500"/>
          </a:xfrm>
          <a:prstGeom prst="rect">
            <a:avLst/>
          </a:prstGeom>
          <a:noFill/>
          <a:ln w="9525">
            <a:noFill/>
            <a:miter lim="800000"/>
            <a:headEnd/>
            <a:tailEnd/>
          </a:ln>
        </p:spPr>
      </p:pic>
      <p:sp>
        <p:nvSpPr>
          <p:cNvPr id="2" name="Title 1"/>
          <p:cNvSpPr>
            <a:spLocks noGrp="1"/>
          </p:cNvSpPr>
          <p:nvPr>
            <p:ph type="title"/>
          </p:nvPr>
        </p:nvSpPr>
        <p:spPr>
          <a:xfrm>
            <a:off x="685800" y="609600"/>
            <a:ext cx="7772400" cy="1143000"/>
          </a:xfrm>
        </p:spPr>
        <p:txBody>
          <a:bodyPr/>
          <a:lstStyle>
            <a:lvl1pPr>
              <a:defRPr sz="2800">
                <a:latin typeface="Calibri" pitchFamily="34" charset="0"/>
                <a:cs typeface="Calibri" pitchFamily="34" charset="0"/>
              </a:defRPr>
            </a:lvl1pPr>
          </a:lstStyle>
          <a:p>
            <a:r>
              <a:rPr lang="en-US" smtClean="0"/>
              <a:t>Click to edit Master title style</a:t>
            </a:r>
            <a:endParaRPr lang="en-GB"/>
          </a:p>
        </p:txBody>
      </p:sp>
      <p:sp>
        <p:nvSpPr>
          <p:cNvPr id="3" name="Table Placeholder 2"/>
          <p:cNvSpPr>
            <a:spLocks noGrp="1"/>
          </p:cNvSpPr>
          <p:nvPr>
            <p:ph type="tbl" idx="1"/>
          </p:nvPr>
        </p:nvSpPr>
        <p:spPr>
          <a:xfrm>
            <a:off x="685800" y="1981200"/>
            <a:ext cx="7772400" cy="4114800"/>
          </a:xfrm>
        </p:spPr>
        <p:txBody>
          <a:bodyPr/>
          <a:lstStyle>
            <a:lvl1pPr>
              <a:buClr>
                <a:srgbClr val="00B2AA"/>
              </a:buClr>
              <a:defRPr sz="2000">
                <a:latin typeface="Calibri" pitchFamily="34" charset="0"/>
                <a:cs typeface="Calibri" pitchFamily="34" charset="0"/>
              </a:defRPr>
            </a:lvl1pPr>
          </a:lstStyle>
          <a:p>
            <a:pPr lvl="0"/>
            <a:r>
              <a:rPr lang="en-US" noProof="0" dirty="0" smtClean="0"/>
              <a:t>Click icon to add table</a:t>
            </a:r>
            <a:endParaRPr lang="en-GB" noProof="0" dirty="0"/>
          </a:p>
        </p:txBody>
      </p:sp>
      <p:sp>
        <p:nvSpPr>
          <p:cNvPr id="5" name="Date Placeholder 3"/>
          <p:cNvSpPr>
            <a:spLocks noGrp="1"/>
          </p:cNvSpPr>
          <p:nvPr>
            <p:ph type="dt" sz="half" idx="10"/>
          </p:nvPr>
        </p:nvSpPr>
        <p:spPr/>
        <p:txBody>
          <a:bodyPr/>
          <a:lstStyle>
            <a:lvl1pPr>
              <a:defRPr/>
            </a:lvl1pPr>
          </a:lstStyle>
          <a:p>
            <a:pPr>
              <a:defRPr/>
            </a:pPr>
            <a:fld id="{E4920A0F-91BF-4469-8B2D-9257B184C9C0}" type="datetimeFigureOut">
              <a:rPr lang="en-GB" smtClean="0"/>
              <a:pPr>
                <a:defRPr/>
              </a:pPr>
              <a:t>26/09/2013</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32ED0FD2-3BC0-4DFC-925E-2EA65DC97E32}" type="slidenum">
              <a:rPr lang="en-GB"/>
              <a:pPr>
                <a:defRPr/>
              </a:pPr>
              <a:t>‹#›</a:t>
            </a:fld>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atin typeface="Calibri" pitchFamily="34" charset="0"/>
                <a:cs typeface="Calibri" pitchFamily="34" charset="0"/>
              </a:defRPr>
            </a:lvl1p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fld id="{B0DE38E9-8E2B-4409-8DA7-59495629BF09}" type="datetimeFigureOut">
              <a:rPr lang="en-GB" smtClean="0"/>
              <a:pPr>
                <a:defRPr/>
              </a:pPr>
              <a:t>26/09/2013</a:t>
            </a:fld>
            <a:endParaRPr lang="en-GB"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72A91D6B-E11A-403C-B58C-750A77F8D896}" type="slidenum">
              <a:rPr lang="en-GB"/>
              <a:pPr>
                <a:defRPr/>
              </a:pPr>
              <a:t>‹#›</a:t>
            </a:fld>
            <a:endParaRPr lang="en-GB"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atin typeface="Calibri" pitchFamily="34" charset="0"/>
                <a:cs typeface="Calibri" pitchFamily="34" charset="0"/>
              </a:defRPr>
            </a:lvl1p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fld id="{5BA4DDCB-DFC9-4FAA-9D9E-D9A1270A5737}" type="datetimeFigureOut">
              <a:rPr lang="en-GB" smtClean="0"/>
              <a:pPr>
                <a:defRPr/>
              </a:pPr>
              <a:t>26/09/2013</a:t>
            </a:fld>
            <a:endParaRPr lang="en-GB"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0CFDCBC9-ED97-4E14-921A-C06BF930369C}" type="slidenum">
              <a:rPr lang="en-GB"/>
              <a:pPr>
                <a:defRPr/>
              </a:pPr>
              <a:t>‹#›</a:t>
            </a:fld>
            <a:endParaRPr lang="en-GB"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atin typeface="Calibri" pitchFamily="34" charset="0"/>
                <a:cs typeface="Calibri" pitchFamily="34" charset="0"/>
              </a:defRPr>
            </a:lvl1p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fld id="{BEF76F35-CE73-47B8-B543-C40362B7768C}" type="datetimeFigureOut">
              <a:rPr lang="en-GB" smtClean="0"/>
              <a:pPr>
                <a:defRPr/>
              </a:pPr>
              <a:t>26/09/2013</a:t>
            </a:fld>
            <a:endParaRPr lang="en-GB"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985C1949-1B73-48A2-A588-D86FFE14D4F7}" type="slidenum">
              <a:rPr lang="en-GB"/>
              <a:pPr>
                <a:defRPr/>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60648"/>
            <a:ext cx="7772400" cy="731168"/>
          </a:xfrm>
        </p:spPr>
        <p:txBody>
          <a:bodyPr/>
          <a:lstStyle>
            <a:lvl1pPr>
              <a:defRPr sz="2400"/>
            </a:lvl1pPr>
          </a:lstStyle>
          <a:p>
            <a:r>
              <a:rPr lang="en-US" smtClean="0"/>
              <a:t>Click to edit Master title style</a:t>
            </a:r>
            <a:endParaRPr lang="en-GB"/>
          </a:p>
        </p:txBody>
      </p:sp>
      <p:sp>
        <p:nvSpPr>
          <p:cNvPr id="3" name="Content Placeholder 2"/>
          <p:cNvSpPr>
            <a:spLocks noGrp="1"/>
          </p:cNvSpPr>
          <p:nvPr>
            <p:ph idx="1"/>
          </p:nvPr>
        </p:nvSpPr>
        <p:spPr>
          <a:xfrm>
            <a:off x="683568" y="1268760"/>
            <a:ext cx="7772400" cy="4104456"/>
          </a:xfrm>
        </p:spPr>
        <p:txBody>
          <a:bodyPr/>
          <a:lstStyle>
            <a:lvl1pPr>
              <a:buClr>
                <a:srgbClr val="00B2AA"/>
              </a:buClr>
              <a:defRPr sz="2000"/>
            </a:lvl1pPr>
            <a:lvl2pPr>
              <a:defRPr sz="1800"/>
            </a:lvl2pPr>
            <a:lvl3pPr>
              <a:defRPr sz="1600"/>
            </a:lvl3pPr>
            <a:lvl4pPr>
              <a:defRPr sz="1400"/>
            </a:lvl4pPr>
            <a:lvl5pPr>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138933"/>
            <a:ext cx="7772400" cy="1362075"/>
          </a:xfrm>
        </p:spPr>
        <p:txBody>
          <a:bodyPr/>
          <a:lstStyle>
            <a:lvl1pPr algn="ctr">
              <a:defRPr sz="3600" b="1" cap="all">
                <a:latin typeface="Calibri" pitchFamily="34" charset="0"/>
                <a:cs typeface="Calibri" pitchFamily="34" charset="0"/>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722313" y="3512989"/>
            <a:ext cx="7772400" cy="1500187"/>
          </a:xfrm>
        </p:spPr>
        <p:txBody>
          <a:bodyPr anchor="b"/>
          <a:lstStyle>
            <a:lvl1pPr marL="0" indent="0" algn="r">
              <a:buNone/>
              <a:defRPr sz="2000">
                <a:latin typeface="Calibri" pitchFamily="34" charset="0"/>
                <a:cs typeface="Calibri"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4BB51AA9-68FE-4972-8C6A-08C317E92610}" type="datetimeFigureOut">
              <a:rPr lang="en-GB" smtClean="0"/>
              <a:pPr>
                <a:defRPr/>
              </a:pPr>
              <a:t>26/09/2013</a:t>
            </a:fld>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7CDEDE2C-70B0-47CA-BC46-F74D69BADFED}" type="slidenum">
              <a:rPr lang="en-GB"/>
              <a:pPr>
                <a:defRPr/>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200">
                <a:latin typeface="Calibri" pitchFamily="34" charset="0"/>
                <a:cs typeface="Calibri" pitchFamily="34" charset="0"/>
              </a:defRPr>
            </a:lvl1p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3608040"/>
          </a:xfrm>
        </p:spPr>
        <p:txBody>
          <a:bodyPr/>
          <a:lstStyle>
            <a:lvl1pPr>
              <a:buClr>
                <a:srgbClr val="00B2AA"/>
              </a:buClr>
              <a:buFont typeface="Arial" pitchFamily="34" charset="0"/>
              <a:buChar char="•"/>
              <a:defRPr sz="2000">
                <a:latin typeface="Calibri" pitchFamily="34" charset="0"/>
                <a:cs typeface="Calibri" pitchFamily="34" charset="0"/>
              </a:defRPr>
            </a:lvl1pPr>
            <a:lvl2pPr>
              <a:buClr>
                <a:srgbClr val="00B2AA"/>
              </a:buClr>
              <a:defRPr sz="1800">
                <a:latin typeface="Calibri" pitchFamily="34" charset="0"/>
                <a:cs typeface="Calibri" pitchFamily="34" charset="0"/>
              </a:defRPr>
            </a:lvl2pPr>
            <a:lvl3pPr>
              <a:buClr>
                <a:srgbClr val="00B2AA"/>
              </a:buClr>
              <a:defRPr sz="1600">
                <a:latin typeface="Calibri" pitchFamily="34" charset="0"/>
                <a:cs typeface="Calibri" pitchFamily="34" charset="0"/>
              </a:defRPr>
            </a:lvl3pPr>
            <a:lvl4pPr>
              <a:buClr>
                <a:srgbClr val="00B2AA"/>
              </a:buClr>
              <a:defRPr sz="1400">
                <a:latin typeface="Calibri" pitchFamily="34" charset="0"/>
                <a:cs typeface="Calibri" pitchFamily="34" charset="0"/>
              </a:defRPr>
            </a:lvl4pPr>
            <a:lvl5pPr>
              <a:buClr>
                <a:srgbClr val="00B2AA"/>
              </a:buClr>
              <a:defRPr sz="1400">
                <a:latin typeface="Calibri" pitchFamily="34" charset="0"/>
                <a:cs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48200" y="1981200"/>
            <a:ext cx="3810000" cy="3608040"/>
          </a:xfrm>
        </p:spPr>
        <p:txBody>
          <a:bodyPr/>
          <a:lstStyle>
            <a:lvl1pPr>
              <a:buClr>
                <a:srgbClr val="00B2AA"/>
              </a:buClr>
              <a:defRPr sz="2000">
                <a:latin typeface="Calibri" pitchFamily="34" charset="0"/>
                <a:cs typeface="Calibri" pitchFamily="34" charset="0"/>
              </a:defRPr>
            </a:lvl1pPr>
            <a:lvl2pPr>
              <a:buClr>
                <a:srgbClr val="00B2AA"/>
              </a:buClr>
              <a:defRPr sz="1800">
                <a:latin typeface="Calibri" pitchFamily="34" charset="0"/>
                <a:cs typeface="Calibri" pitchFamily="34" charset="0"/>
              </a:defRPr>
            </a:lvl2pPr>
            <a:lvl3pPr>
              <a:buClr>
                <a:srgbClr val="00B2AA"/>
              </a:buClr>
              <a:defRPr sz="1600">
                <a:latin typeface="Calibri" pitchFamily="34" charset="0"/>
                <a:cs typeface="Calibri" pitchFamily="34" charset="0"/>
              </a:defRPr>
            </a:lvl3pPr>
            <a:lvl4pPr>
              <a:buClr>
                <a:srgbClr val="00B2AA"/>
              </a:buClr>
              <a:defRPr sz="1400">
                <a:latin typeface="Calibri" pitchFamily="34" charset="0"/>
                <a:cs typeface="Calibri" pitchFamily="34" charset="0"/>
              </a:defRPr>
            </a:lvl4pPr>
            <a:lvl5pPr>
              <a:buClr>
                <a:srgbClr val="00B2AA"/>
              </a:buClr>
              <a:defRPr sz="1400">
                <a:latin typeface="Calibri" pitchFamily="34" charset="0"/>
                <a:cs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sz="2800"/>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342357"/>
          </a:xfrm>
        </p:spPr>
        <p:txBody>
          <a:bodyPr/>
          <a:lstStyle>
            <a:lvl1pPr>
              <a:buClr>
                <a:srgbClr val="00B2AA"/>
              </a:buCl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342357"/>
          </a:xfrm>
        </p:spPr>
        <p:txBody>
          <a:bodyPr/>
          <a:lstStyle>
            <a:lvl1pPr>
              <a:buClr>
                <a:srgbClr val="00B2AA"/>
              </a:buCl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atin typeface="Calibri" pitchFamily="34" charset="0"/>
                <a:cs typeface="Calibri" pitchFamily="34" charset="0"/>
              </a:defRPr>
            </a:lvl1p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fld id="{093F589F-534C-4DD7-B12A-F573ADBDC091}" type="datetimeFigureOut">
              <a:rPr lang="en-GB" smtClean="0"/>
              <a:pPr>
                <a:defRPr/>
              </a:pPr>
              <a:t>26/09/2013</a:t>
            </a:fld>
            <a:endParaRPr lang="en-GB"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830B34EF-9BCD-43A0-84F1-64B31462D2AC}" type="slidenum">
              <a:rPr lang="en-GB"/>
              <a:pPr>
                <a:defRPr/>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fld id="{DF475925-B0D2-4774-BDBF-6F09BE96ACCC}" type="datetimeFigureOut">
              <a:rPr lang="en-GB" smtClean="0"/>
              <a:pPr>
                <a:defRPr/>
              </a:pPr>
              <a:t>26/09/2013</a:t>
            </a:fld>
            <a:endParaRPr lang="en-GB"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1B3185A1-6BAB-4678-AEB2-4FAA525DCD2A}" type="slidenum">
              <a:rPr lang="en-GB"/>
              <a:pPr>
                <a:defRPr/>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84BBE131-9AAF-48B5-A4BF-2B7DC626B849}" type="datetimeFigureOut">
              <a:rPr lang="en-GB" smtClean="0"/>
              <a:pPr>
                <a:defRPr/>
              </a:pPr>
              <a:t>26/09/2013</a:t>
            </a:fld>
            <a:endParaRPr lang="en-GB"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A60116E2-137A-4085-BDEE-71AB6AC0C132}" type="slidenum">
              <a:rPr lang="en-GB"/>
              <a:pPr>
                <a:defRPr/>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296329D8-4C96-485E-888D-63E26FFA2ABE}" type="datetimeFigureOut">
              <a:rPr lang="en-GB" smtClean="0"/>
              <a:pPr>
                <a:defRPr/>
              </a:pPr>
              <a:t>26/09/2013</a:t>
            </a:fld>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F6F00986-7443-4E58-8E14-4856F6312CAD}" type="slidenum">
              <a:rPr lang="en-GB"/>
              <a:pPr>
                <a:defRPr/>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hyperlink" Target="http://www.mbaworld.com/" TargetMode="Externa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20" Type="http://schemas.openxmlformats.org/officeDocument/2006/relationships/hyperlink" Target="http://www.efmd.org/"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404813"/>
            <a:ext cx="7772400" cy="8747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endParaRPr lang="en-GB" smtClean="0"/>
          </a:p>
        </p:txBody>
      </p:sp>
      <p:sp>
        <p:nvSpPr>
          <p:cNvPr id="1027" name="Rectangle 3"/>
          <p:cNvSpPr>
            <a:spLocks noGrp="1" noChangeArrowheads="1"/>
          </p:cNvSpPr>
          <p:nvPr>
            <p:ph type="body" idx="1"/>
          </p:nvPr>
        </p:nvSpPr>
        <p:spPr bwMode="auto">
          <a:xfrm>
            <a:off x="685800" y="1557338"/>
            <a:ext cx="7772400" cy="38877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84996" name="Rectangle 4"/>
          <p:cNvSpPr>
            <a:spLocks noGrp="1" noChangeArrowheads="1"/>
          </p:cNvSpPr>
          <p:nvPr>
            <p:ph type="dt" sz="half" idx="2"/>
          </p:nvPr>
        </p:nvSpPr>
        <p:spPr bwMode="auto">
          <a:xfrm>
            <a:off x="1600200" y="6248400"/>
            <a:ext cx="1143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b="0">
                <a:latin typeface="+mn-lt"/>
                <a:cs typeface="+mn-cs"/>
              </a:defRPr>
            </a:lvl1pPr>
          </a:lstStyle>
          <a:p>
            <a:pPr>
              <a:defRPr/>
            </a:pPr>
            <a:fld id="{4186A4FC-4E0C-4142-A21F-F6458D04FAC8}" type="datetimeFigureOut">
              <a:rPr lang="en-GB" smtClean="0"/>
              <a:pPr>
                <a:defRPr/>
              </a:pPr>
              <a:t>26/09/2013</a:t>
            </a:fld>
            <a:endParaRPr lang="en-GB" dirty="0"/>
          </a:p>
        </p:txBody>
      </p:sp>
      <p:sp>
        <p:nvSpPr>
          <p:cNvPr id="84997" name="Rectangle 5"/>
          <p:cNvSpPr>
            <a:spLocks noGrp="1" noChangeArrowheads="1"/>
          </p:cNvSpPr>
          <p:nvPr>
            <p:ph type="ftr" sz="quarter" idx="3"/>
          </p:nvPr>
        </p:nvSpPr>
        <p:spPr bwMode="auto">
          <a:xfrm>
            <a:off x="28956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400" b="0">
                <a:latin typeface="+mn-lt"/>
                <a:cs typeface="+mn-cs"/>
              </a:defRPr>
            </a:lvl1pPr>
          </a:lstStyle>
          <a:p>
            <a:pPr>
              <a:defRPr/>
            </a:pPr>
            <a:endParaRPr lang="en-GB"/>
          </a:p>
        </p:txBody>
      </p:sp>
      <p:sp>
        <p:nvSpPr>
          <p:cNvPr id="84998" name="Rectangle 6"/>
          <p:cNvSpPr>
            <a:spLocks noGrp="1" noChangeArrowheads="1"/>
          </p:cNvSpPr>
          <p:nvPr>
            <p:ph type="sldNum" sz="quarter" idx="4"/>
          </p:nvPr>
        </p:nvSpPr>
        <p:spPr bwMode="auto">
          <a:xfrm>
            <a:off x="5943600" y="6248400"/>
            <a:ext cx="838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1400" b="0">
                <a:latin typeface="+mn-lt"/>
                <a:cs typeface="+mn-cs"/>
              </a:defRPr>
            </a:lvl1pPr>
          </a:lstStyle>
          <a:p>
            <a:pPr>
              <a:defRPr/>
            </a:pPr>
            <a:fld id="{17981A02-DDDA-4329-8EA6-3550F742ABF1}" type="slidenum">
              <a:rPr lang="en-GB"/>
              <a:pPr>
                <a:defRPr/>
              </a:pPr>
              <a:t>‹#›</a:t>
            </a:fld>
            <a:endParaRPr lang="en-GB" dirty="0"/>
          </a:p>
        </p:txBody>
      </p:sp>
      <p:pic>
        <p:nvPicPr>
          <p:cNvPr id="1031" name="Picture 7"/>
          <p:cNvPicPr>
            <a:picLocks noChangeAspect="1" noChangeArrowheads="1"/>
          </p:cNvPicPr>
          <p:nvPr/>
        </p:nvPicPr>
        <p:blipFill>
          <a:blip r:embed="rId16" cstate="print"/>
          <a:srcRect/>
          <a:stretch>
            <a:fillRect/>
          </a:stretch>
        </p:blipFill>
        <p:spPr bwMode="auto">
          <a:xfrm>
            <a:off x="0" y="-185738"/>
            <a:ext cx="1403350" cy="3470276"/>
          </a:xfrm>
          <a:prstGeom prst="rect">
            <a:avLst/>
          </a:prstGeom>
          <a:noFill/>
          <a:ln w="9525">
            <a:noFill/>
            <a:miter lim="800000"/>
            <a:headEnd/>
            <a:tailEnd/>
          </a:ln>
        </p:spPr>
      </p:pic>
      <p:pic>
        <p:nvPicPr>
          <p:cNvPr id="1032" name="Picture 9" descr="LUMS444x100PNG"/>
          <p:cNvPicPr>
            <a:picLocks noChangeAspect="1" noChangeArrowheads="1"/>
          </p:cNvPicPr>
          <p:nvPr/>
        </p:nvPicPr>
        <p:blipFill>
          <a:blip r:embed="rId17" cstate="print"/>
          <a:srcRect/>
          <a:stretch>
            <a:fillRect/>
          </a:stretch>
        </p:blipFill>
        <p:spPr bwMode="auto">
          <a:xfrm>
            <a:off x="111125" y="5949950"/>
            <a:ext cx="2947988" cy="612775"/>
          </a:xfrm>
          <a:prstGeom prst="rect">
            <a:avLst/>
          </a:prstGeom>
          <a:noFill/>
          <a:ln w="9525">
            <a:noFill/>
            <a:miter lim="800000"/>
            <a:headEnd/>
            <a:tailEnd/>
          </a:ln>
        </p:spPr>
      </p:pic>
      <p:grpSp>
        <p:nvGrpSpPr>
          <p:cNvPr id="1033" name="Group 8"/>
          <p:cNvGrpSpPr>
            <a:grpSpLocks/>
          </p:cNvGrpSpPr>
          <p:nvPr/>
        </p:nvGrpSpPr>
        <p:grpSpPr bwMode="auto">
          <a:xfrm>
            <a:off x="6084888" y="5661025"/>
            <a:ext cx="2951162" cy="973138"/>
            <a:chOff x="5868144" y="5733256"/>
            <a:chExt cx="2952328" cy="972601"/>
          </a:xfrm>
        </p:grpSpPr>
        <p:pic>
          <p:nvPicPr>
            <p:cNvPr id="1034" name="Picture 11" descr="AMBA logo">
              <a:hlinkClick r:id="rId18"/>
            </p:cNvPr>
            <p:cNvPicPr>
              <a:picLocks noChangeAspect="1" noChangeArrowheads="1"/>
            </p:cNvPicPr>
            <p:nvPr/>
          </p:nvPicPr>
          <p:blipFill>
            <a:blip r:embed="rId19" cstate="print"/>
            <a:srcRect/>
            <a:stretch>
              <a:fillRect/>
            </a:stretch>
          </p:blipFill>
          <p:spPr bwMode="auto">
            <a:xfrm>
              <a:off x="6875834" y="6309214"/>
              <a:ext cx="1152550" cy="288138"/>
            </a:xfrm>
            <a:prstGeom prst="rect">
              <a:avLst/>
            </a:prstGeom>
            <a:noFill/>
            <a:ln w="9525">
              <a:noFill/>
              <a:miter lim="800000"/>
              <a:headEnd/>
              <a:tailEnd/>
            </a:ln>
          </p:spPr>
        </p:pic>
        <p:pic>
          <p:nvPicPr>
            <p:cNvPr id="1035" name="Picture 10" descr="Equis logo">
              <a:hlinkClick r:id="rId20"/>
            </p:cNvPr>
            <p:cNvPicPr>
              <a:picLocks noChangeAspect="1" noChangeArrowheads="1"/>
            </p:cNvPicPr>
            <p:nvPr/>
          </p:nvPicPr>
          <p:blipFill>
            <a:blip r:embed="rId21" cstate="print"/>
            <a:srcRect/>
            <a:stretch>
              <a:fillRect/>
            </a:stretch>
          </p:blipFill>
          <p:spPr bwMode="auto">
            <a:xfrm>
              <a:off x="5934125" y="6116136"/>
              <a:ext cx="726107" cy="553224"/>
            </a:xfrm>
            <a:prstGeom prst="rect">
              <a:avLst/>
            </a:prstGeom>
            <a:noFill/>
            <a:ln w="9525">
              <a:noFill/>
              <a:miter lim="800000"/>
              <a:headEnd/>
              <a:tailEnd/>
            </a:ln>
          </p:spPr>
        </p:pic>
        <p:pic>
          <p:nvPicPr>
            <p:cNvPr id="1036" name="Picture 2" descr="http://www.aacsb.edu/accreditation/promotion/seal/low_res_blue.jpg"/>
            <p:cNvPicPr>
              <a:picLocks noChangeAspect="1" noChangeArrowheads="1"/>
            </p:cNvPicPr>
            <p:nvPr/>
          </p:nvPicPr>
          <p:blipFill>
            <a:blip r:embed="rId22" cstate="print"/>
            <a:srcRect/>
            <a:stretch>
              <a:fillRect/>
            </a:stretch>
          </p:blipFill>
          <p:spPr bwMode="auto">
            <a:xfrm>
              <a:off x="8141976" y="6116136"/>
              <a:ext cx="589722" cy="589721"/>
            </a:xfrm>
            <a:prstGeom prst="rect">
              <a:avLst/>
            </a:prstGeom>
            <a:noFill/>
            <a:ln w="9525">
              <a:noFill/>
              <a:miter lim="800000"/>
              <a:headEnd/>
              <a:tailEnd/>
            </a:ln>
          </p:spPr>
        </p:pic>
        <p:sp>
          <p:nvSpPr>
            <p:cNvPr id="13" name="TextBox 12"/>
            <p:cNvSpPr txBox="1"/>
            <p:nvPr/>
          </p:nvSpPr>
          <p:spPr>
            <a:xfrm>
              <a:off x="5868144" y="5733256"/>
              <a:ext cx="2952328" cy="307805"/>
            </a:xfrm>
            <a:prstGeom prst="rect">
              <a:avLst/>
            </a:prstGeom>
            <a:noFill/>
          </p:spPr>
          <p:txBody>
            <a:bodyPr>
              <a:spAutoFit/>
            </a:bodyPr>
            <a:lstStyle/>
            <a:p>
              <a:pPr algn="r">
                <a:defRPr/>
              </a:pPr>
              <a:r>
                <a:rPr lang="en-GB" sz="1400" b="1" dirty="0"/>
                <a:t>Triple Accredited</a:t>
              </a:r>
              <a:r>
                <a:rPr lang="en-GB" sz="1400" b="1" dirty="0">
                  <a:solidFill>
                    <a:srgbClr val="00B2AA"/>
                  </a:solidFill>
                </a:rPr>
                <a:t> | </a:t>
              </a:r>
              <a:r>
                <a:rPr lang="en-GB" sz="1400" b="1" dirty="0"/>
                <a:t>World ranked</a:t>
              </a:r>
            </a:p>
          </p:txBody>
        </p:sp>
      </p:grpSp>
    </p:spTree>
  </p:cSld>
  <p:clrMap bg1="lt1" tx1="dk1" bg2="lt2" tx2="dk2" accent1="accent1" accent2="accent2" accent3="accent3" accent4="accent4" accent5="accent5" accent6="accent6" hlink="hlink" folHlink="folHlink"/>
  <p:sldLayoutIdLst>
    <p:sldLayoutId id="2147483772" r:id="rId1"/>
    <p:sldLayoutId id="2147483782" r:id="rId2"/>
    <p:sldLayoutId id="2147483773" r:id="rId3"/>
    <p:sldLayoutId id="2147483783" r:id="rId4"/>
    <p:sldLayoutId id="2147483784" r:id="rId5"/>
    <p:sldLayoutId id="2147483774" r:id="rId6"/>
    <p:sldLayoutId id="2147483775" r:id="rId7"/>
    <p:sldLayoutId id="2147483776" r:id="rId8"/>
    <p:sldLayoutId id="2147483777" r:id="rId9"/>
    <p:sldLayoutId id="2147483778" r:id="rId10"/>
    <p:sldLayoutId id="2147483785" r:id="rId11"/>
    <p:sldLayoutId id="2147483779" r:id="rId12"/>
    <p:sldLayoutId id="2147483780" r:id="rId13"/>
    <p:sldLayoutId id="2147483781" r:id="rId14"/>
  </p:sldLayoutIdLst>
  <p:txStyles>
    <p:titleStyle>
      <a:lvl1pPr algn="l" rtl="0" eaLnBrk="0" fontAlgn="base" hangingPunct="0">
        <a:spcBef>
          <a:spcPct val="0"/>
        </a:spcBef>
        <a:spcAft>
          <a:spcPct val="0"/>
        </a:spcAft>
        <a:defRPr sz="2400">
          <a:solidFill>
            <a:srgbClr val="00B2AA"/>
          </a:solidFill>
          <a:latin typeface="Calibri" pitchFamily="34" charset="0"/>
          <a:ea typeface="Calibri" pitchFamily="34" charset="0"/>
          <a:cs typeface="Calibri" pitchFamily="34" charset="0"/>
        </a:defRPr>
      </a:lvl1pPr>
      <a:lvl2pPr algn="l" rtl="0" eaLnBrk="0" fontAlgn="base" hangingPunct="0">
        <a:spcBef>
          <a:spcPct val="0"/>
        </a:spcBef>
        <a:spcAft>
          <a:spcPct val="0"/>
        </a:spcAft>
        <a:defRPr sz="2400">
          <a:solidFill>
            <a:srgbClr val="00B2AA"/>
          </a:solidFill>
          <a:latin typeface="Calibri" pitchFamily="34" charset="0"/>
          <a:ea typeface="Calibri" pitchFamily="34" charset="0"/>
          <a:cs typeface="Calibri" pitchFamily="34" charset="0"/>
        </a:defRPr>
      </a:lvl2pPr>
      <a:lvl3pPr algn="l" rtl="0" eaLnBrk="0" fontAlgn="base" hangingPunct="0">
        <a:spcBef>
          <a:spcPct val="0"/>
        </a:spcBef>
        <a:spcAft>
          <a:spcPct val="0"/>
        </a:spcAft>
        <a:defRPr sz="2400">
          <a:solidFill>
            <a:srgbClr val="00B2AA"/>
          </a:solidFill>
          <a:latin typeface="Calibri" pitchFamily="34" charset="0"/>
          <a:ea typeface="Calibri" pitchFamily="34" charset="0"/>
          <a:cs typeface="Calibri" pitchFamily="34" charset="0"/>
        </a:defRPr>
      </a:lvl3pPr>
      <a:lvl4pPr algn="l" rtl="0" eaLnBrk="0" fontAlgn="base" hangingPunct="0">
        <a:spcBef>
          <a:spcPct val="0"/>
        </a:spcBef>
        <a:spcAft>
          <a:spcPct val="0"/>
        </a:spcAft>
        <a:defRPr sz="2400">
          <a:solidFill>
            <a:srgbClr val="00B2AA"/>
          </a:solidFill>
          <a:latin typeface="Calibri" pitchFamily="34" charset="0"/>
          <a:ea typeface="Calibri" pitchFamily="34" charset="0"/>
          <a:cs typeface="Calibri" pitchFamily="34" charset="0"/>
        </a:defRPr>
      </a:lvl4pPr>
      <a:lvl5pPr algn="l" rtl="0" eaLnBrk="0" fontAlgn="base" hangingPunct="0">
        <a:spcBef>
          <a:spcPct val="0"/>
        </a:spcBef>
        <a:spcAft>
          <a:spcPct val="0"/>
        </a:spcAft>
        <a:defRPr sz="2400">
          <a:solidFill>
            <a:srgbClr val="00B2AA"/>
          </a:solidFill>
          <a:latin typeface="Calibri" pitchFamily="34" charset="0"/>
          <a:ea typeface="Calibri" pitchFamily="34" charset="0"/>
          <a:cs typeface="Calibri" pitchFamily="34"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2000">
          <a:solidFill>
            <a:schemeClr val="tx1"/>
          </a:solidFill>
          <a:latin typeface="Calibri" pitchFamily="34" charset="0"/>
          <a:ea typeface="Calibri" pitchFamily="34" charset="0"/>
          <a:cs typeface="Calibri" pitchFamily="34" charset="0"/>
        </a:defRPr>
      </a:lvl1pPr>
      <a:lvl2pPr marL="742950" indent="-285750" algn="l" rtl="0" eaLnBrk="0" fontAlgn="base" hangingPunct="0">
        <a:spcBef>
          <a:spcPct val="20000"/>
        </a:spcBef>
        <a:spcAft>
          <a:spcPct val="0"/>
        </a:spcAft>
        <a:buClr>
          <a:srgbClr val="00B2AA"/>
        </a:buClr>
        <a:buChar char="–"/>
        <a:defRPr>
          <a:solidFill>
            <a:schemeClr val="tx1"/>
          </a:solidFill>
          <a:latin typeface="Calibri" pitchFamily="34" charset="0"/>
          <a:ea typeface="Calibri" pitchFamily="34" charset="0"/>
          <a:cs typeface="Calibri" pitchFamily="34" charset="0"/>
        </a:defRPr>
      </a:lvl2pPr>
      <a:lvl3pPr marL="1143000" indent="-228600" algn="l" rtl="0" eaLnBrk="0" fontAlgn="base" hangingPunct="0">
        <a:spcBef>
          <a:spcPct val="20000"/>
        </a:spcBef>
        <a:spcAft>
          <a:spcPct val="0"/>
        </a:spcAft>
        <a:buClr>
          <a:srgbClr val="00B2AA"/>
        </a:buClr>
        <a:buChar char="•"/>
        <a:defRPr sz="1600">
          <a:solidFill>
            <a:schemeClr val="tx1"/>
          </a:solidFill>
          <a:latin typeface="Calibri" pitchFamily="34" charset="0"/>
          <a:ea typeface="Calibri" pitchFamily="34" charset="0"/>
          <a:cs typeface="Calibri" pitchFamily="34" charset="0"/>
        </a:defRPr>
      </a:lvl3pPr>
      <a:lvl4pPr marL="1600200" indent="-228600" algn="l" rtl="0" eaLnBrk="0" fontAlgn="base" hangingPunct="0">
        <a:spcBef>
          <a:spcPct val="20000"/>
        </a:spcBef>
        <a:spcAft>
          <a:spcPct val="0"/>
        </a:spcAft>
        <a:buClr>
          <a:srgbClr val="00B2AA"/>
        </a:buClr>
        <a:buChar char="–"/>
        <a:defRPr sz="1400">
          <a:solidFill>
            <a:schemeClr val="tx1"/>
          </a:solidFill>
          <a:latin typeface="Calibri" pitchFamily="34" charset="0"/>
          <a:ea typeface="Calibri" pitchFamily="34" charset="0"/>
          <a:cs typeface="Calibri" pitchFamily="34" charset="0"/>
        </a:defRPr>
      </a:lvl4pPr>
      <a:lvl5pPr marL="2057400" indent="-228600" algn="l" rtl="0" eaLnBrk="0" fontAlgn="base" hangingPunct="0">
        <a:spcBef>
          <a:spcPct val="20000"/>
        </a:spcBef>
        <a:spcAft>
          <a:spcPct val="0"/>
        </a:spcAft>
        <a:buClr>
          <a:srgbClr val="00B2AA"/>
        </a:buClr>
        <a:buChar char="»"/>
        <a:defRPr sz="1400">
          <a:solidFill>
            <a:schemeClr val="tx1"/>
          </a:solidFill>
          <a:latin typeface="Calibri" pitchFamily="34" charset="0"/>
          <a:ea typeface="Calibri" pitchFamily="34" charset="0"/>
          <a:cs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55576" y="908720"/>
            <a:ext cx="7772400" cy="2232248"/>
          </a:xfrm>
        </p:spPr>
        <p:txBody>
          <a:bodyPr/>
          <a:lstStyle/>
          <a:p>
            <a:pPr>
              <a:defRPr/>
            </a:pPr>
            <a:r>
              <a:rPr lang="en-GB" dirty="0" smtClean="0"/>
              <a:t>EFFICIENCY in English higher education</a:t>
            </a:r>
            <a:endParaRPr lang="en-GB" dirty="0"/>
          </a:p>
        </p:txBody>
      </p:sp>
      <p:sp>
        <p:nvSpPr>
          <p:cNvPr id="6147" name="Text Placeholder 4"/>
          <p:cNvSpPr>
            <a:spLocks noGrp="1"/>
          </p:cNvSpPr>
          <p:nvPr>
            <p:ph type="body" idx="1"/>
          </p:nvPr>
        </p:nvSpPr>
        <p:spPr>
          <a:xfrm>
            <a:off x="722313" y="3513138"/>
            <a:ext cx="7772400" cy="1500187"/>
          </a:xfrm>
        </p:spPr>
        <p:txBody>
          <a:bodyPr/>
          <a:lstStyle/>
          <a:p>
            <a:pPr algn="ctr"/>
            <a:endParaRPr lang="en-GB" dirty="0" smtClean="0"/>
          </a:p>
          <a:p>
            <a:pPr algn="ctr"/>
            <a:r>
              <a:rPr lang="en-GB" dirty="0" smtClean="0"/>
              <a:t>Jill Johnes</a:t>
            </a:r>
          </a:p>
          <a:p>
            <a:pPr algn="ctr"/>
            <a:r>
              <a:rPr lang="en-GB" dirty="0" smtClean="0"/>
              <a:t>Department of Economics, Lancaster University UK</a:t>
            </a:r>
          </a:p>
        </p:txBody>
      </p:sp>
      <p:pic>
        <p:nvPicPr>
          <p:cNvPr id="2" name="Picture 1"/>
          <p:cNvPicPr>
            <a:picLocks noChangeAspect="1"/>
          </p:cNvPicPr>
          <p:nvPr/>
        </p:nvPicPr>
        <p:blipFill rotWithShape="1">
          <a:blip r:embed="rId3" cstate="print">
            <a:extLst>
              <a:ext uri="{28A0092B-C50C-407E-A947-70E740481C1C}">
                <a14:useLocalDpi xmlns:a14="http://schemas.microsoft.com/office/drawing/2010/main" xmlns="" val="0"/>
              </a:ext>
            </a:extLst>
          </a:blip>
          <a:srcRect l="29898" t="11601" r="13980"/>
          <a:stretch/>
        </p:blipFill>
        <p:spPr>
          <a:xfrm>
            <a:off x="3563888" y="2146261"/>
            <a:ext cx="1910140" cy="2002819"/>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2. Efficiency </a:t>
            </a:r>
            <a:r>
              <a:rPr lang="en-GB" b="1" dirty="0"/>
              <a:t>and its measurement</a:t>
            </a:r>
            <a:r>
              <a:rPr lang="en-GB" dirty="0" smtClean="0"/>
              <a:t/>
            </a:r>
            <a:br>
              <a:rPr lang="en-GB" dirty="0" smtClean="0"/>
            </a:br>
            <a:r>
              <a:rPr lang="en-GB" dirty="0" smtClean="0"/>
              <a:t>Problems with these rankings</a:t>
            </a:r>
            <a:r>
              <a:rPr lang="en-GB" dirty="0"/>
              <a:t/>
            </a:r>
            <a:br>
              <a:rPr lang="en-GB" dirty="0"/>
            </a:br>
            <a:endParaRPr lang="en-GB" dirty="0"/>
          </a:p>
        </p:txBody>
      </p:sp>
      <p:sp>
        <p:nvSpPr>
          <p:cNvPr id="3" name="Content Placeholder 2"/>
          <p:cNvSpPr>
            <a:spLocks noGrp="1"/>
          </p:cNvSpPr>
          <p:nvPr>
            <p:ph idx="1"/>
          </p:nvPr>
        </p:nvSpPr>
        <p:spPr/>
        <p:txBody>
          <a:bodyPr/>
          <a:lstStyle/>
          <a:p>
            <a:r>
              <a:rPr lang="en-GB" dirty="0"/>
              <a:t>HEIs operate under different conditions and in different environments. </a:t>
            </a:r>
          </a:p>
          <a:p>
            <a:r>
              <a:rPr lang="en-GB" dirty="0" smtClean="0"/>
              <a:t>HEIs </a:t>
            </a:r>
            <a:r>
              <a:rPr lang="en-GB" dirty="0"/>
              <a:t>produce an array of outputs from a range of inputs. A ratio of one output to one input is, at best, only a partial indicator.</a:t>
            </a:r>
          </a:p>
          <a:p>
            <a:pPr lvl="0"/>
            <a:r>
              <a:rPr lang="en-GB" dirty="0"/>
              <a:t>What is the appropriate way to combine information across a variety of indicators?</a:t>
            </a:r>
          </a:p>
          <a:p>
            <a:pPr lvl="0"/>
            <a:r>
              <a:rPr lang="en-GB" dirty="0" smtClean="0"/>
              <a:t>We need a method for measuring efficiency which takes into account the multi-dimensional nature of production in HEIs.</a:t>
            </a:r>
            <a:endParaRPr lang="en-GB" dirty="0"/>
          </a:p>
        </p:txBody>
      </p:sp>
    </p:spTree>
    <p:extLst>
      <p:ext uri="{BB962C8B-B14F-4D97-AF65-F5344CB8AC3E}">
        <p14:creationId xmlns:p14="http://schemas.microsoft.com/office/powerpoint/2010/main" xmlns="" val="1006002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60648"/>
            <a:ext cx="7772400" cy="792088"/>
          </a:xfrm>
        </p:spPr>
        <p:txBody>
          <a:bodyPr/>
          <a:lstStyle/>
          <a:p>
            <a:r>
              <a:rPr lang="en-GB" b="1" dirty="0" smtClean="0"/>
              <a:t>2. Efficiency </a:t>
            </a:r>
            <a:r>
              <a:rPr lang="en-GB" b="1" dirty="0"/>
              <a:t>and its measurement</a:t>
            </a:r>
            <a:br>
              <a:rPr lang="en-GB" b="1" dirty="0"/>
            </a:br>
            <a:r>
              <a:rPr lang="en-GB" dirty="0"/>
              <a:t>A multi-dimensional measure of efficiency</a:t>
            </a:r>
          </a:p>
        </p:txBody>
      </p:sp>
      <p:graphicFrame>
        <p:nvGraphicFramePr>
          <p:cNvPr id="4" name="Content Placeholder 10"/>
          <p:cNvGraphicFramePr>
            <a:graphicFrameLocks noGrp="1"/>
          </p:cNvGraphicFramePr>
          <p:nvPr>
            <p:ph idx="1"/>
            <p:extLst>
              <p:ext uri="{D42A27DB-BD31-4B8C-83A1-F6EECF244321}">
                <p14:modId xmlns:p14="http://schemas.microsoft.com/office/powerpoint/2010/main" xmlns="" val="3319786369"/>
              </p:ext>
            </p:extLst>
          </p:nvPr>
        </p:nvGraphicFramePr>
        <p:xfrm>
          <a:off x="467544" y="1340768"/>
          <a:ext cx="8460000" cy="47525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33112123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2. Efficiency </a:t>
            </a:r>
            <a:r>
              <a:rPr lang="en-GB" b="1" dirty="0"/>
              <a:t>and its </a:t>
            </a:r>
            <a:r>
              <a:rPr lang="en-GB" b="1" dirty="0" smtClean="0"/>
              <a:t>measurement</a:t>
            </a:r>
            <a:br>
              <a:rPr lang="en-GB" b="1" dirty="0" smtClean="0"/>
            </a:br>
            <a:r>
              <a:rPr lang="en-GB" dirty="0" smtClean="0"/>
              <a:t>A multi-dimensional measure of efficiency</a:t>
            </a:r>
            <a:endParaRPr lang="en-GB" dirty="0"/>
          </a:p>
        </p:txBody>
      </p:sp>
      <p:cxnSp>
        <p:nvCxnSpPr>
          <p:cNvPr id="5" name="Straight Connector 4"/>
          <p:cNvCxnSpPr/>
          <p:nvPr/>
        </p:nvCxnSpPr>
        <p:spPr bwMode="auto">
          <a:xfrm>
            <a:off x="1763486" y="2132856"/>
            <a:ext cx="202" cy="2880320"/>
          </a:xfrm>
          <a:prstGeom prst="line">
            <a:avLst/>
          </a:prstGeom>
          <a:solidFill>
            <a:schemeClr val="accent1"/>
          </a:solidFill>
          <a:ln w="25400" cap="flat" cmpd="sng" algn="ctr">
            <a:solidFill>
              <a:schemeClr val="tx1"/>
            </a:solidFill>
            <a:prstDash val="solid"/>
            <a:round/>
            <a:headEnd type="none" w="med" len="med"/>
            <a:tailEnd type="none" w="med" len="med"/>
          </a:ln>
          <a:effectLst/>
        </p:spPr>
      </p:cxnSp>
      <p:cxnSp>
        <p:nvCxnSpPr>
          <p:cNvPr id="7" name="Straight Connector 6"/>
          <p:cNvCxnSpPr/>
          <p:nvPr/>
        </p:nvCxnSpPr>
        <p:spPr bwMode="auto">
          <a:xfrm>
            <a:off x="1763688" y="5013176"/>
            <a:ext cx="3744416" cy="0"/>
          </a:xfrm>
          <a:prstGeom prst="line">
            <a:avLst/>
          </a:prstGeom>
          <a:solidFill>
            <a:schemeClr val="accent1"/>
          </a:solidFill>
          <a:ln w="25400" cap="flat" cmpd="sng" algn="ctr">
            <a:solidFill>
              <a:schemeClr val="tx1"/>
            </a:solidFill>
            <a:prstDash val="solid"/>
            <a:round/>
            <a:headEnd type="none" w="med" len="med"/>
            <a:tailEnd type="none" w="med" len="med"/>
          </a:ln>
          <a:effectLst/>
        </p:spPr>
      </p:cxnSp>
      <p:sp>
        <p:nvSpPr>
          <p:cNvPr id="8" name="TextBox 7"/>
          <p:cNvSpPr txBox="1"/>
          <p:nvPr/>
        </p:nvSpPr>
        <p:spPr>
          <a:xfrm>
            <a:off x="5652120" y="4797152"/>
            <a:ext cx="2088232" cy="369332"/>
          </a:xfrm>
          <a:prstGeom prst="rect">
            <a:avLst/>
          </a:prstGeom>
          <a:noFill/>
        </p:spPr>
        <p:txBody>
          <a:bodyPr wrap="square" rtlCol="0">
            <a:spAutoFit/>
          </a:bodyPr>
          <a:lstStyle/>
          <a:p>
            <a:r>
              <a:rPr lang="en-GB" dirty="0" smtClean="0"/>
              <a:t>Teaching/staff</a:t>
            </a:r>
            <a:endParaRPr lang="en-GB" dirty="0"/>
          </a:p>
        </p:txBody>
      </p:sp>
      <p:sp>
        <p:nvSpPr>
          <p:cNvPr id="10" name="TextBox 9"/>
          <p:cNvSpPr txBox="1"/>
          <p:nvPr/>
        </p:nvSpPr>
        <p:spPr>
          <a:xfrm>
            <a:off x="827584" y="1556792"/>
            <a:ext cx="2088232" cy="369332"/>
          </a:xfrm>
          <a:prstGeom prst="rect">
            <a:avLst/>
          </a:prstGeom>
          <a:noFill/>
        </p:spPr>
        <p:txBody>
          <a:bodyPr wrap="square" rtlCol="0">
            <a:spAutoFit/>
          </a:bodyPr>
          <a:lstStyle/>
          <a:p>
            <a:r>
              <a:rPr lang="en-GB" dirty="0" smtClean="0"/>
              <a:t>Research/staff</a:t>
            </a:r>
            <a:endParaRPr lang="en-GB" dirty="0"/>
          </a:p>
        </p:txBody>
      </p:sp>
      <p:sp>
        <p:nvSpPr>
          <p:cNvPr id="16" name="Freeform 15"/>
          <p:cNvSpPr/>
          <p:nvPr/>
        </p:nvSpPr>
        <p:spPr bwMode="auto">
          <a:xfrm>
            <a:off x="1763486" y="2696548"/>
            <a:ext cx="2617845" cy="2294602"/>
          </a:xfrm>
          <a:custGeom>
            <a:avLst/>
            <a:gdLst>
              <a:gd name="connsiteX0" fmla="*/ 0 w 2761861"/>
              <a:gd name="connsiteY0" fmla="*/ 34217 h 2282895"/>
              <a:gd name="connsiteX1" fmla="*/ 886408 w 2761861"/>
              <a:gd name="connsiteY1" fmla="*/ 108862 h 2282895"/>
              <a:gd name="connsiteX2" fmla="*/ 2052734 w 2761861"/>
              <a:gd name="connsiteY2" fmla="*/ 939287 h 2282895"/>
              <a:gd name="connsiteX3" fmla="*/ 2761861 w 2761861"/>
              <a:gd name="connsiteY3" fmla="*/ 2282895 h 2282895"/>
              <a:gd name="connsiteX4" fmla="*/ 2761861 w 2761861"/>
              <a:gd name="connsiteY4" fmla="*/ 2282895 h 2282895"/>
              <a:gd name="connsiteX0" fmla="*/ 0 w 2761861"/>
              <a:gd name="connsiteY0" fmla="*/ 14475 h 2347128"/>
              <a:gd name="connsiteX1" fmla="*/ 886408 w 2761861"/>
              <a:gd name="connsiteY1" fmla="*/ 173095 h 2347128"/>
              <a:gd name="connsiteX2" fmla="*/ 2052734 w 2761861"/>
              <a:gd name="connsiteY2" fmla="*/ 1003520 h 2347128"/>
              <a:gd name="connsiteX3" fmla="*/ 2761861 w 2761861"/>
              <a:gd name="connsiteY3" fmla="*/ 2347128 h 2347128"/>
              <a:gd name="connsiteX4" fmla="*/ 2761861 w 2761861"/>
              <a:gd name="connsiteY4" fmla="*/ 2347128 h 2347128"/>
              <a:gd name="connsiteX0" fmla="*/ 0 w 2761861"/>
              <a:gd name="connsiteY0" fmla="*/ 0 h 2332653"/>
              <a:gd name="connsiteX1" fmla="*/ 886408 w 2761861"/>
              <a:gd name="connsiteY1" fmla="*/ 158620 h 2332653"/>
              <a:gd name="connsiteX2" fmla="*/ 2052734 w 2761861"/>
              <a:gd name="connsiteY2" fmla="*/ 989045 h 2332653"/>
              <a:gd name="connsiteX3" fmla="*/ 2761861 w 2761861"/>
              <a:gd name="connsiteY3" fmla="*/ 2332653 h 2332653"/>
              <a:gd name="connsiteX4" fmla="*/ 2761861 w 2761861"/>
              <a:gd name="connsiteY4" fmla="*/ 2332653 h 2332653"/>
              <a:gd name="connsiteX0" fmla="*/ 0 w 2761861"/>
              <a:gd name="connsiteY0" fmla="*/ 0 h 2332653"/>
              <a:gd name="connsiteX1" fmla="*/ 1268963 w 2761861"/>
              <a:gd name="connsiteY1" fmla="*/ 335902 h 2332653"/>
              <a:gd name="connsiteX2" fmla="*/ 2052734 w 2761861"/>
              <a:gd name="connsiteY2" fmla="*/ 989045 h 2332653"/>
              <a:gd name="connsiteX3" fmla="*/ 2761861 w 2761861"/>
              <a:gd name="connsiteY3" fmla="*/ 2332653 h 2332653"/>
              <a:gd name="connsiteX4" fmla="*/ 2761861 w 2761861"/>
              <a:gd name="connsiteY4" fmla="*/ 2332653 h 2332653"/>
              <a:gd name="connsiteX0" fmla="*/ 0 w 2761861"/>
              <a:gd name="connsiteY0" fmla="*/ 0 h 2332653"/>
              <a:gd name="connsiteX1" fmla="*/ 1268963 w 2761861"/>
              <a:gd name="connsiteY1" fmla="*/ 335902 h 2332653"/>
              <a:gd name="connsiteX2" fmla="*/ 2052734 w 2761861"/>
              <a:gd name="connsiteY2" fmla="*/ 1017036 h 2332653"/>
              <a:gd name="connsiteX3" fmla="*/ 2761861 w 2761861"/>
              <a:gd name="connsiteY3" fmla="*/ 2332653 h 2332653"/>
              <a:gd name="connsiteX4" fmla="*/ 2761861 w 2761861"/>
              <a:gd name="connsiteY4" fmla="*/ 2332653 h 2332653"/>
              <a:gd name="connsiteX0" fmla="*/ 0 w 2822247"/>
              <a:gd name="connsiteY0" fmla="*/ 0 h 2437674"/>
              <a:gd name="connsiteX1" fmla="*/ 1268963 w 2822247"/>
              <a:gd name="connsiteY1" fmla="*/ 335902 h 2437674"/>
              <a:gd name="connsiteX2" fmla="*/ 2052734 w 2822247"/>
              <a:gd name="connsiteY2" fmla="*/ 1017036 h 2437674"/>
              <a:gd name="connsiteX3" fmla="*/ 2761861 w 2822247"/>
              <a:gd name="connsiteY3" fmla="*/ 2332653 h 2437674"/>
              <a:gd name="connsiteX4" fmla="*/ 2789853 w 2822247"/>
              <a:gd name="connsiteY4" fmla="*/ 2360645 h 2437674"/>
              <a:gd name="connsiteX0" fmla="*/ 0 w 2789853"/>
              <a:gd name="connsiteY0" fmla="*/ 0 h 2360645"/>
              <a:gd name="connsiteX1" fmla="*/ 1268963 w 2789853"/>
              <a:gd name="connsiteY1" fmla="*/ 335902 h 2360645"/>
              <a:gd name="connsiteX2" fmla="*/ 2052734 w 2789853"/>
              <a:gd name="connsiteY2" fmla="*/ 1017036 h 2360645"/>
              <a:gd name="connsiteX3" fmla="*/ 2640563 w 2789853"/>
              <a:gd name="connsiteY3" fmla="*/ 2062065 h 2360645"/>
              <a:gd name="connsiteX4" fmla="*/ 2789853 w 2789853"/>
              <a:gd name="connsiteY4" fmla="*/ 2360645 h 2360645"/>
              <a:gd name="connsiteX0" fmla="*/ 0 w 2789853"/>
              <a:gd name="connsiteY0" fmla="*/ 0 h 2360645"/>
              <a:gd name="connsiteX1" fmla="*/ 1268963 w 2789853"/>
              <a:gd name="connsiteY1" fmla="*/ 335902 h 2360645"/>
              <a:gd name="connsiteX2" fmla="*/ 2052734 w 2789853"/>
              <a:gd name="connsiteY2" fmla="*/ 1017036 h 2360645"/>
              <a:gd name="connsiteX3" fmla="*/ 2640563 w 2789853"/>
              <a:gd name="connsiteY3" fmla="*/ 2062065 h 2360645"/>
              <a:gd name="connsiteX4" fmla="*/ 2789853 w 2789853"/>
              <a:gd name="connsiteY4" fmla="*/ 2360645 h 2360645"/>
              <a:gd name="connsiteX0" fmla="*/ 0 w 2741005"/>
              <a:gd name="connsiteY0" fmla="*/ 0 h 2370284"/>
              <a:gd name="connsiteX1" fmla="*/ 1268963 w 2741005"/>
              <a:gd name="connsiteY1" fmla="*/ 335902 h 2370284"/>
              <a:gd name="connsiteX2" fmla="*/ 2052734 w 2741005"/>
              <a:gd name="connsiteY2" fmla="*/ 1017036 h 2370284"/>
              <a:gd name="connsiteX3" fmla="*/ 2640563 w 2741005"/>
              <a:gd name="connsiteY3" fmla="*/ 2062065 h 2370284"/>
              <a:gd name="connsiteX4" fmla="*/ 2741005 w 2741005"/>
              <a:gd name="connsiteY4" fmla="*/ 2370284 h 2370284"/>
              <a:gd name="connsiteX0" fmla="*/ 0 w 2741005"/>
              <a:gd name="connsiteY0" fmla="*/ 0 h 2370284"/>
              <a:gd name="connsiteX1" fmla="*/ 1268963 w 2741005"/>
              <a:gd name="connsiteY1" fmla="*/ 335902 h 2370284"/>
              <a:gd name="connsiteX2" fmla="*/ 2052734 w 2741005"/>
              <a:gd name="connsiteY2" fmla="*/ 1017036 h 2370284"/>
              <a:gd name="connsiteX3" fmla="*/ 2610644 w 2741005"/>
              <a:gd name="connsiteY3" fmla="*/ 1978431 h 2370284"/>
              <a:gd name="connsiteX4" fmla="*/ 2741005 w 2741005"/>
              <a:gd name="connsiteY4" fmla="*/ 2370284 h 23702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41005" h="2370284">
                <a:moveTo>
                  <a:pt x="0" y="0"/>
                </a:moveTo>
                <a:cubicBezTo>
                  <a:pt x="524070" y="27214"/>
                  <a:pt x="926841" y="166396"/>
                  <a:pt x="1268963" y="335902"/>
                </a:cubicBezTo>
                <a:cubicBezTo>
                  <a:pt x="1611085" y="505408"/>
                  <a:pt x="1829120" y="743281"/>
                  <a:pt x="2052734" y="1017036"/>
                </a:cubicBezTo>
                <a:cubicBezTo>
                  <a:pt x="2276348" y="1290791"/>
                  <a:pt x="2495932" y="1752890"/>
                  <a:pt x="2610644" y="1978431"/>
                </a:cubicBezTo>
                <a:cubicBezTo>
                  <a:pt x="2725356" y="2203972"/>
                  <a:pt x="2731674" y="2360953"/>
                  <a:pt x="2741005" y="2370284"/>
                </a:cubicBezTo>
              </a:path>
            </a:pathLst>
          </a:cu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3200" b="1" i="0" u="none" strike="noStrike" cap="none" normalizeH="0" baseline="0" smtClean="0">
              <a:ln>
                <a:noFill/>
              </a:ln>
              <a:solidFill>
                <a:schemeClr val="tx1"/>
              </a:solidFill>
              <a:effectLst/>
              <a:latin typeface="Times New Roman" pitchFamily="18" charset="0"/>
            </a:endParaRPr>
          </a:p>
        </p:txBody>
      </p:sp>
      <p:cxnSp>
        <p:nvCxnSpPr>
          <p:cNvPr id="18" name="Straight Arrow Connector 17"/>
          <p:cNvCxnSpPr/>
          <p:nvPr/>
        </p:nvCxnSpPr>
        <p:spPr bwMode="auto">
          <a:xfrm flipH="1">
            <a:off x="3779912" y="2852936"/>
            <a:ext cx="1224136" cy="864096"/>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0" name="Content Placeholder 19"/>
          <p:cNvSpPr txBox="1">
            <a:spLocks noGrp="1"/>
          </p:cNvSpPr>
          <p:nvPr>
            <p:ph idx="1"/>
          </p:nvPr>
        </p:nvSpPr>
        <p:spPr>
          <a:xfrm>
            <a:off x="4067944" y="2296835"/>
            <a:ext cx="4176464" cy="400110"/>
          </a:xfrm>
          <a:prstGeom prst="rect">
            <a:avLst/>
          </a:prstGeom>
          <a:noFill/>
        </p:spPr>
        <p:txBody>
          <a:bodyPr wrap="square" rtlCol="0">
            <a:spAutoFit/>
          </a:bodyPr>
          <a:lstStyle/>
          <a:p>
            <a:pPr marL="0" indent="0">
              <a:buNone/>
            </a:pPr>
            <a:r>
              <a:rPr lang="en-GB" dirty="0" smtClean="0"/>
              <a:t>Production possibility frontier (PPF)</a:t>
            </a:r>
            <a:endParaRPr lang="en-GB" dirty="0"/>
          </a:p>
        </p:txBody>
      </p:sp>
      <p:sp>
        <p:nvSpPr>
          <p:cNvPr id="11" name="TextBox 10"/>
          <p:cNvSpPr txBox="1"/>
          <p:nvPr/>
        </p:nvSpPr>
        <p:spPr>
          <a:xfrm>
            <a:off x="1475656" y="4941168"/>
            <a:ext cx="2088232" cy="369332"/>
          </a:xfrm>
          <a:prstGeom prst="rect">
            <a:avLst/>
          </a:prstGeom>
          <a:noFill/>
        </p:spPr>
        <p:txBody>
          <a:bodyPr wrap="square" rtlCol="0">
            <a:spAutoFit/>
          </a:bodyPr>
          <a:lstStyle/>
          <a:p>
            <a:r>
              <a:rPr lang="en-GB" dirty="0" smtClean="0"/>
              <a:t>O</a:t>
            </a:r>
            <a:endParaRPr lang="en-GB" dirty="0"/>
          </a:p>
        </p:txBody>
      </p:sp>
    </p:spTree>
    <p:extLst>
      <p:ext uri="{BB962C8B-B14F-4D97-AF65-F5344CB8AC3E}">
        <p14:creationId xmlns:p14="http://schemas.microsoft.com/office/powerpoint/2010/main" xmlns="" val="71840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0"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2. Efficiency </a:t>
            </a:r>
            <a:r>
              <a:rPr lang="en-GB" b="1" dirty="0"/>
              <a:t>and its measurement</a:t>
            </a:r>
            <a:br>
              <a:rPr lang="en-GB" b="1" dirty="0"/>
            </a:br>
            <a:r>
              <a:rPr lang="en-GB" dirty="0"/>
              <a:t>A multi-dimensional measure of efficiency</a:t>
            </a:r>
          </a:p>
        </p:txBody>
      </p:sp>
      <p:cxnSp>
        <p:nvCxnSpPr>
          <p:cNvPr id="4" name="Straight Connector 3"/>
          <p:cNvCxnSpPr/>
          <p:nvPr/>
        </p:nvCxnSpPr>
        <p:spPr bwMode="auto">
          <a:xfrm>
            <a:off x="1763688" y="2132856"/>
            <a:ext cx="0" cy="2880320"/>
          </a:xfrm>
          <a:prstGeom prst="line">
            <a:avLst/>
          </a:prstGeom>
          <a:solidFill>
            <a:schemeClr val="accent1"/>
          </a:solidFill>
          <a:ln w="25400" cap="flat" cmpd="sng" algn="ctr">
            <a:solidFill>
              <a:schemeClr val="tx1"/>
            </a:solidFill>
            <a:prstDash val="solid"/>
            <a:round/>
            <a:headEnd type="none" w="med" len="med"/>
            <a:tailEnd type="none" w="med" len="med"/>
          </a:ln>
          <a:effectLst/>
        </p:spPr>
      </p:cxnSp>
      <p:cxnSp>
        <p:nvCxnSpPr>
          <p:cNvPr id="5" name="Straight Connector 4"/>
          <p:cNvCxnSpPr/>
          <p:nvPr/>
        </p:nvCxnSpPr>
        <p:spPr bwMode="auto">
          <a:xfrm>
            <a:off x="1763688" y="5013176"/>
            <a:ext cx="3744416" cy="0"/>
          </a:xfrm>
          <a:prstGeom prst="line">
            <a:avLst/>
          </a:prstGeom>
          <a:solidFill>
            <a:schemeClr val="accent1"/>
          </a:solidFill>
          <a:ln w="25400" cap="flat" cmpd="sng" algn="ctr">
            <a:solidFill>
              <a:schemeClr val="tx1"/>
            </a:solidFill>
            <a:prstDash val="solid"/>
            <a:round/>
            <a:headEnd type="none" w="med" len="med"/>
            <a:tailEnd type="none" w="med" len="med"/>
          </a:ln>
          <a:effectLst/>
        </p:spPr>
      </p:cxnSp>
      <p:sp>
        <p:nvSpPr>
          <p:cNvPr id="6" name="TextBox 5"/>
          <p:cNvSpPr txBox="1"/>
          <p:nvPr/>
        </p:nvSpPr>
        <p:spPr>
          <a:xfrm>
            <a:off x="5652120" y="4797152"/>
            <a:ext cx="2088232" cy="369332"/>
          </a:xfrm>
          <a:prstGeom prst="rect">
            <a:avLst/>
          </a:prstGeom>
          <a:noFill/>
        </p:spPr>
        <p:txBody>
          <a:bodyPr wrap="square" rtlCol="0">
            <a:spAutoFit/>
          </a:bodyPr>
          <a:lstStyle/>
          <a:p>
            <a:r>
              <a:rPr lang="en-GB" dirty="0" smtClean="0"/>
              <a:t>Teaching/staff</a:t>
            </a:r>
            <a:endParaRPr lang="en-GB" dirty="0"/>
          </a:p>
        </p:txBody>
      </p:sp>
      <p:sp>
        <p:nvSpPr>
          <p:cNvPr id="7" name="TextBox 6"/>
          <p:cNvSpPr txBox="1"/>
          <p:nvPr/>
        </p:nvSpPr>
        <p:spPr>
          <a:xfrm>
            <a:off x="827584" y="1547500"/>
            <a:ext cx="2088232" cy="369332"/>
          </a:xfrm>
          <a:prstGeom prst="rect">
            <a:avLst/>
          </a:prstGeom>
          <a:noFill/>
        </p:spPr>
        <p:txBody>
          <a:bodyPr wrap="square" rtlCol="0">
            <a:spAutoFit/>
          </a:bodyPr>
          <a:lstStyle/>
          <a:p>
            <a:r>
              <a:rPr lang="en-GB" dirty="0" smtClean="0"/>
              <a:t>Research/staff</a:t>
            </a:r>
            <a:endParaRPr lang="en-GB" dirty="0"/>
          </a:p>
        </p:txBody>
      </p:sp>
      <p:sp>
        <p:nvSpPr>
          <p:cNvPr id="8" name="Freeform 7"/>
          <p:cNvSpPr/>
          <p:nvPr/>
        </p:nvSpPr>
        <p:spPr bwMode="auto">
          <a:xfrm>
            <a:off x="1763486" y="2696548"/>
            <a:ext cx="2617845" cy="2294602"/>
          </a:xfrm>
          <a:custGeom>
            <a:avLst/>
            <a:gdLst>
              <a:gd name="connsiteX0" fmla="*/ 0 w 2761861"/>
              <a:gd name="connsiteY0" fmla="*/ 34217 h 2282895"/>
              <a:gd name="connsiteX1" fmla="*/ 886408 w 2761861"/>
              <a:gd name="connsiteY1" fmla="*/ 108862 h 2282895"/>
              <a:gd name="connsiteX2" fmla="*/ 2052734 w 2761861"/>
              <a:gd name="connsiteY2" fmla="*/ 939287 h 2282895"/>
              <a:gd name="connsiteX3" fmla="*/ 2761861 w 2761861"/>
              <a:gd name="connsiteY3" fmla="*/ 2282895 h 2282895"/>
              <a:gd name="connsiteX4" fmla="*/ 2761861 w 2761861"/>
              <a:gd name="connsiteY4" fmla="*/ 2282895 h 2282895"/>
              <a:gd name="connsiteX0" fmla="*/ 0 w 2761861"/>
              <a:gd name="connsiteY0" fmla="*/ 14475 h 2347128"/>
              <a:gd name="connsiteX1" fmla="*/ 886408 w 2761861"/>
              <a:gd name="connsiteY1" fmla="*/ 173095 h 2347128"/>
              <a:gd name="connsiteX2" fmla="*/ 2052734 w 2761861"/>
              <a:gd name="connsiteY2" fmla="*/ 1003520 h 2347128"/>
              <a:gd name="connsiteX3" fmla="*/ 2761861 w 2761861"/>
              <a:gd name="connsiteY3" fmla="*/ 2347128 h 2347128"/>
              <a:gd name="connsiteX4" fmla="*/ 2761861 w 2761861"/>
              <a:gd name="connsiteY4" fmla="*/ 2347128 h 2347128"/>
              <a:gd name="connsiteX0" fmla="*/ 0 w 2761861"/>
              <a:gd name="connsiteY0" fmla="*/ 0 h 2332653"/>
              <a:gd name="connsiteX1" fmla="*/ 886408 w 2761861"/>
              <a:gd name="connsiteY1" fmla="*/ 158620 h 2332653"/>
              <a:gd name="connsiteX2" fmla="*/ 2052734 w 2761861"/>
              <a:gd name="connsiteY2" fmla="*/ 989045 h 2332653"/>
              <a:gd name="connsiteX3" fmla="*/ 2761861 w 2761861"/>
              <a:gd name="connsiteY3" fmla="*/ 2332653 h 2332653"/>
              <a:gd name="connsiteX4" fmla="*/ 2761861 w 2761861"/>
              <a:gd name="connsiteY4" fmla="*/ 2332653 h 2332653"/>
              <a:gd name="connsiteX0" fmla="*/ 0 w 2761861"/>
              <a:gd name="connsiteY0" fmla="*/ 0 h 2332653"/>
              <a:gd name="connsiteX1" fmla="*/ 1268963 w 2761861"/>
              <a:gd name="connsiteY1" fmla="*/ 335902 h 2332653"/>
              <a:gd name="connsiteX2" fmla="*/ 2052734 w 2761861"/>
              <a:gd name="connsiteY2" fmla="*/ 989045 h 2332653"/>
              <a:gd name="connsiteX3" fmla="*/ 2761861 w 2761861"/>
              <a:gd name="connsiteY3" fmla="*/ 2332653 h 2332653"/>
              <a:gd name="connsiteX4" fmla="*/ 2761861 w 2761861"/>
              <a:gd name="connsiteY4" fmla="*/ 2332653 h 2332653"/>
              <a:gd name="connsiteX0" fmla="*/ 0 w 2761861"/>
              <a:gd name="connsiteY0" fmla="*/ 0 h 2332653"/>
              <a:gd name="connsiteX1" fmla="*/ 1268963 w 2761861"/>
              <a:gd name="connsiteY1" fmla="*/ 335902 h 2332653"/>
              <a:gd name="connsiteX2" fmla="*/ 2052734 w 2761861"/>
              <a:gd name="connsiteY2" fmla="*/ 1017036 h 2332653"/>
              <a:gd name="connsiteX3" fmla="*/ 2761861 w 2761861"/>
              <a:gd name="connsiteY3" fmla="*/ 2332653 h 2332653"/>
              <a:gd name="connsiteX4" fmla="*/ 2761861 w 2761861"/>
              <a:gd name="connsiteY4" fmla="*/ 2332653 h 2332653"/>
              <a:gd name="connsiteX0" fmla="*/ 0 w 2822247"/>
              <a:gd name="connsiteY0" fmla="*/ 0 h 2437674"/>
              <a:gd name="connsiteX1" fmla="*/ 1268963 w 2822247"/>
              <a:gd name="connsiteY1" fmla="*/ 335902 h 2437674"/>
              <a:gd name="connsiteX2" fmla="*/ 2052734 w 2822247"/>
              <a:gd name="connsiteY2" fmla="*/ 1017036 h 2437674"/>
              <a:gd name="connsiteX3" fmla="*/ 2761861 w 2822247"/>
              <a:gd name="connsiteY3" fmla="*/ 2332653 h 2437674"/>
              <a:gd name="connsiteX4" fmla="*/ 2789853 w 2822247"/>
              <a:gd name="connsiteY4" fmla="*/ 2360645 h 2437674"/>
              <a:gd name="connsiteX0" fmla="*/ 0 w 2789853"/>
              <a:gd name="connsiteY0" fmla="*/ 0 h 2360645"/>
              <a:gd name="connsiteX1" fmla="*/ 1268963 w 2789853"/>
              <a:gd name="connsiteY1" fmla="*/ 335902 h 2360645"/>
              <a:gd name="connsiteX2" fmla="*/ 2052734 w 2789853"/>
              <a:gd name="connsiteY2" fmla="*/ 1017036 h 2360645"/>
              <a:gd name="connsiteX3" fmla="*/ 2640563 w 2789853"/>
              <a:gd name="connsiteY3" fmla="*/ 2062065 h 2360645"/>
              <a:gd name="connsiteX4" fmla="*/ 2789853 w 2789853"/>
              <a:gd name="connsiteY4" fmla="*/ 2360645 h 2360645"/>
              <a:gd name="connsiteX0" fmla="*/ 0 w 2789853"/>
              <a:gd name="connsiteY0" fmla="*/ 0 h 2360645"/>
              <a:gd name="connsiteX1" fmla="*/ 1268963 w 2789853"/>
              <a:gd name="connsiteY1" fmla="*/ 335902 h 2360645"/>
              <a:gd name="connsiteX2" fmla="*/ 2052734 w 2789853"/>
              <a:gd name="connsiteY2" fmla="*/ 1017036 h 2360645"/>
              <a:gd name="connsiteX3" fmla="*/ 2640563 w 2789853"/>
              <a:gd name="connsiteY3" fmla="*/ 2062065 h 2360645"/>
              <a:gd name="connsiteX4" fmla="*/ 2789853 w 2789853"/>
              <a:gd name="connsiteY4" fmla="*/ 2360645 h 2360645"/>
              <a:gd name="connsiteX0" fmla="*/ 0 w 2741005"/>
              <a:gd name="connsiteY0" fmla="*/ 0 h 2370284"/>
              <a:gd name="connsiteX1" fmla="*/ 1268963 w 2741005"/>
              <a:gd name="connsiteY1" fmla="*/ 335902 h 2370284"/>
              <a:gd name="connsiteX2" fmla="*/ 2052734 w 2741005"/>
              <a:gd name="connsiteY2" fmla="*/ 1017036 h 2370284"/>
              <a:gd name="connsiteX3" fmla="*/ 2640563 w 2741005"/>
              <a:gd name="connsiteY3" fmla="*/ 2062065 h 2370284"/>
              <a:gd name="connsiteX4" fmla="*/ 2741005 w 2741005"/>
              <a:gd name="connsiteY4" fmla="*/ 2370284 h 2370284"/>
              <a:gd name="connsiteX0" fmla="*/ 0 w 2741005"/>
              <a:gd name="connsiteY0" fmla="*/ 0 h 2370284"/>
              <a:gd name="connsiteX1" fmla="*/ 1268963 w 2741005"/>
              <a:gd name="connsiteY1" fmla="*/ 335902 h 2370284"/>
              <a:gd name="connsiteX2" fmla="*/ 2052734 w 2741005"/>
              <a:gd name="connsiteY2" fmla="*/ 1017036 h 2370284"/>
              <a:gd name="connsiteX3" fmla="*/ 2610644 w 2741005"/>
              <a:gd name="connsiteY3" fmla="*/ 1978431 h 2370284"/>
              <a:gd name="connsiteX4" fmla="*/ 2741005 w 2741005"/>
              <a:gd name="connsiteY4" fmla="*/ 2370284 h 23702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41005" h="2370284">
                <a:moveTo>
                  <a:pt x="0" y="0"/>
                </a:moveTo>
                <a:cubicBezTo>
                  <a:pt x="524070" y="27214"/>
                  <a:pt x="926841" y="166396"/>
                  <a:pt x="1268963" y="335902"/>
                </a:cubicBezTo>
                <a:cubicBezTo>
                  <a:pt x="1611085" y="505408"/>
                  <a:pt x="1829120" y="743281"/>
                  <a:pt x="2052734" y="1017036"/>
                </a:cubicBezTo>
                <a:cubicBezTo>
                  <a:pt x="2276348" y="1290791"/>
                  <a:pt x="2495932" y="1752890"/>
                  <a:pt x="2610644" y="1978431"/>
                </a:cubicBezTo>
                <a:cubicBezTo>
                  <a:pt x="2725356" y="2203972"/>
                  <a:pt x="2731674" y="2360953"/>
                  <a:pt x="2741005" y="2370284"/>
                </a:cubicBezTo>
              </a:path>
            </a:pathLst>
          </a:cu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3200" b="1" i="0" u="none" strike="noStrike" cap="none" normalizeH="0" baseline="0" smtClean="0">
              <a:ln>
                <a:noFill/>
              </a:ln>
              <a:solidFill>
                <a:schemeClr val="tx1"/>
              </a:solidFill>
              <a:effectLst/>
              <a:latin typeface="Times New Roman" pitchFamily="18" charset="0"/>
            </a:endParaRPr>
          </a:p>
        </p:txBody>
      </p:sp>
      <p:sp>
        <p:nvSpPr>
          <p:cNvPr id="11" name="Content Placeholder 10"/>
          <p:cNvSpPr txBox="1">
            <a:spLocks noGrp="1"/>
          </p:cNvSpPr>
          <p:nvPr>
            <p:ph idx="1"/>
          </p:nvPr>
        </p:nvSpPr>
        <p:spPr>
          <a:xfrm>
            <a:off x="2532348" y="3516977"/>
            <a:ext cx="671500" cy="400110"/>
          </a:xfrm>
          <a:prstGeom prst="rect">
            <a:avLst/>
          </a:prstGeom>
          <a:noFill/>
        </p:spPr>
        <p:txBody>
          <a:bodyPr wrap="square" rtlCol="0">
            <a:spAutoFit/>
          </a:bodyPr>
          <a:lstStyle/>
          <a:p>
            <a:pPr marL="0" indent="0">
              <a:buNone/>
            </a:pPr>
            <a:r>
              <a:rPr lang="en-GB" dirty="0" smtClean="0"/>
              <a:t>• F</a:t>
            </a:r>
            <a:endParaRPr lang="en-GB" dirty="0"/>
          </a:p>
        </p:txBody>
      </p:sp>
      <p:cxnSp>
        <p:nvCxnSpPr>
          <p:cNvPr id="13" name="Straight Connector 12"/>
          <p:cNvCxnSpPr/>
          <p:nvPr/>
        </p:nvCxnSpPr>
        <p:spPr bwMode="auto">
          <a:xfrm flipV="1">
            <a:off x="1763486" y="3084930"/>
            <a:ext cx="1368354" cy="1928246"/>
          </a:xfrm>
          <a:prstGeom prst="line">
            <a:avLst/>
          </a:prstGeom>
          <a:solidFill>
            <a:schemeClr val="accent1"/>
          </a:solidFill>
          <a:ln w="19050" cap="flat" cmpd="sng" algn="ctr">
            <a:solidFill>
              <a:schemeClr val="tx1"/>
            </a:solidFill>
            <a:prstDash val="solid"/>
            <a:round/>
            <a:headEnd type="none" w="med" len="med"/>
            <a:tailEnd type="none" w="med" len="med"/>
          </a:ln>
          <a:effectLst/>
        </p:spPr>
      </p:cxnSp>
      <p:sp>
        <p:nvSpPr>
          <p:cNvPr id="17" name="Content Placeholder 10"/>
          <p:cNvSpPr txBox="1">
            <a:spLocks/>
          </p:cNvSpPr>
          <p:nvPr/>
        </p:nvSpPr>
        <p:spPr bwMode="auto">
          <a:xfrm>
            <a:off x="2977200" y="2916000"/>
            <a:ext cx="671500" cy="400110"/>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spAutoFit/>
          </a:bodyPr>
          <a:lstStyle>
            <a:lvl1pPr marL="342900" indent="-342900" algn="l" rtl="0" eaLnBrk="0" fontAlgn="base" hangingPunct="0">
              <a:spcBef>
                <a:spcPct val="20000"/>
              </a:spcBef>
              <a:spcAft>
                <a:spcPct val="0"/>
              </a:spcAft>
              <a:buClr>
                <a:srgbClr val="00B2AA"/>
              </a:buClr>
              <a:buChar char="•"/>
              <a:defRPr sz="2000">
                <a:solidFill>
                  <a:schemeClr val="tx1"/>
                </a:solidFill>
                <a:latin typeface="Calibri" pitchFamily="34" charset="0"/>
                <a:ea typeface="Calibri" pitchFamily="34" charset="0"/>
                <a:cs typeface="Calibri" pitchFamily="34" charset="0"/>
              </a:defRPr>
            </a:lvl1pPr>
            <a:lvl2pPr marL="742950" indent="-285750" algn="l" rtl="0" eaLnBrk="0" fontAlgn="base" hangingPunct="0">
              <a:spcBef>
                <a:spcPct val="20000"/>
              </a:spcBef>
              <a:spcAft>
                <a:spcPct val="0"/>
              </a:spcAft>
              <a:buClr>
                <a:srgbClr val="00B2AA"/>
              </a:buClr>
              <a:buChar char="–"/>
              <a:defRPr sz="1800">
                <a:solidFill>
                  <a:schemeClr val="tx1"/>
                </a:solidFill>
                <a:latin typeface="Calibri" pitchFamily="34" charset="0"/>
                <a:ea typeface="Calibri" pitchFamily="34" charset="0"/>
                <a:cs typeface="Calibri" pitchFamily="34" charset="0"/>
              </a:defRPr>
            </a:lvl2pPr>
            <a:lvl3pPr marL="1143000" indent="-228600" algn="l" rtl="0" eaLnBrk="0" fontAlgn="base" hangingPunct="0">
              <a:spcBef>
                <a:spcPct val="20000"/>
              </a:spcBef>
              <a:spcAft>
                <a:spcPct val="0"/>
              </a:spcAft>
              <a:buClr>
                <a:srgbClr val="00B2AA"/>
              </a:buClr>
              <a:buChar char="•"/>
              <a:defRPr sz="1600">
                <a:solidFill>
                  <a:schemeClr val="tx1"/>
                </a:solidFill>
                <a:latin typeface="Calibri" pitchFamily="34" charset="0"/>
                <a:ea typeface="Calibri" pitchFamily="34" charset="0"/>
                <a:cs typeface="Calibri" pitchFamily="34" charset="0"/>
              </a:defRPr>
            </a:lvl3pPr>
            <a:lvl4pPr marL="1600200" indent="-228600" algn="l" rtl="0" eaLnBrk="0" fontAlgn="base" hangingPunct="0">
              <a:spcBef>
                <a:spcPct val="20000"/>
              </a:spcBef>
              <a:spcAft>
                <a:spcPct val="0"/>
              </a:spcAft>
              <a:buClr>
                <a:srgbClr val="00B2AA"/>
              </a:buClr>
              <a:buChar char="–"/>
              <a:defRPr sz="1400">
                <a:solidFill>
                  <a:schemeClr val="tx1"/>
                </a:solidFill>
                <a:latin typeface="Calibri" pitchFamily="34" charset="0"/>
                <a:ea typeface="Calibri" pitchFamily="34" charset="0"/>
                <a:cs typeface="Calibri" pitchFamily="34" charset="0"/>
              </a:defRPr>
            </a:lvl4pPr>
            <a:lvl5pPr marL="2057400" indent="-228600" algn="l" rtl="0" eaLnBrk="0" fontAlgn="base" hangingPunct="0">
              <a:spcBef>
                <a:spcPct val="20000"/>
              </a:spcBef>
              <a:spcAft>
                <a:spcPct val="0"/>
              </a:spcAft>
              <a:buClr>
                <a:srgbClr val="00B2AA"/>
              </a:buClr>
              <a:buChar char="»"/>
              <a:defRPr sz="1400">
                <a:solidFill>
                  <a:schemeClr val="tx1"/>
                </a:solidFill>
                <a:latin typeface="Calibri" pitchFamily="34" charset="0"/>
                <a:ea typeface="Calibri" pitchFamily="34" charset="0"/>
                <a:cs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pPr marL="0" indent="0">
              <a:buFontTx/>
              <a:buNone/>
            </a:pPr>
            <a:r>
              <a:rPr lang="en-GB" kern="0" dirty="0" smtClean="0"/>
              <a:t>• F’</a:t>
            </a:r>
            <a:endParaRPr lang="en-GB" kern="0" dirty="0"/>
          </a:p>
        </p:txBody>
      </p:sp>
      <p:sp>
        <p:nvSpPr>
          <p:cNvPr id="20" name="TextBox 19"/>
          <p:cNvSpPr txBox="1"/>
          <p:nvPr/>
        </p:nvSpPr>
        <p:spPr>
          <a:xfrm>
            <a:off x="1475656" y="4941168"/>
            <a:ext cx="2088232" cy="369332"/>
          </a:xfrm>
          <a:prstGeom prst="rect">
            <a:avLst/>
          </a:prstGeom>
          <a:noFill/>
        </p:spPr>
        <p:txBody>
          <a:bodyPr wrap="square" rtlCol="0">
            <a:spAutoFit/>
          </a:bodyPr>
          <a:lstStyle/>
          <a:p>
            <a:r>
              <a:rPr lang="en-GB" dirty="0" smtClean="0"/>
              <a:t>O</a:t>
            </a:r>
            <a:endParaRPr lang="en-GB" dirty="0"/>
          </a:p>
        </p:txBody>
      </p:sp>
      <p:sp>
        <p:nvSpPr>
          <p:cNvPr id="21" name="TextBox 20"/>
          <p:cNvSpPr txBox="1"/>
          <p:nvPr/>
        </p:nvSpPr>
        <p:spPr>
          <a:xfrm>
            <a:off x="4644008" y="1948190"/>
            <a:ext cx="2592288" cy="400110"/>
          </a:xfrm>
          <a:prstGeom prst="rect">
            <a:avLst/>
          </a:prstGeom>
          <a:noFill/>
          <a:ln w="25400">
            <a:solidFill>
              <a:schemeClr val="tx1"/>
            </a:solidFill>
          </a:ln>
        </p:spPr>
        <p:txBody>
          <a:bodyPr wrap="square" rtlCol="0">
            <a:spAutoFit/>
          </a:bodyPr>
          <a:lstStyle/>
          <a:p>
            <a:r>
              <a:rPr lang="en-GB" sz="2000" dirty="0" smtClean="0"/>
              <a:t>Efficiency = OF/OF’</a:t>
            </a:r>
            <a:endParaRPr lang="en-GB" sz="2000" dirty="0"/>
          </a:p>
        </p:txBody>
      </p:sp>
    </p:spTree>
    <p:extLst>
      <p:ext uri="{BB962C8B-B14F-4D97-AF65-F5344CB8AC3E}">
        <p14:creationId xmlns:p14="http://schemas.microsoft.com/office/powerpoint/2010/main" xmlns="" val="1927857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build="p"/>
      <p:bldP spid="17" grpId="0"/>
      <p:bldP spid="2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2. Efficiency </a:t>
            </a:r>
            <a:r>
              <a:rPr lang="en-GB" b="1" dirty="0"/>
              <a:t>and its measurement</a:t>
            </a:r>
            <a:br>
              <a:rPr lang="en-GB" b="1" dirty="0"/>
            </a:br>
            <a:r>
              <a:rPr lang="en-GB" dirty="0" smtClean="0"/>
              <a:t>Ordinary least squares regression</a:t>
            </a:r>
            <a:endParaRPr lang="en-GB" dirty="0"/>
          </a:p>
        </p:txBody>
      </p:sp>
      <p:sp>
        <p:nvSpPr>
          <p:cNvPr id="3" name="Content Placeholder 2"/>
          <p:cNvSpPr>
            <a:spLocks noGrp="1"/>
          </p:cNvSpPr>
          <p:nvPr>
            <p:ph idx="1"/>
          </p:nvPr>
        </p:nvSpPr>
        <p:spPr/>
        <p:txBody>
          <a:bodyPr/>
          <a:lstStyle/>
          <a:p>
            <a:pPr marL="0" indent="0">
              <a:buNone/>
            </a:pPr>
            <a:endParaRPr lang="en-GB" dirty="0"/>
          </a:p>
        </p:txBody>
      </p:sp>
      <p:cxnSp>
        <p:nvCxnSpPr>
          <p:cNvPr id="4" name="Straight Connector 3"/>
          <p:cNvCxnSpPr/>
          <p:nvPr/>
        </p:nvCxnSpPr>
        <p:spPr bwMode="auto">
          <a:xfrm>
            <a:off x="1763486" y="2132856"/>
            <a:ext cx="202" cy="2880320"/>
          </a:xfrm>
          <a:prstGeom prst="line">
            <a:avLst/>
          </a:prstGeom>
          <a:solidFill>
            <a:schemeClr val="accent1"/>
          </a:solidFill>
          <a:ln w="25400" cap="flat" cmpd="sng" algn="ctr">
            <a:solidFill>
              <a:schemeClr val="tx1"/>
            </a:solidFill>
            <a:prstDash val="solid"/>
            <a:round/>
            <a:headEnd type="none" w="med" len="med"/>
            <a:tailEnd type="none" w="med" len="med"/>
          </a:ln>
          <a:effectLst/>
        </p:spPr>
      </p:cxnSp>
      <p:cxnSp>
        <p:nvCxnSpPr>
          <p:cNvPr id="5" name="Straight Connector 4"/>
          <p:cNvCxnSpPr/>
          <p:nvPr/>
        </p:nvCxnSpPr>
        <p:spPr bwMode="auto">
          <a:xfrm>
            <a:off x="1763688" y="5013176"/>
            <a:ext cx="3744416" cy="0"/>
          </a:xfrm>
          <a:prstGeom prst="line">
            <a:avLst/>
          </a:prstGeom>
          <a:solidFill>
            <a:schemeClr val="accent1"/>
          </a:solidFill>
          <a:ln w="25400" cap="flat" cmpd="sng" algn="ctr">
            <a:solidFill>
              <a:schemeClr val="tx1"/>
            </a:solidFill>
            <a:prstDash val="solid"/>
            <a:round/>
            <a:headEnd type="none" w="med" len="med"/>
            <a:tailEnd type="none" w="med" len="med"/>
          </a:ln>
          <a:effectLst/>
        </p:spPr>
      </p:cxnSp>
      <p:sp>
        <p:nvSpPr>
          <p:cNvPr id="6" name="TextBox 5"/>
          <p:cNvSpPr txBox="1"/>
          <p:nvPr/>
        </p:nvSpPr>
        <p:spPr>
          <a:xfrm>
            <a:off x="5652120" y="4797152"/>
            <a:ext cx="2088232" cy="369332"/>
          </a:xfrm>
          <a:prstGeom prst="rect">
            <a:avLst/>
          </a:prstGeom>
          <a:noFill/>
        </p:spPr>
        <p:txBody>
          <a:bodyPr wrap="square" rtlCol="0">
            <a:spAutoFit/>
          </a:bodyPr>
          <a:lstStyle/>
          <a:p>
            <a:r>
              <a:rPr lang="en-GB" dirty="0" smtClean="0"/>
              <a:t>Teaching/staff</a:t>
            </a:r>
            <a:endParaRPr lang="en-GB" dirty="0"/>
          </a:p>
        </p:txBody>
      </p:sp>
      <p:sp>
        <p:nvSpPr>
          <p:cNvPr id="7" name="TextBox 6"/>
          <p:cNvSpPr txBox="1"/>
          <p:nvPr/>
        </p:nvSpPr>
        <p:spPr>
          <a:xfrm>
            <a:off x="827584" y="1556792"/>
            <a:ext cx="2088232" cy="369332"/>
          </a:xfrm>
          <a:prstGeom prst="rect">
            <a:avLst/>
          </a:prstGeom>
          <a:noFill/>
        </p:spPr>
        <p:txBody>
          <a:bodyPr wrap="square" rtlCol="0">
            <a:spAutoFit/>
          </a:bodyPr>
          <a:lstStyle/>
          <a:p>
            <a:r>
              <a:rPr lang="en-GB" dirty="0" smtClean="0"/>
              <a:t>Research/staff</a:t>
            </a:r>
            <a:endParaRPr lang="en-GB" dirty="0"/>
          </a:p>
        </p:txBody>
      </p:sp>
      <p:sp>
        <p:nvSpPr>
          <p:cNvPr id="8" name="Freeform 7"/>
          <p:cNvSpPr/>
          <p:nvPr/>
        </p:nvSpPr>
        <p:spPr bwMode="auto">
          <a:xfrm>
            <a:off x="1763486" y="2696548"/>
            <a:ext cx="2617845" cy="2294602"/>
          </a:xfrm>
          <a:custGeom>
            <a:avLst/>
            <a:gdLst>
              <a:gd name="connsiteX0" fmla="*/ 0 w 2761861"/>
              <a:gd name="connsiteY0" fmla="*/ 34217 h 2282895"/>
              <a:gd name="connsiteX1" fmla="*/ 886408 w 2761861"/>
              <a:gd name="connsiteY1" fmla="*/ 108862 h 2282895"/>
              <a:gd name="connsiteX2" fmla="*/ 2052734 w 2761861"/>
              <a:gd name="connsiteY2" fmla="*/ 939287 h 2282895"/>
              <a:gd name="connsiteX3" fmla="*/ 2761861 w 2761861"/>
              <a:gd name="connsiteY3" fmla="*/ 2282895 h 2282895"/>
              <a:gd name="connsiteX4" fmla="*/ 2761861 w 2761861"/>
              <a:gd name="connsiteY4" fmla="*/ 2282895 h 2282895"/>
              <a:gd name="connsiteX0" fmla="*/ 0 w 2761861"/>
              <a:gd name="connsiteY0" fmla="*/ 14475 h 2347128"/>
              <a:gd name="connsiteX1" fmla="*/ 886408 w 2761861"/>
              <a:gd name="connsiteY1" fmla="*/ 173095 h 2347128"/>
              <a:gd name="connsiteX2" fmla="*/ 2052734 w 2761861"/>
              <a:gd name="connsiteY2" fmla="*/ 1003520 h 2347128"/>
              <a:gd name="connsiteX3" fmla="*/ 2761861 w 2761861"/>
              <a:gd name="connsiteY3" fmla="*/ 2347128 h 2347128"/>
              <a:gd name="connsiteX4" fmla="*/ 2761861 w 2761861"/>
              <a:gd name="connsiteY4" fmla="*/ 2347128 h 2347128"/>
              <a:gd name="connsiteX0" fmla="*/ 0 w 2761861"/>
              <a:gd name="connsiteY0" fmla="*/ 0 h 2332653"/>
              <a:gd name="connsiteX1" fmla="*/ 886408 w 2761861"/>
              <a:gd name="connsiteY1" fmla="*/ 158620 h 2332653"/>
              <a:gd name="connsiteX2" fmla="*/ 2052734 w 2761861"/>
              <a:gd name="connsiteY2" fmla="*/ 989045 h 2332653"/>
              <a:gd name="connsiteX3" fmla="*/ 2761861 w 2761861"/>
              <a:gd name="connsiteY3" fmla="*/ 2332653 h 2332653"/>
              <a:gd name="connsiteX4" fmla="*/ 2761861 w 2761861"/>
              <a:gd name="connsiteY4" fmla="*/ 2332653 h 2332653"/>
              <a:gd name="connsiteX0" fmla="*/ 0 w 2761861"/>
              <a:gd name="connsiteY0" fmla="*/ 0 h 2332653"/>
              <a:gd name="connsiteX1" fmla="*/ 1268963 w 2761861"/>
              <a:gd name="connsiteY1" fmla="*/ 335902 h 2332653"/>
              <a:gd name="connsiteX2" fmla="*/ 2052734 w 2761861"/>
              <a:gd name="connsiteY2" fmla="*/ 989045 h 2332653"/>
              <a:gd name="connsiteX3" fmla="*/ 2761861 w 2761861"/>
              <a:gd name="connsiteY3" fmla="*/ 2332653 h 2332653"/>
              <a:gd name="connsiteX4" fmla="*/ 2761861 w 2761861"/>
              <a:gd name="connsiteY4" fmla="*/ 2332653 h 2332653"/>
              <a:gd name="connsiteX0" fmla="*/ 0 w 2761861"/>
              <a:gd name="connsiteY0" fmla="*/ 0 h 2332653"/>
              <a:gd name="connsiteX1" fmla="*/ 1268963 w 2761861"/>
              <a:gd name="connsiteY1" fmla="*/ 335902 h 2332653"/>
              <a:gd name="connsiteX2" fmla="*/ 2052734 w 2761861"/>
              <a:gd name="connsiteY2" fmla="*/ 1017036 h 2332653"/>
              <a:gd name="connsiteX3" fmla="*/ 2761861 w 2761861"/>
              <a:gd name="connsiteY3" fmla="*/ 2332653 h 2332653"/>
              <a:gd name="connsiteX4" fmla="*/ 2761861 w 2761861"/>
              <a:gd name="connsiteY4" fmla="*/ 2332653 h 2332653"/>
              <a:gd name="connsiteX0" fmla="*/ 0 w 2822247"/>
              <a:gd name="connsiteY0" fmla="*/ 0 h 2437674"/>
              <a:gd name="connsiteX1" fmla="*/ 1268963 w 2822247"/>
              <a:gd name="connsiteY1" fmla="*/ 335902 h 2437674"/>
              <a:gd name="connsiteX2" fmla="*/ 2052734 w 2822247"/>
              <a:gd name="connsiteY2" fmla="*/ 1017036 h 2437674"/>
              <a:gd name="connsiteX3" fmla="*/ 2761861 w 2822247"/>
              <a:gd name="connsiteY3" fmla="*/ 2332653 h 2437674"/>
              <a:gd name="connsiteX4" fmla="*/ 2789853 w 2822247"/>
              <a:gd name="connsiteY4" fmla="*/ 2360645 h 2437674"/>
              <a:gd name="connsiteX0" fmla="*/ 0 w 2789853"/>
              <a:gd name="connsiteY0" fmla="*/ 0 h 2360645"/>
              <a:gd name="connsiteX1" fmla="*/ 1268963 w 2789853"/>
              <a:gd name="connsiteY1" fmla="*/ 335902 h 2360645"/>
              <a:gd name="connsiteX2" fmla="*/ 2052734 w 2789853"/>
              <a:gd name="connsiteY2" fmla="*/ 1017036 h 2360645"/>
              <a:gd name="connsiteX3" fmla="*/ 2640563 w 2789853"/>
              <a:gd name="connsiteY3" fmla="*/ 2062065 h 2360645"/>
              <a:gd name="connsiteX4" fmla="*/ 2789853 w 2789853"/>
              <a:gd name="connsiteY4" fmla="*/ 2360645 h 2360645"/>
              <a:gd name="connsiteX0" fmla="*/ 0 w 2789853"/>
              <a:gd name="connsiteY0" fmla="*/ 0 h 2360645"/>
              <a:gd name="connsiteX1" fmla="*/ 1268963 w 2789853"/>
              <a:gd name="connsiteY1" fmla="*/ 335902 h 2360645"/>
              <a:gd name="connsiteX2" fmla="*/ 2052734 w 2789853"/>
              <a:gd name="connsiteY2" fmla="*/ 1017036 h 2360645"/>
              <a:gd name="connsiteX3" fmla="*/ 2640563 w 2789853"/>
              <a:gd name="connsiteY3" fmla="*/ 2062065 h 2360645"/>
              <a:gd name="connsiteX4" fmla="*/ 2789853 w 2789853"/>
              <a:gd name="connsiteY4" fmla="*/ 2360645 h 2360645"/>
              <a:gd name="connsiteX0" fmla="*/ 0 w 2741005"/>
              <a:gd name="connsiteY0" fmla="*/ 0 h 2370284"/>
              <a:gd name="connsiteX1" fmla="*/ 1268963 w 2741005"/>
              <a:gd name="connsiteY1" fmla="*/ 335902 h 2370284"/>
              <a:gd name="connsiteX2" fmla="*/ 2052734 w 2741005"/>
              <a:gd name="connsiteY2" fmla="*/ 1017036 h 2370284"/>
              <a:gd name="connsiteX3" fmla="*/ 2640563 w 2741005"/>
              <a:gd name="connsiteY3" fmla="*/ 2062065 h 2370284"/>
              <a:gd name="connsiteX4" fmla="*/ 2741005 w 2741005"/>
              <a:gd name="connsiteY4" fmla="*/ 2370284 h 2370284"/>
              <a:gd name="connsiteX0" fmla="*/ 0 w 2741005"/>
              <a:gd name="connsiteY0" fmla="*/ 0 h 2370284"/>
              <a:gd name="connsiteX1" fmla="*/ 1268963 w 2741005"/>
              <a:gd name="connsiteY1" fmla="*/ 335902 h 2370284"/>
              <a:gd name="connsiteX2" fmla="*/ 2052734 w 2741005"/>
              <a:gd name="connsiteY2" fmla="*/ 1017036 h 2370284"/>
              <a:gd name="connsiteX3" fmla="*/ 2610644 w 2741005"/>
              <a:gd name="connsiteY3" fmla="*/ 1978431 h 2370284"/>
              <a:gd name="connsiteX4" fmla="*/ 2741005 w 2741005"/>
              <a:gd name="connsiteY4" fmla="*/ 2370284 h 23702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41005" h="2370284">
                <a:moveTo>
                  <a:pt x="0" y="0"/>
                </a:moveTo>
                <a:cubicBezTo>
                  <a:pt x="524070" y="27214"/>
                  <a:pt x="926841" y="166396"/>
                  <a:pt x="1268963" y="335902"/>
                </a:cubicBezTo>
                <a:cubicBezTo>
                  <a:pt x="1611085" y="505408"/>
                  <a:pt x="1829120" y="743281"/>
                  <a:pt x="2052734" y="1017036"/>
                </a:cubicBezTo>
                <a:cubicBezTo>
                  <a:pt x="2276348" y="1290791"/>
                  <a:pt x="2495932" y="1752890"/>
                  <a:pt x="2610644" y="1978431"/>
                </a:cubicBezTo>
                <a:cubicBezTo>
                  <a:pt x="2725356" y="2203972"/>
                  <a:pt x="2731674" y="2360953"/>
                  <a:pt x="2741005" y="2370284"/>
                </a:cubicBezTo>
              </a:path>
            </a:pathLst>
          </a:custGeom>
          <a:noFill/>
          <a:ln w="19050"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3200" b="1" i="0" u="none" strike="noStrike" cap="none" normalizeH="0" baseline="0" smtClean="0">
              <a:ln>
                <a:noFill/>
              </a:ln>
              <a:solidFill>
                <a:schemeClr val="tx1"/>
              </a:solidFill>
              <a:effectLst/>
              <a:latin typeface="Times New Roman" pitchFamily="18" charset="0"/>
            </a:endParaRPr>
          </a:p>
        </p:txBody>
      </p:sp>
      <p:sp>
        <p:nvSpPr>
          <p:cNvPr id="10" name="Text Box 16"/>
          <p:cNvSpPr txBox="1">
            <a:spLocks noChangeArrowheads="1"/>
          </p:cNvSpPr>
          <p:nvPr/>
        </p:nvSpPr>
        <p:spPr bwMode="auto">
          <a:xfrm>
            <a:off x="2008485" y="2667297"/>
            <a:ext cx="481013" cy="347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Text Box 14"/>
          <p:cNvSpPr txBox="1">
            <a:spLocks noChangeArrowheads="1"/>
          </p:cNvSpPr>
          <p:nvPr/>
        </p:nvSpPr>
        <p:spPr bwMode="auto">
          <a:xfrm>
            <a:off x="2489498" y="2726035"/>
            <a:ext cx="481012" cy="3476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Text Box 12"/>
          <p:cNvSpPr txBox="1">
            <a:spLocks noChangeArrowheads="1"/>
          </p:cNvSpPr>
          <p:nvPr/>
        </p:nvSpPr>
        <p:spPr bwMode="auto">
          <a:xfrm>
            <a:off x="3770610" y="3581697"/>
            <a:ext cx="481013" cy="347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Text Box 11"/>
          <p:cNvSpPr txBox="1">
            <a:spLocks noChangeArrowheads="1"/>
          </p:cNvSpPr>
          <p:nvPr/>
        </p:nvSpPr>
        <p:spPr bwMode="auto">
          <a:xfrm>
            <a:off x="3122910" y="3234035"/>
            <a:ext cx="481013" cy="3476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 name="Text Box 10"/>
          <p:cNvSpPr txBox="1">
            <a:spLocks noChangeArrowheads="1"/>
          </p:cNvSpPr>
          <p:nvPr/>
        </p:nvSpPr>
        <p:spPr bwMode="auto">
          <a:xfrm>
            <a:off x="2870498" y="3135610"/>
            <a:ext cx="481012" cy="3476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Text Box 9"/>
          <p:cNvSpPr txBox="1">
            <a:spLocks noChangeArrowheads="1"/>
          </p:cNvSpPr>
          <p:nvPr/>
        </p:nvSpPr>
        <p:spPr bwMode="auto">
          <a:xfrm>
            <a:off x="3851573" y="3929360"/>
            <a:ext cx="481012" cy="3476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6" name="Text Box 8"/>
          <p:cNvSpPr txBox="1">
            <a:spLocks noChangeArrowheads="1"/>
          </p:cNvSpPr>
          <p:nvPr/>
        </p:nvSpPr>
        <p:spPr bwMode="auto">
          <a:xfrm>
            <a:off x="3351510" y="3073697"/>
            <a:ext cx="481013" cy="347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 name="Text Box 6"/>
          <p:cNvSpPr txBox="1">
            <a:spLocks noChangeArrowheads="1"/>
          </p:cNvSpPr>
          <p:nvPr/>
        </p:nvSpPr>
        <p:spPr bwMode="auto">
          <a:xfrm>
            <a:off x="3370560" y="3753147"/>
            <a:ext cx="481013" cy="347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 name="Text Box 4"/>
          <p:cNvSpPr txBox="1">
            <a:spLocks noChangeArrowheads="1"/>
          </p:cNvSpPr>
          <p:nvPr/>
        </p:nvSpPr>
        <p:spPr bwMode="auto">
          <a:xfrm>
            <a:off x="3770610" y="4521497"/>
            <a:ext cx="481013" cy="347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 name="Text Box 3"/>
          <p:cNvSpPr txBox="1">
            <a:spLocks noChangeArrowheads="1"/>
          </p:cNvSpPr>
          <p:nvPr/>
        </p:nvSpPr>
        <p:spPr bwMode="auto">
          <a:xfrm>
            <a:off x="4156373" y="4343697"/>
            <a:ext cx="481012" cy="347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 name="Text Box 8"/>
          <p:cNvSpPr txBox="1">
            <a:spLocks noChangeArrowheads="1"/>
          </p:cNvSpPr>
          <p:nvPr/>
        </p:nvSpPr>
        <p:spPr bwMode="auto">
          <a:xfrm>
            <a:off x="3072408" y="2726035"/>
            <a:ext cx="481013" cy="347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6" name="Text Box 8"/>
          <p:cNvSpPr txBox="1">
            <a:spLocks noChangeArrowheads="1"/>
          </p:cNvSpPr>
          <p:nvPr/>
        </p:nvSpPr>
        <p:spPr bwMode="auto">
          <a:xfrm>
            <a:off x="3553421" y="3136085"/>
            <a:ext cx="481013" cy="347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7" name="Text Box 8"/>
          <p:cNvSpPr txBox="1">
            <a:spLocks noChangeArrowheads="1"/>
          </p:cNvSpPr>
          <p:nvPr/>
        </p:nvSpPr>
        <p:spPr bwMode="auto">
          <a:xfrm>
            <a:off x="2609787" y="2548516"/>
            <a:ext cx="481013" cy="347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 name="Text Box 8"/>
          <p:cNvSpPr txBox="1">
            <a:spLocks noChangeArrowheads="1"/>
          </p:cNvSpPr>
          <p:nvPr/>
        </p:nvSpPr>
        <p:spPr bwMode="auto">
          <a:xfrm>
            <a:off x="2128774" y="2413400"/>
            <a:ext cx="481013" cy="347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9" name="Text Box 8"/>
          <p:cNvSpPr txBox="1">
            <a:spLocks noChangeArrowheads="1"/>
          </p:cNvSpPr>
          <p:nvPr/>
        </p:nvSpPr>
        <p:spPr bwMode="auto">
          <a:xfrm>
            <a:off x="4251623" y="3926978"/>
            <a:ext cx="481013" cy="347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30" name="Straight Connector 29"/>
          <p:cNvCxnSpPr/>
          <p:nvPr/>
        </p:nvCxnSpPr>
        <p:spPr bwMode="auto">
          <a:xfrm flipV="1">
            <a:off x="1763486" y="3084930"/>
            <a:ext cx="1368354" cy="1928246"/>
          </a:xfrm>
          <a:prstGeom prst="line">
            <a:avLst/>
          </a:prstGeom>
          <a:solidFill>
            <a:schemeClr val="accent1"/>
          </a:solidFill>
          <a:ln w="19050" cap="flat" cmpd="sng" algn="ctr">
            <a:solidFill>
              <a:schemeClr val="tx1"/>
            </a:solidFill>
            <a:prstDash val="solid"/>
            <a:round/>
            <a:headEnd type="none" w="med" len="med"/>
            <a:tailEnd type="none" w="med" len="med"/>
          </a:ln>
          <a:effectLst/>
        </p:spPr>
      </p:cxnSp>
      <p:sp>
        <p:nvSpPr>
          <p:cNvPr id="31" name="Content Placeholder 10"/>
          <p:cNvSpPr txBox="1">
            <a:spLocks/>
          </p:cNvSpPr>
          <p:nvPr/>
        </p:nvSpPr>
        <p:spPr bwMode="auto">
          <a:xfrm>
            <a:off x="2532348" y="3516977"/>
            <a:ext cx="671500" cy="400110"/>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spAutoFit/>
          </a:bodyPr>
          <a:lstStyle>
            <a:lvl1pPr marL="342900" indent="-342900" algn="l" rtl="0" eaLnBrk="0" fontAlgn="base" hangingPunct="0">
              <a:spcBef>
                <a:spcPct val="20000"/>
              </a:spcBef>
              <a:spcAft>
                <a:spcPct val="0"/>
              </a:spcAft>
              <a:buClr>
                <a:srgbClr val="00B2AA"/>
              </a:buClr>
              <a:buChar char="•"/>
              <a:defRPr sz="2000">
                <a:solidFill>
                  <a:schemeClr val="tx1"/>
                </a:solidFill>
                <a:latin typeface="Calibri" pitchFamily="34" charset="0"/>
                <a:ea typeface="Calibri" pitchFamily="34" charset="0"/>
                <a:cs typeface="Calibri" pitchFamily="34" charset="0"/>
              </a:defRPr>
            </a:lvl1pPr>
            <a:lvl2pPr marL="742950" indent="-285750" algn="l" rtl="0" eaLnBrk="0" fontAlgn="base" hangingPunct="0">
              <a:spcBef>
                <a:spcPct val="20000"/>
              </a:spcBef>
              <a:spcAft>
                <a:spcPct val="0"/>
              </a:spcAft>
              <a:buClr>
                <a:srgbClr val="00B2AA"/>
              </a:buClr>
              <a:buChar char="–"/>
              <a:defRPr sz="1800">
                <a:solidFill>
                  <a:schemeClr val="tx1"/>
                </a:solidFill>
                <a:latin typeface="Calibri" pitchFamily="34" charset="0"/>
                <a:ea typeface="Calibri" pitchFamily="34" charset="0"/>
                <a:cs typeface="Calibri" pitchFamily="34" charset="0"/>
              </a:defRPr>
            </a:lvl2pPr>
            <a:lvl3pPr marL="1143000" indent="-228600" algn="l" rtl="0" eaLnBrk="0" fontAlgn="base" hangingPunct="0">
              <a:spcBef>
                <a:spcPct val="20000"/>
              </a:spcBef>
              <a:spcAft>
                <a:spcPct val="0"/>
              </a:spcAft>
              <a:buClr>
                <a:srgbClr val="00B2AA"/>
              </a:buClr>
              <a:buChar char="•"/>
              <a:defRPr sz="1600">
                <a:solidFill>
                  <a:schemeClr val="tx1"/>
                </a:solidFill>
                <a:latin typeface="Calibri" pitchFamily="34" charset="0"/>
                <a:ea typeface="Calibri" pitchFamily="34" charset="0"/>
                <a:cs typeface="Calibri" pitchFamily="34" charset="0"/>
              </a:defRPr>
            </a:lvl3pPr>
            <a:lvl4pPr marL="1600200" indent="-228600" algn="l" rtl="0" eaLnBrk="0" fontAlgn="base" hangingPunct="0">
              <a:spcBef>
                <a:spcPct val="20000"/>
              </a:spcBef>
              <a:spcAft>
                <a:spcPct val="0"/>
              </a:spcAft>
              <a:buClr>
                <a:srgbClr val="00B2AA"/>
              </a:buClr>
              <a:buChar char="–"/>
              <a:defRPr sz="1400">
                <a:solidFill>
                  <a:schemeClr val="tx1"/>
                </a:solidFill>
                <a:latin typeface="Calibri" pitchFamily="34" charset="0"/>
                <a:ea typeface="Calibri" pitchFamily="34" charset="0"/>
                <a:cs typeface="Calibri" pitchFamily="34" charset="0"/>
              </a:defRPr>
            </a:lvl4pPr>
            <a:lvl5pPr marL="2057400" indent="-228600" algn="l" rtl="0" eaLnBrk="0" fontAlgn="base" hangingPunct="0">
              <a:spcBef>
                <a:spcPct val="20000"/>
              </a:spcBef>
              <a:spcAft>
                <a:spcPct val="0"/>
              </a:spcAft>
              <a:buClr>
                <a:srgbClr val="00B2AA"/>
              </a:buClr>
              <a:buChar char="»"/>
              <a:defRPr sz="1400">
                <a:solidFill>
                  <a:schemeClr val="tx1"/>
                </a:solidFill>
                <a:latin typeface="Calibri" pitchFamily="34" charset="0"/>
                <a:ea typeface="Calibri" pitchFamily="34" charset="0"/>
                <a:cs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pPr marL="0" indent="0">
              <a:buFontTx/>
              <a:buNone/>
            </a:pPr>
            <a:r>
              <a:rPr lang="en-GB" kern="0" dirty="0" smtClean="0"/>
              <a:t>• F</a:t>
            </a:r>
            <a:endParaRPr lang="en-GB" kern="0" dirty="0"/>
          </a:p>
        </p:txBody>
      </p:sp>
      <p:sp>
        <p:nvSpPr>
          <p:cNvPr id="32" name="Content Placeholder 10"/>
          <p:cNvSpPr txBox="1">
            <a:spLocks/>
          </p:cNvSpPr>
          <p:nvPr/>
        </p:nvSpPr>
        <p:spPr bwMode="auto">
          <a:xfrm>
            <a:off x="2977200" y="2916000"/>
            <a:ext cx="671500" cy="400110"/>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spAutoFit/>
          </a:bodyPr>
          <a:lstStyle>
            <a:lvl1pPr marL="342900" indent="-342900" algn="l" rtl="0" eaLnBrk="0" fontAlgn="base" hangingPunct="0">
              <a:spcBef>
                <a:spcPct val="20000"/>
              </a:spcBef>
              <a:spcAft>
                <a:spcPct val="0"/>
              </a:spcAft>
              <a:buClr>
                <a:srgbClr val="00B2AA"/>
              </a:buClr>
              <a:buChar char="•"/>
              <a:defRPr sz="2000">
                <a:solidFill>
                  <a:schemeClr val="tx1"/>
                </a:solidFill>
                <a:latin typeface="Calibri" pitchFamily="34" charset="0"/>
                <a:ea typeface="Calibri" pitchFamily="34" charset="0"/>
                <a:cs typeface="Calibri" pitchFamily="34" charset="0"/>
              </a:defRPr>
            </a:lvl1pPr>
            <a:lvl2pPr marL="742950" indent="-285750" algn="l" rtl="0" eaLnBrk="0" fontAlgn="base" hangingPunct="0">
              <a:spcBef>
                <a:spcPct val="20000"/>
              </a:spcBef>
              <a:spcAft>
                <a:spcPct val="0"/>
              </a:spcAft>
              <a:buClr>
                <a:srgbClr val="00B2AA"/>
              </a:buClr>
              <a:buChar char="–"/>
              <a:defRPr sz="1800">
                <a:solidFill>
                  <a:schemeClr val="tx1"/>
                </a:solidFill>
                <a:latin typeface="Calibri" pitchFamily="34" charset="0"/>
                <a:ea typeface="Calibri" pitchFamily="34" charset="0"/>
                <a:cs typeface="Calibri" pitchFamily="34" charset="0"/>
              </a:defRPr>
            </a:lvl2pPr>
            <a:lvl3pPr marL="1143000" indent="-228600" algn="l" rtl="0" eaLnBrk="0" fontAlgn="base" hangingPunct="0">
              <a:spcBef>
                <a:spcPct val="20000"/>
              </a:spcBef>
              <a:spcAft>
                <a:spcPct val="0"/>
              </a:spcAft>
              <a:buClr>
                <a:srgbClr val="00B2AA"/>
              </a:buClr>
              <a:buChar char="•"/>
              <a:defRPr sz="1600">
                <a:solidFill>
                  <a:schemeClr val="tx1"/>
                </a:solidFill>
                <a:latin typeface="Calibri" pitchFamily="34" charset="0"/>
                <a:ea typeface="Calibri" pitchFamily="34" charset="0"/>
                <a:cs typeface="Calibri" pitchFamily="34" charset="0"/>
              </a:defRPr>
            </a:lvl3pPr>
            <a:lvl4pPr marL="1600200" indent="-228600" algn="l" rtl="0" eaLnBrk="0" fontAlgn="base" hangingPunct="0">
              <a:spcBef>
                <a:spcPct val="20000"/>
              </a:spcBef>
              <a:spcAft>
                <a:spcPct val="0"/>
              </a:spcAft>
              <a:buClr>
                <a:srgbClr val="00B2AA"/>
              </a:buClr>
              <a:buChar char="–"/>
              <a:defRPr sz="1400">
                <a:solidFill>
                  <a:schemeClr val="tx1"/>
                </a:solidFill>
                <a:latin typeface="Calibri" pitchFamily="34" charset="0"/>
                <a:ea typeface="Calibri" pitchFamily="34" charset="0"/>
                <a:cs typeface="Calibri" pitchFamily="34" charset="0"/>
              </a:defRPr>
            </a:lvl4pPr>
            <a:lvl5pPr marL="2057400" indent="-228600" algn="l" rtl="0" eaLnBrk="0" fontAlgn="base" hangingPunct="0">
              <a:spcBef>
                <a:spcPct val="20000"/>
              </a:spcBef>
              <a:spcAft>
                <a:spcPct val="0"/>
              </a:spcAft>
              <a:buClr>
                <a:srgbClr val="00B2AA"/>
              </a:buClr>
              <a:buChar char="»"/>
              <a:defRPr sz="1400">
                <a:solidFill>
                  <a:schemeClr val="tx1"/>
                </a:solidFill>
                <a:latin typeface="Calibri" pitchFamily="34" charset="0"/>
                <a:ea typeface="Calibri" pitchFamily="34" charset="0"/>
                <a:cs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pPr marL="0" indent="0">
              <a:buFontTx/>
              <a:buNone/>
            </a:pPr>
            <a:r>
              <a:rPr lang="en-GB" kern="0" dirty="0" smtClean="0"/>
              <a:t>• F’</a:t>
            </a:r>
            <a:endParaRPr lang="en-GB" kern="0" dirty="0"/>
          </a:p>
        </p:txBody>
      </p:sp>
      <p:sp>
        <p:nvSpPr>
          <p:cNvPr id="34" name="TextBox 33"/>
          <p:cNvSpPr txBox="1"/>
          <p:nvPr/>
        </p:nvSpPr>
        <p:spPr>
          <a:xfrm>
            <a:off x="1475656" y="4941168"/>
            <a:ext cx="2088232" cy="369332"/>
          </a:xfrm>
          <a:prstGeom prst="rect">
            <a:avLst/>
          </a:prstGeom>
          <a:noFill/>
        </p:spPr>
        <p:txBody>
          <a:bodyPr wrap="square" rtlCol="0">
            <a:spAutoFit/>
          </a:bodyPr>
          <a:lstStyle/>
          <a:p>
            <a:r>
              <a:rPr lang="en-GB" dirty="0" smtClean="0"/>
              <a:t>O</a:t>
            </a:r>
            <a:endParaRPr lang="en-GB" dirty="0"/>
          </a:p>
        </p:txBody>
      </p:sp>
      <p:sp>
        <p:nvSpPr>
          <p:cNvPr id="35" name="TextBox 34"/>
          <p:cNvSpPr txBox="1"/>
          <p:nvPr/>
        </p:nvSpPr>
        <p:spPr>
          <a:xfrm>
            <a:off x="4637385" y="1926124"/>
            <a:ext cx="3607023" cy="1477328"/>
          </a:xfrm>
          <a:prstGeom prst="rect">
            <a:avLst/>
          </a:prstGeom>
          <a:noFill/>
        </p:spPr>
        <p:txBody>
          <a:bodyPr wrap="square" rtlCol="0">
            <a:spAutoFit/>
          </a:bodyPr>
          <a:lstStyle/>
          <a:p>
            <a:r>
              <a:rPr lang="en-GB" dirty="0" smtClean="0"/>
              <a:t>Estimated efficiency = OF/OF’</a:t>
            </a:r>
          </a:p>
          <a:p>
            <a:endParaRPr lang="en-GB" dirty="0" smtClean="0"/>
          </a:p>
          <a:p>
            <a:r>
              <a:rPr lang="en-GB" dirty="0" smtClean="0"/>
              <a:t>Estimated inefficiency = FF’/OF’</a:t>
            </a:r>
          </a:p>
          <a:p>
            <a:r>
              <a:rPr lang="en-GB" dirty="0" smtClean="0"/>
              <a:t> </a:t>
            </a:r>
          </a:p>
          <a:p>
            <a:r>
              <a:rPr lang="en-GB" dirty="0" smtClean="0"/>
              <a:t>i.e. based on the OLS residual</a:t>
            </a:r>
            <a:endParaRPr lang="en-GB" dirty="0"/>
          </a:p>
        </p:txBody>
      </p:sp>
    </p:spTree>
    <p:extLst>
      <p:ext uri="{BB962C8B-B14F-4D97-AF65-F5344CB8AC3E}">
        <p14:creationId xmlns:p14="http://schemas.microsoft.com/office/powerpoint/2010/main" xmlns="" val="128633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32" grpId="0"/>
      <p:bldP spid="3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2. Efficiency </a:t>
            </a:r>
            <a:r>
              <a:rPr lang="en-GB" b="1" dirty="0"/>
              <a:t>and its measurement</a:t>
            </a:r>
            <a:br>
              <a:rPr lang="en-GB" b="1" dirty="0"/>
            </a:br>
            <a:r>
              <a:rPr lang="en-GB" dirty="0" smtClean="0"/>
              <a:t>Stochastic frontier analysis (SFA)</a:t>
            </a:r>
            <a:endParaRPr lang="en-GB" dirty="0"/>
          </a:p>
        </p:txBody>
      </p:sp>
      <p:sp>
        <p:nvSpPr>
          <p:cNvPr id="3" name="Content Placeholder 2"/>
          <p:cNvSpPr>
            <a:spLocks noGrp="1"/>
          </p:cNvSpPr>
          <p:nvPr>
            <p:ph idx="1"/>
          </p:nvPr>
        </p:nvSpPr>
        <p:spPr/>
        <p:txBody>
          <a:bodyPr/>
          <a:lstStyle/>
          <a:p>
            <a:pPr marL="0" indent="0">
              <a:buNone/>
            </a:pPr>
            <a:r>
              <a:rPr lang="en-GB" dirty="0" err="1"/>
              <a:t>Aigner</a:t>
            </a:r>
            <a:r>
              <a:rPr lang="en-GB" dirty="0"/>
              <a:t>, Lovell and Schmidt (1977)</a:t>
            </a:r>
          </a:p>
          <a:p>
            <a:pPr marL="0" indent="0">
              <a:buNone/>
            </a:pPr>
            <a:endParaRPr lang="en-GB" dirty="0"/>
          </a:p>
          <a:p>
            <a:pPr marL="0" indent="0">
              <a:buNone/>
            </a:pPr>
            <a:endParaRPr lang="en-GB" dirty="0"/>
          </a:p>
          <a:p>
            <a:pPr marL="0" indent="0">
              <a:buNone/>
            </a:pPr>
            <a:endParaRPr lang="en-GB" dirty="0"/>
          </a:p>
          <a:p>
            <a:pPr marL="0" indent="0">
              <a:buNone/>
            </a:pPr>
            <a:endParaRPr lang="en-GB" dirty="0" smtClean="0"/>
          </a:p>
          <a:p>
            <a:pPr marL="0" indent="0">
              <a:buNone/>
            </a:pPr>
            <a:endParaRPr lang="en-GB" dirty="0" smtClean="0"/>
          </a:p>
          <a:p>
            <a:pPr marL="0" indent="0">
              <a:buNone/>
            </a:pPr>
            <a:endParaRPr lang="en-GB" dirty="0"/>
          </a:p>
          <a:p>
            <a:r>
              <a:rPr lang="en-GB" dirty="0" smtClean="0"/>
              <a:t>The error term is split into 2 components:</a:t>
            </a:r>
            <a:br>
              <a:rPr lang="en-GB" dirty="0" smtClean="0"/>
            </a:br>
            <a:r>
              <a:rPr lang="en-GB" dirty="0" smtClean="0"/>
              <a:t>- a random error component (as in OLS)</a:t>
            </a:r>
            <a:br>
              <a:rPr lang="en-GB" dirty="0" smtClean="0"/>
            </a:br>
            <a:r>
              <a:rPr lang="en-GB" dirty="0" smtClean="0"/>
              <a:t>- a half-normally distributed component to reflect efficiency</a:t>
            </a:r>
            <a:endParaRPr lang="en-GB" dirty="0"/>
          </a:p>
          <a:p>
            <a:pPr marL="0" indent="0">
              <a:buNone/>
            </a:pPr>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55575" y="1772814"/>
            <a:ext cx="1350000" cy="180000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555775" y="1772816"/>
            <a:ext cx="1392086" cy="1800000"/>
          </a:xfrm>
          <a:prstGeom prst="rect">
            <a:avLst/>
          </a:prstGeom>
        </p:spPr>
      </p:pic>
      <p:pic>
        <p:nvPicPr>
          <p:cNvPr id="6" name="Picture 5"/>
          <p:cNvPicPr>
            <a:picLocks noChangeAspect="1"/>
          </p:cNvPicPr>
          <p:nvPr/>
        </p:nvPicPr>
        <p:blipFill rotWithShape="1">
          <a:blip r:embed="rId4" cstate="print">
            <a:extLst>
              <a:ext uri="{28A0092B-C50C-407E-A947-70E740481C1C}">
                <a14:useLocalDpi xmlns:a14="http://schemas.microsoft.com/office/drawing/2010/main" xmlns="" val="0"/>
              </a:ext>
            </a:extLst>
          </a:blip>
          <a:srcRect t="18602" b="-1587"/>
          <a:stretch/>
        </p:blipFill>
        <p:spPr>
          <a:xfrm>
            <a:off x="4407932" y="1772816"/>
            <a:ext cx="1446046" cy="1800000"/>
          </a:xfrm>
          <a:prstGeom prst="rect">
            <a:avLst/>
          </a:prstGeom>
        </p:spPr>
      </p:pic>
    </p:spTree>
    <p:extLst>
      <p:ext uri="{BB962C8B-B14F-4D97-AF65-F5344CB8AC3E}">
        <p14:creationId xmlns:p14="http://schemas.microsoft.com/office/powerpoint/2010/main" xmlns="" val="27757051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2</a:t>
            </a:r>
            <a:r>
              <a:rPr lang="en-GB" b="1" dirty="0" smtClean="0"/>
              <a:t>. Efficiency </a:t>
            </a:r>
            <a:r>
              <a:rPr lang="en-GB" b="1" dirty="0"/>
              <a:t>and its measurement</a:t>
            </a:r>
            <a:br>
              <a:rPr lang="en-GB" b="1" dirty="0"/>
            </a:br>
            <a:r>
              <a:rPr lang="en-GB" dirty="0" smtClean="0"/>
              <a:t>Stochastic frontier analysis</a:t>
            </a:r>
            <a:endParaRPr lang="en-GB" dirty="0"/>
          </a:p>
        </p:txBody>
      </p:sp>
      <p:sp>
        <p:nvSpPr>
          <p:cNvPr id="3" name="Content Placeholder 2"/>
          <p:cNvSpPr>
            <a:spLocks noGrp="1"/>
          </p:cNvSpPr>
          <p:nvPr>
            <p:ph idx="1"/>
          </p:nvPr>
        </p:nvSpPr>
        <p:spPr/>
        <p:txBody>
          <a:bodyPr/>
          <a:lstStyle/>
          <a:p>
            <a:pPr marL="0" indent="0">
              <a:buNone/>
            </a:pPr>
            <a:endParaRPr lang="en-GB" dirty="0"/>
          </a:p>
        </p:txBody>
      </p:sp>
      <p:cxnSp>
        <p:nvCxnSpPr>
          <p:cNvPr id="4" name="Straight Connector 3"/>
          <p:cNvCxnSpPr/>
          <p:nvPr/>
        </p:nvCxnSpPr>
        <p:spPr bwMode="auto">
          <a:xfrm>
            <a:off x="1763486" y="2132856"/>
            <a:ext cx="202" cy="2880320"/>
          </a:xfrm>
          <a:prstGeom prst="line">
            <a:avLst/>
          </a:prstGeom>
          <a:solidFill>
            <a:schemeClr val="accent1"/>
          </a:solidFill>
          <a:ln w="25400" cap="flat" cmpd="sng" algn="ctr">
            <a:solidFill>
              <a:schemeClr val="tx1"/>
            </a:solidFill>
            <a:prstDash val="solid"/>
            <a:round/>
            <a:headEnd type="none" w="med" len="med"/>
            <a:tailEnd type="none" w="med" len="med"/>
          </a:ln>
          <a:effectLst/>
        </p:spPr>
      </p:cxnSp>
      <p:cxnSp>
        <p:nvCxnSpPr>
          <p:cNvPr id="5" name="Straight Connector 4"/>
          <p:cNvCxnSpPr/>
          <p:nvPr/>
        </p:nvCxnSpPr>
        <p:spPr bwMode="auto">
          <a:xfrm>
            <a:off x="1763688" y="5013176"/>
            <a:ext cx="3744416" cy="0"/>
          </a:xfrm>
          <a:prstGeom prst="line">
            <a:avLst/>
          </a:prstGeom>
          <a:solidFill>
            <a:schemeClr val="accent1"/>
          </a:solidFill>
          <a:ln w="25400" cap="flat" cmpd="sng" algn="ctr">
            <a:solidFill>
              <a:schemeClr val="tx1"/>
            </a:solidFill>
            <a:prstDash val="solid"/>
            <a:round/>
            <a:headEnd type="none" w="med" len="med"/>
            <a:tailEnd type="none" w="med" len="med"/>
          </a:ln>
          <a:effectLst/>
        </p:spPr>
      </p:cxnSp>
      <p:sp>
        <p:nvSpPr>
          <p:cNvPr id="6" name="TextBox 5"/>
          <p:cNvSpPr txBox="1"/>
          <p:nvPr/>
        </p:nvSpPr>
        <p:spPr>
          <a:xfrm>
            <a:off x="5652120" y="4797152"/>
            <a:ext cx="2088232" cy="369332"/>
          </a:xfrm>
          <a:prstGeom prst="rect">
            <a:avLst/>
          </a:prstGeom>
          <a:noFill/>
        </p:spPr>
        <p:txBody>
          <a:bodyPr wrap="square" rtlCol="0">
            <a:spAutoFit/>
          </a:bodyPr>
          <a:lstStyle/>
          <a:p>
            <a:r>
              <a:rPr lang="en-GB" dirty="0" smtClean="0"/>
              <a:t>Teaching/staff</a:t>
            </a:r>
            <a:endParaRPr lang="en-GB" dirty="0"/>
          </a:p>
        </p:txBody>
      </p:sp>
      <p:sp>
        <p:nvSpPr>
          <p:cNvPr id="7" name="TextBox 6"/>
          <p:cNvSpPr txBox="1"/>
          <p:nvPr/>
        </p:nvSpPr>
        <p:spPr>
          <a:xfrm>
            <a:off x="827584" y="1556792"/>
            <a:ext cx="2088232" cy="369332"/>
          </a:xfrm>
          <a:prstGeom prst="rect">
            <a:avLst/>
          </a:prstGeom>
          <a:noFill/>
        </p:spPr>
        <p:txBody>
          <a:bodyPr wrap="square" rtlCol="0">
            <a:spAutoFit/>
          </a:bodyPr>
          <a:lstStyle/>
          <a:p>
            <a:r>
              <a:rPr lang="en-GB" dirty="0" smtClean="0"/>
              <a:t>Research/staff</a:t>
            </a:r>
            <a:endParaRPr lang="en-GB" dirty="0"/>
          </a:p>
        </p:txBody>
      </p:sp>
      <p:sp>
        <p:nvSpPr>
          <p:cNvPr id="8" name="Freeform 7"/>
          <p:cNvSpPr/>
          <p:nvPr/>
        </p:nvSpPr>
        <p:spPr bwMode="auto">
          <a:xfrm>
            <a:off x="1763486" y="2593910"/>
            <a:ext cx="2963077" cy="2419266"/>
          </a:xfrm>
          <a:custGeom>
            <a:avLst/>
            <a:gdLst>
              <a:gd name="connsiteX0" fmla="*/ 0 w 2761861"/>
              <a:gd name="connsiteY0" fmla="*/ 34217 h 2282895"/>
              <a:gd name="connsiteX1" fmla="*/ 886408 w 2761861"/>
              <a:gd name="connsiteY1" fmla="*/ 108862 h 2282895"/>
              <a:gd name="connsiteX2" fmla="*/ 2052734 w 2761861"/>
              <a:gd name="connsiteY2" fmla="*/ 939287 h 2282895"/>
              <a:gd name="connsiteX3" fmla="*/ 2761861 w 2761861"/>
              <a:gd name="connsiteY3" fmla="*/ 2282895 h 2282895"/>
              <a:gd name="connsiteX4" fmla="*/ 2761861 w 2761861"/>
              <a:gd name="connsiteY4" fmla="*/ 2282895 h 2282895"/>
              <a:gd name="connsiteX0" fmla="*/ 0 w 2761861"/>
              <a:gd name="connsiteY0" fmla="*/ 14475 h 2347128"/>
              <a:gd name="connsiteX1" fmla="*/ 886408 w 2761861"/>
              <a:gd name="connsiteY1" fmla="*/ 173095 h 2347128"/>
              <a:gd name="connsiteX2" fmla="*/ 2052734 w 2761861"/>
              <a:gd name="connsiteY2" fmla="*/ 1003520 h 2347128"/>
              <a:gd name="connsiteX3" fmla="*/ 2761861 w 2761861"/>
              <a:gd name="connsiteY3" fmla="*/ 2347128 h 2347128"/>
              <a:gd name="connsiteX4" fmla="*/ 2761861 w 2761861"/>
              <a:gd name="connsiteY4" fmla="*/ 2347128 h 2347128"/>
              <a:gd name="connsiteX0" fmla="*/ 0 w 2761861"/>
              <a:gd name="connsiteY0" fmla="*/ 0 h 2332653"/>
              <a:gd name="connsiteX1" fmla="*/ 886408 w 2761861"/>
              <a:gd name="connsiteY1" fmla="*/ 158620 h 2332653"/>
              <a:gd name="connsiteX2" fmla="*/ 2052734 w 2761861"/>
              <a:gd name="connsiteY2" fmla="*/ 989045 h 2332653"/>
              <a:gd name="connsiteX3" fmla="*/ 2761861 w 2761861"/>
              <a:gd name="connsiteY3" fmla="*/ 2332653 h 2332653"/>
              <a:gd name="connsiteX4" fmla="*/ 2761861 w 2761861"/>
              <a:gd name="connsiteY4" fmla="*/ 2332653 h 2332653"/>
              <a:gd name="connsiteX0" fmla="*/ 0 w 2761861"/>
              <a:gd name="connsiteY0" fmla="*/ 0 h 2332653"/>
              <a:gd name="connsiteX1" fmla="*/ 1268963 w 2761861"/>
              <a:gd name="connsiteY1" fmla="*/ 335902 h 2332653"/>
              <a:gd name="connsiteX2" fmla="*/ 2052734 w 2761861"/>
              <a:gd name="connsiteY2" fmla="*/ 989045 h 2332653"/>
              <a:gd name="connsiteX3" fmla="*/ 2761861 w 2761861"/>
              <a:gd name="connsiteY3" fmla="*/ 2332653 h 2332653"/>
              <a:gd name="connsiteX4" fmla="*/ 2761861 w 2761861"/>
              <a:gd name="connsiteY4" fmla="*/ 2332653 h 2332653"/>
              <a:gd name="connsiteX0" fmla="*/ 0 w 2761861"/>
              <a:gd name="connsiteY0" fmla="*/ 0 h 2332653"/>
              <a:gd name="connsiteX1" fmla="*/ 1268963 w 2761861"/>
              <a:gd name="connsiteY1" fmla="*/ 335902 h 2332653"/>
              <a:gd name="connsiteX2" fmla="*/ 2052734 w 2761861"/>
              <a:gd name="connsiteY2" fmla="*/ 1017036 h 2332653"/>
              <a:gd name="connsiteX3" fmla="*/ 2761861 w 2761861"/>
              <a:gd name="connsiteY3" fmla="*/ 2332653 h 2332653"/>
              <a:gd name="connsiteX4" fmla="*/ 2761861 w 2761861"/>
              <a:gd name="connsiteY4" fmla="*/ 2332653 h 2332653"/>
              <a:gd name="connsiteX0" fmla="*/ 0 w 2822247"/>
              <a:gd name="connsiteY0" fmla="*/ 0 h 2437674"/>
              <a:gd name="connsiteX1" fmla="*/ 1268963 w 2822247"/>
              <a:gd name="connsiteY1" fmla="*/ 335902 h 2437674"/>
              <a:gd name="connsiteX2" fmla="*/ 2052734 w 2822247"/>
              <a:gd name="connsiteY2" fmla="*/ 1017036 h 2437674"/>
              <a:gd name="connsiteX3" fmla="*/ 2761861 w 2822247"/>
              <a:gd name="connsiteY3" fmla="*/ 2332653 h 2437674"/>
              <a:gd name="connsiteX4" fmla="*/ 2789853 w 2822247"/>
              <a:gd name="connsiteY4" fmla="*/ 2360645 h 2437674"/>
              <a:gd name="connsiteX0" fmla="*/ 0 w 2789853"/>
              <a:gd name="connsiteY0" fmla="*/ 0 h 2360645"/>
              <a:gd name="connsiteX1" fmla="*/ 1268963 w 2789853"/>
              <a:gd name="connsiteY1" fmla="*/ 335902 h 2360645"/>
              <a:gd name="connsiteX2" fmla="*/ 2052734 w 2789853"/>
              <a:gd name="connsiteY2" fmla="*/ 1017036 h 2360645"/>
              <a:gd name="connsiteX3" fmla="*/ 2640563 w 2789853"/>
              <a:gd name="connsiteY3" fmla="*/ 2062065 h 2360645"/>
              <a:gd name="connsiteX4" fmla="*/ 2789853 w 2789853"/>
              <a:gd name="connsiteY4" fmla="*/ 2360645 h 2360645"/>
              <a:gd name="connsiteX0" fmla="*/ 0 w 2789853"/>
              <a:gd name="connsiteY0" fmla="*/ 0 h 2360645"/>
              <a:gd name="connsiteX1" fmla="*/ 1268963 w 2789853"/>
              <a:gd name="connsiteY1" fmla="*/ 335902 h 2360645"/>
              <a:gd name="connsiteX2" fmla="*/ 2052734 w 2789853"/>
              <a:gd name="connsiteY2" fmla="*/ 1017036 h 2360645"/>
              <a:gd name="connsiteX3" fmla="*/ 2640563 w 2789853"/>
              <a:gd name="connsiteY3" fmla="*/ 2062065 h 2360645"/>
              <a:gd name="connsiteX4" fmla="*/ 2789853 w 2789853"/>
              <a:gd name="connsiteY4" fmla="*/ 2360645 h 2360645"/>
              <a:gd name="connsiteX0" fmla="*/ 0 w 2741005"/>
              <a:gd name="connsiteY0" fmla="*/ 0 h 2370284"/>
              <a:gd name="connsiteX1" fmla="*/ 1268963 w 2741005"/>
              <a:gd name="connsiteY1" fmla="*/ 335902 h 2370284"/>
              <a:gd name="connsiteX2" fmla="*/ 2052734 w 2741005"/>
              <a:gd name="connsiteY2" fmla="*/ 1017036 h 2370284"/>
              <a:gd name="connsiteX3" fmla="*/ 2640563 w 2741005"/>
              <a:gd name="connsiteY3" fmla="*/ 2062065 h 2370284"/>
              <a:gd name="connsiteX4" fmla="*/ 2741005 w 2741005"/>
              <a:gd name="connsiteY4" fmla="*/ 2370284 h 2370284"/>
              <a:gd name="connsiteX0" fmla="*/ 0 w 2741005"/>
              <a:gd name="connsiteY0" fmla="*/ 0 h 2370284"/>
              <a:gd name="connsiteX1" fmla="*/ 1268963 w 2741005"/>
              <a:gd name="connsiteY1" fmla="*/ 335902 h 2370284"/>
              <a:gd name="connsiteX2" fmla="*/ 2052734 w 2741005"/>
              <a:gd name="connsiteY2" fmla="*/ 1017036 h 2370284"/>
              <a:gd name="connsiteX3" fmla="*/ 2610644 w 2741005"/>
              <a:gd name="connsiteY3" fmla="*/ 1978431 h 2370284"/>
              <a:gd name="connsiteX4" fmla="*/ 2741005 w 2741005"/>
              <a:gd name="connsiteY4" fmla="*/ 2370284 h 2370284"/>
              <a:gd name="connsiteX0" fmla="*/ 0 w 3102479"/>
              <a:gd name="connsiteY0" fmla="*/ 0 h 2322091"/>
              <a:gd name="connsiteX1" fmla="*/ 1268963 w 3102479"/>
              <a:gd name="connsiteY1" fmla="*/ 335902 h 2322091"/>
              <a:gd name="connsiteX2" fmla="*/ 2052734 w 3102479"/>
              <a:gd name="connsiteY2" fmla="*/ 1017036 h 2322091"/>
              <a:gd name="connsiteX3" fmla="*/ 2610644 w 3102479"/>
              <a:gd name="connsiteY3" fmla="*/ 1978431 h 2322091"/>
              <a:gd name="connsiteX4" fmla="*/ 3102479 w 3102479"/>
              <a:gd name="connsiteY4" fmla="*/ 2322091 h 2322091"/>
              <a:gd name="connsiteX0" fmla="*/ 0 w 3102479"/>
              <a:gd name="connsiteY0" fmla="*/ 0 h 2322091"/>
              <a:gd name="connsiteX1" fmla="*/ 1268963 w 3102479"/>
              <a:gd name="connsiteY1" fmla="*/ 335902 h 2322091"/>
              <a:gd name="connsiteX2" fmla="*/ 2052734 w 3102479"/>
              <a:gd name="connsiteY2" fmla="*/ 1017036 h 2322091"/>
              <a:gd name="connsiteX3" fmla="*/ 2903731 w 3102479"/>
              <a:gd name="connsiteY3" fmla="*/ 1795302 h 2322091"/>
              <a:gd name="connsiteX4" fmla="*/ 3102479 w 3102479"/>
              <a:gd name="connsiteY4" fmla="*/ 2322091 h 2322091"/>
              <a:gd name="connsiteX0" fmla="*/ 0 w 3102479"/>
              <a:gd name="connsiteY0" fmla="*/ 0 h 2322091"/>
              <a:gd name="connsiteX1" fmla="*/ 1268963 w 3102479"/>
              <a:gd name="connsiteY1" fmla="*/ 335902 h 2322091"/>
              <a:gd name="connsiteX2" fmla="*/ 2169970 w 3102479"/>
              <a:gd name="connsiteY2" fmla="*/ 843546 h 2322091"/>
              <a:gd name="connsiteX3" fmla="*/ 2903731 w 3102479"/>
              <a:gd name="connsiteY3" fmla="*/ 1795302 h 2322091"/>
              <a:gd name="connsiteX4" fmla="*/ 3102479 w 3102479"/>
              <a:gd name="connsiteY4" fmla="*/ 2322091 h 2322091"/>
              <a:gd name="connsiteX0" fmla="*/ 0 w 3102479"/>
              <a:gd name="connsiteY0" fmla="*/ 0 h 2322091"/>
              <a:gd name="connsiteX1" fmla="*/ 1337349 w 3102479"/>
              <a:gd name="connsiteY1" fmla="*/ 220242 h 2322091"/>
              <a:gd name="connsiteX2" fmla="*/ 2169970 w 3102479"/>
              <a:gd name="connsiteY2" fmla="*/ 843546 h 2322091"/>
              <a:gd name="connsiteX3" fmla="*/ 2903731 w 3102479"/>
              <a:gd name="connsiteY3" fmla="*/ 1795302 h 2322091"/>
              <a:gd name="connsiteX4" fmla="*/ 3102479 w 3102479"/>
              <a:gd name="connsiteY4" fmla="*/ 2322091 h 2322091"/>
              <a:gd name="connsiteX0" fmla="*/ 0 w 3102479"/>
              <a:gd name="connsiteY0" fmla="*/ 0 h 2428113"/>
              <a:gd name="connsiteX1" fmla="*/ 1337349 w 3102479"/>
              <a:gd name="connsiteY1" fmla="*/ 326264 h 2428113"/>
              <a:gd name="connsiteX2" fmla="*/ 2169970 w 3102479"/>
              <a:gd name="connsiteY2" fmla="*/ 949568 h 2428113"/>
              <a:gd name="connsiteX3" fmla="*/ 2903731 w 3102479"/>
              <a:gd name="connsiteY3" fmla="*/ 1901324 h 2428113"/>
              <a:gd name="connsiteX4" fmla="*/ 3102479 w 3102479"/>
              <a:gd name="connsiteY4" fmla="*/ 2428113 h 2428113"/>
              <a:gd name="connsiteX0" fmla="*/ 0 w 3102479"/>
              <a:gd name="connsiteY0" fmla="*/ 0 h 2428113"/>
              <a:gd name="connsiteX1" fmla="*/ 1356888 w 3102479"/>
              <a:gd name="connsiteY1" fmla="*/ 287711 h 2428113"/>
              <a:gd name="connsiteX2" fmla="*/ 2169970 w 3102479"/>
              <a:gd name="connsiteY2" fmla="*/ 949568 h 2428113"/>
              <a:gd name="connsiteX3" fmla="*/ 2903731 w 3102479"/>
              <a:gd name="connsiteY3" fmla="*/ 1901324 h 2428113"/>
              <a:gd name="connsiteX4" fmla="*/ 3102479 w 3102479"/>
              <a:gd name="connsiteY4" fmla="*/ 2428113 h 24281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02479" h="2428113">
                <a:moveTo>
                  <a:pt x="0" y="0"/>
                </a:moveTo>
                <a:cubicBezTo>
                  <a:pt x="524070" y="27214"/>
                  <a:pt x="995226" y="129450"/>
                  <a:pt x="1356888" y="287711"/>
                </a:cubicBezTo>
                <a:cubicBezTo>
                  <a:pt x="1718550" y="445972"/>
                  <a:pt x="1912163" y="680633"/>
                  <a:pt x="2169970" y="949568"/>
                </a:cubicBezTo>
                <a:cubicBezTo>
                  <a:pt x="2427777" y="1218503"/>
                  <a:pt x="2748313" y="1654900"/>
                  <a:pt x="2903731" y="1901324"/>
                </a:cubicBezTo>
                <a:cubicBezTo>
                  <a:pt x="3059149" y="2147748"/>
                  <a:pt x="3093148" y="2418782"/>
                  <a:pt x="3102479" y="2428113"/>
                </a:cubicBezTo>
              </a:path>
            </a:pathLst>
          </a:custGeom>
          <a:noFill/>
          <a:ln w="19050" cap="flat" cmpd="sng" algn="ctr">
            <a:solidFill>
              <a:schemeClr val="accent2">
                <a:lumMod val="75000"/>
              </a:schemeClr>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3200" b="1" i="0" u="none" strike="noStrike" cap="none" normalizeH="0" baseline="0" smtClean="0">
              <a:ln>
                <a:noFill/>
              </a:ln>
              <a:solidFill>
                <a:schemeClr val="tx1"/>
              </a:solidFill>
              <a:effectLst/>
              <a:latin typeface="Times New Roman" pitchFamily="18" charset="0"/>
            </a:endParaRPr>
          </a:p>
        </p:txBody>
      </p:sp>
      <p:sp>
        <p:nvSpPr>
          <p:cNvPr id="10" name="Text Box 16"/>
          <p:cNvSpPr txBox="1">
            <a:spLocks noChangeArrowheads="1"/>
          </p:cNvSpPr>
          <p:nvPr/>
        </p:nvSpPr>
        <p:spPr bwMode="auto">
          <a:xfrm>
            <a:off x="2008485" y="2667297"/>
            <a:ext cx="481013" cy="347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Text Box 14"/>
          <p:cNvSpPr txBox="1">
            <a:spLocks noChangeArrowheads="1"/>
          </p:cNvSpPr>
          <p:nvPr/>
        </p:nvSpPr>
        <p:spPr bwMode="auto">
          <a:xfrm>
            <a:off x="2489498" y="2726035"/>
            <a:ext cx="481012" cy="3476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Text Box 12"/>
          <p:cNvSpPr txBox="1">
            <a:spLocks noChangeArrowheads="1"/>
          </p:cNvSpPr>
          <p:nvPr/>
        </p:nvSpPr>
        <p:spPr bwMode="auto">
          <a:xfrm>
            <a:off x="3770610" y="3581697"/>
            <a:ext cx="481013" cy="347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Text Box 11"/>
          <p:cNvSpPr txBox="1">
            <a:spLocks noChangeArrowheads="1"/>
          </p:cNvSpPr>
          <p:nvPr/>
        </p:nvSpPr>
        <p:spPr bwMode="auto">
          <a:xfrm>
            <a:off x="3122910" y="3234035"/>
            <a:ext cx="481013" cy="3476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 name="Text Box 10"/>
          <p:cNvSpPr txBox="1">
            <a:spLocks noChangeArrowheads="1"/>
          </p:cNvSpPr>
          <p:nvPr/>
        </p:nvSpPr>
        <p:spPr bwMode="auto">
          <a:xfrm>
            <a:off x="2870498" y="3135610"/>
            <a:ext cx="481012" cy="3476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Text Box 9"/>
          <p:cNvSpPr txBox="1">
            <a:spLocks noChangeArrowheads="1"/>
          </p:cNvSpPr>
          <p:nvPr/>
        </p:nvSpPr>
        <p:spPr bwMode="auto">
          <a:xfrm>
            <a:off x="3851573" y="3929360"/>
            <a:ext cx="481012" cy="3476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6" name="Text Box 8"/>
          <p:cNvSpPr txBox="1">
            <a:spLocks noChangeArrowheads="1"/>
          </p:cNvSpPr>
          <p:nvPr/>
        </p:nvSpPr>
        <p:spPr bwMode="auto">
          <a:xfrm>
            <a:off x="3351510" y="3073697"/>
            <a:ext cx="481013" cy="347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 name="Text Box 6"/>
          <p:cNvSpPr txBox="1">
            <a:spLocks noChangeArrowheads="1"/>
          </p:cNvSpPr>
          <p:nvPr/>
        </p:nvSpPr>
        <p:spPr bwMode="auto">
          <a:xfrm>
            <a:off x="3370560" y="3753147"/>
            <a:ext cx="481013" cy="347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 name="Text Box 4"/>
          <p:cNvSpPr txBox="1">
            <a:spLocks noChangeArrowheads="1"/>
          </p:cNvSpPr>
          <p:nvPr/>
        </p:nvSpPr>
        <p:spPr bwMode="auto">
          <a:xfrm>
            <a:off x="3770610" y="4521497"/>
            <a:ext cx="481013" cy="347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 name="Text Box 3"/>
          <p:cNvSpPr txBox="1">
            <a:spLocks noChangeArrowheads="1"/>
          </p:cNvSpPr>
          <p:nvPr/>
        </p:nvSpPr>
        <p:spPr bwMode="auto">
          <a:xfrm>
            <a:off x="4156373" y="4343697"/>
            <a:ext cx="481012" cy="347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 name="Text Box 8"/>
          <p:cNvSpPr txBox="1">
            <a:spLocks noChangeArrowheads="1"/>
          </p:cNvSpPr>
          <p:nvPr/>
        </p:nvSpPr>
        <p:spPr bwMode="auto">
          <a:xfrm>
            <a:off x="3072408" y="2726035"/>
            <a:ext cx="481013" cy="347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6" name="Text Box 8"/>
          <p:cNvSpPr txBox="1">
            <a:spLocks noChangeArrowheads="1"/>
          </p:cNvSpPr>
          <p:nvPr/>
        </p:nvSpPr>
        <p:spPr bwMode="auto">
          <a:xfrm>
            <a:off x="3553421" y="3136085"/>
            <a:ext cx="481013" cy="347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7" name="Text Box 8"/>
          <p:cNvSpPr txBox="1">
            <a:spLocks noChangeArrowheads="1"/>
          </p:cNvSpPr>
          <p:nvPr/>
        </p:nvSpPr>
        <p:spPr bwMode="auto">
          <a:xfrm>
            <a:off x="2609787" y="2548516"/>
            <a:ext cx="481013" cy="347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 name="Text Box 8"/>
          <p:cNvSpPr txBox="1">
            <a:spLocks noChangeArrowheads="1"/>
          </p:cNvSpPr>
          <p:nvPr/>
        </p:nvSpPr>
        <p:spPr bwMode="auto">
          <a:xfrm>
            <a:off x="2128774" y="2413400"/>
            <a:ext cx="481013" cy="347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9" name="Text Box 8"/>
          <p:cNvSpPr txBox="1">
            <a:spLocks noChangeArrowheads="1"/>
          </p:cNvSpPr>
          <p:nvPr/>
        </p:nvSpPr>
        <p:spPr bwMode="auto">
          <a:xfrm>
            <a:off x="4251623" y="3926978"/>
            <a:ext cx="481013" cy="347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24" name="Straight Connector 23"/>
          <p:cNvCxnSpPr/>
          <p:nvPr/>
        </p:nvCxnSpPr>
        <p:spPr bwMode="auto">
          <a:xfrm flipV="1">
            <a:off x="1763486" y="3014960"/>
            <a:ext cx="1440362" cy="1998216"/>
          </a:xfrm>
          <a:prstGeom prst="line">
            <a:avLst/>
          </a:prstGeom>
          <a:solidFill>
            <a:schemeClr val="accent1"/>
          </a:solidFill>
          <a:ln w="19050" cap="flat" cmpd="sng" algn="ctr">
            <a:solidFill>
              <a:schemeClr val="tx1"/>
            </a:solidFill>
            <a:prstDash val="solid"/>
            <a:round/>
            <a:headEnd type="none" w="med" len="med"/>
            <a:tailEnd type="none" w="med" len="med"/>
          </a:ln>
          <a:effectLst/>
        </p:spPr>
      </p:cxnSp>
      <p:sp>
        <p:nvSpPr>
          <p:cNvPr id="30" name="Content Placeholder 10"/>
          <p:cNvSpPr txBox="1">
            <a:spLocks/>
          </p:cNvSpPr>
          <p:nvPr/>
        </p:nvSpPr>
        <p:spPr bwMode="auto">
          <a:xfrm>
            <a:off x="2532348" y="3516977"/>
            <a:ext cx="671500" cy="400110"/>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spAutoFit/>
          </a:bodyPr>
          <a:lstStyle>
            <a:lvl1pPr marL="342900" indent="-342900" algn="l" rtl="0" eaLnBrk="0" fontAlgn="base" hangingPunct="0">
              <a:spcBef>
                <a:spcPct val="20000"/>
              </a:spcBef>
              <a:spcAft>
                <a:spcPct val="0"/>
              </a:spcAft>
              <a:buClr>
                <a:srgbClr val="00B2AA"/>
              </a:buClr>
              <a:buChar char="•"/>
              <a:defRPr sz="2000">
                <a:solidFill>
                  <a:schemeClr val="tx1"/>
                </a:solidFill>
                <a:latin typeface="Calibri" pitchFamily="34" charset="0"/>
                <a:ea typeface="Calibri" pitchFamily="34" charset="0"/>
                <a:cs typeface="Calibri" pitchFamily="34" charset="0"/>
              </a:defRPr>
            </a:lvl1pPr>
            <a:lvl2pPr marL="742950" indent="-285750" algn="l" rtl="0" eaLnBrk="0" fontAlgn="base" hangingPunct="0">
              <a:spcBef>
                <a:spcPct val="20000"/>
              </a:spcBef>
              <a:spcAft>
                <a:spcPct val="0"/>
              </a:spcAft>
              <a:buClr>
                <a:srgbClr val="00B2AA"/>
              </a:buClr>
              <a:buChar char="–"/>
              <a:defRPr sz="1800">
                <a:solidFill>
                  <a:schemeClr val="tx1"/>
                </a:solidFill>
                <a:latin typeface="Calibri" pitchFamily="34" charset="0"/>
                <a:ea typeface="Calibri" pitchFamily="34" charset="0"/>
                <a:cs typeface="Calibri" pitchFamily="34" charset="0"/>
              </a:defRPr>
            </a:lvl2pPr>
            <a:lvl3pPr marL="1143000" indent="-228600" algn="l" rtl="0" eaLnBrk="0" fontAlgn="base" hangingPunct="0">
              <a:spcBef>
                <a:spcPct val="20000"/>
              </a:spcBef>
              <a:spcAft>
                <a:spcPct val="0"/>
              </a:spcAft>
              <a:buClr>
                <a:srgbClr val="00B2AA"/>
              </a:buClr>
              <a:buChar char="•"/>
              <a:defRPr sz="1600">
                <a:solidFill>
                  <a:schemeClr val="tx1"/>
                </a:solidFill>
                <a:latin typeface="Calibri" pitchFamily="34" charset="0"/>
                <a:ea typeface="Calibri" pitchFamily="34" charset="0"/>
                <a:cs typeface="Calibri" pitchFamily="34" charset="0"/>
              </a:defRPr>
            </a:lvl3pPr>
            <a:lvl4pPr marL="1600200" indent="-228600" algn="l" rtl="0" eaLnBrk="0" fontAlgn="base" hangingPunct="0">
              <a:spcBef>
                <a:spcPct val="20000"/>
              </a:spcBef>
              <a:spcAft>
                <a:spcPct val="0"/>
              </a:spcAft>
              <a:buClr>
                <a:srgbClr val="00B2AA"/>
              </a:buClr>
              <a:buChar char="–"/>
              <a:defRPr sz="1400">
                <a:solidFill>
                  <a:schemeClr val="tx1"/>
                </a:solidFill>
                <a:latin typeface="Calibri" pitchFamily="34" charset="0"/>
                <a:ea typeface="Calibri" pitchFamily="34" charset="0"/>
                <a:cs typeface="Calibri" pitchFamily="34" charset="0"/>
              </a:defRPr>
            </a:lvl4pPr>
            <a:lvl5pPr marL="2057400" indent="-228600" algn="l" rtl="0" eaLnBrk="0" fontAlgn="base" hangingPunct="0">
              <a:spcBef>
                <a:spcPct val="20000"/>
              </a:spcBef>
              <a:spcAft>
                <a:spcPct val="0"/>
              </a:spcAft>
              <a:buClr>
                <a:srgbClr val="00B2AA"/>
              </a:buClr>
              <a:buChar char="»"/>
              <a:defRPr sz="1400">
                <a:solidFill>
                  <a:schemeClr val="tx1"/>
                </a:solidFill>
                <a:latin typeface="Calibri" pitchFamily="34" charset="0"/>
                <a:ea typeface="Calibri" pitchFamily="34" charset="0"/>
                <a:cs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pPr marL="0" indent="0">
              <a:buFontTx/>
              <a:buNone/>
            </a:pPr>
            <a:r>
              <a:rPr lang="en-GB" kern="0" dirty="0" smtClean="0"/>
              <a:t>• F</a:t>
            </a:r>
            <a:endParaRPr lang="en-GB" kern="0" dirty="0"/>
          </a:p>
        </p:txBody>
      </p:sp>
      <p:sp>
        <p:nvSpPr>
          <p:cNvPr id="31" name="Content Placeholder 10"/>
          <p:cNvSpPr txBox="1">
            <a:spLocks/>
          </p:cNvSpPr>
          <p:nvPr/>
        </p:nvSpPr>
        <p:spPr bwMode="auto">
          <a:xfrm>
            <a:off x="3059832" y="2780928"/>
            <a:ext cx="671500" cy="400110"/>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spAutoFit/>
          </a:bodyPr>
          <a:lstStyle>
            <a:lvl1pPr marL="342900" indent="-342900" algn="l" rtl="0" eaLnBrk="0" fontAlgn="base" hangingPunct="0">
              <a:spcBef>
                <a:spcPct val="20000"/>
              </a:spcBef>
              <a:spcAft>
                <a:spcPct val="0"/>
              </a:spcAft>
              <a:buClr>
                <a:srgbClr val="00B2AA"/>
              </a:buClr>
              <a:buChar char="•"/>
              <a:defRPr sz="2000">
                <a:solidFill>
                  <a:schemeClr val="tx1"/>
                </a:solidFill>
                <a:latin typeface="Calibri" pitchFamily="34" charset="0"/>
                <a:ea typeface="Calibri" pitchFamily="34" charset="0"/>
                <a:cs typeface="Calibri" pitchFamily="34" charset="0"/>
              </a:defRPr>
            </a:lvl1pPr>
            <a:lvl2pPr marL="742950" indent="-285750" algn="l" rtl="0" eaLnBrk="0" fontAlgn="base" hangingPunct="0">
              <a:spcBef>
                <a:spcPct val="20000"/>
              </a:spcBef>
              <a:spcAft>
                <a:spcPct val="0"/>
              </a:spcAft>
              <a:buClr>
                <a:srgbClr val="00B2AA"/>
              </a:buClr>
              <a:buChar char="–"/>
              <a:defRPr sz="1800">
                <a:solidFill>
                  <a:schemeClr val="tx1"/>
                </a:solidFill>
                <a:latin typeface="Calibri" pitchFamily="34" charset="0"/>
                <a:ea typeface="Calibri" pitchFamily="34" charset="0"/>
                <a:cs typeface="Calibri" pitchFamily="34" charset="0"/>
              </a:defRPr>
            </a:lvl2pPr>
            <a:lvl3pPr marL="1143000" indent="-228600" algn="l" rtl="0" eaLnBrk="0" fontAlgn="base" hangingPunct="0">
              <a:spcBef>
                <a:spcPct val="20000"/>
              </a:spcBef>
              <a:spcAft>
                <a:spcPct val="0"/>
              </a:spcAft>
              <a:buClr>
                <a:srgbClr val="00B2AA"/>
              </a:buClr>
              <a:buChar char="•"/>
              <a:defRPr sz="1600">
                <a:solidFill>
                  <a:schemeClr val="tx1"/>
                </a:solidFill>
                <a:latin typeface="Calibri" pitchFamily="34" charset="0"/>
                <a:ea typeface="Calibri" pitchFamily="34" charset="0"/>
                <a:cs typeface="Calibri" pitchFamily="34" charset="0"/>
              </a:defRPr>
            </a:lvl3pPr>
            <a:lvl4pPr marL="1600200" indent="-228600" algn="l" rtl="0" eaLnBrk="0" fontAlgn="base" hangingPunct="0">
              <a:spcBef>
                <a:spcPct val="20000"/>
              </a:spcBef>
              <a:spcAft>
                <a:spcPct val="0"/>
              </a:spcAft>
              <a:buClr>
                <a:srgbClr val="00B2AA"/>
              </a:buClr>
              <a:buChar char="–"/>
              <a:defRPr sz="1400">
                <a:solidFill>
                  <a:schemeClr val="tx1"/>
                </a:solidFill>
                <a:latin typeface="Calibri" pitchFamily="34" charset="0"/>
                <a:ea typeface="Calibri" pitchFamily="34" charset="0"/>
                <a:cs typeface="Calibri" pitchFamily="34" charset="0"/>
              </a:defRPr>
            </a:lvl4pPr>
            <a:lvl5pPr marL="2057400" indent="-228600" algn="l" rtl="0" eaLnBrk="0" fontAlgn="base" hangingPunct="0">
              <a:spcBef>
                <a:spcPct val="20000"/>
              </a:spcBef>
              <a:spcAft>
                <a:spcPct val="0"/>
              </a:spcAft>
              <a:buClr>
                <a:srgbClr val="00B2AA"/>
              </a:buClr>
              <a:buChar char="»"/>
              <a:defRPr sz="1400">
                <a:solidFill>
                  <a:schemeClr val="tx1"/>
                </a:solidFill>
                <a:latin typeface="Calibri" pitchFamily="34" charset="0"/>
                <a:ea typeface="Calibri" pitchFamily="34" charset="0"/>
                <a:cs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pPr marL="0" indent="0">
              <a:buFontTx/>
              <a:buNone/>
            </a:pPr>
            <a:r>
              <a:rPr lang="en-GB" kern="0" dirty="0" smtClean="0"/>
              <a:t>• F’</a:t>
            </a:r>
            <a:endParaRPr lang="en-GB" kern="0" dirty="0"/>
          </a:p>
        </p:txBody>
      </p:sp>
      <p:sp>
        <p:nvSpPr>
          <p:cNvPr id="32" name="TextBox 31"/>
          <p:cNvSpPr txBox="1"/>
          <p:nvPr/>
        </p:nvSpPr>
        <p:spPr>
          <a:xfrm>
            <a:off x="1475656" y="4941168"/>
            <a:ext cx="2088232" cy="369332"/>
          </a:xfrm>
          <a:prstGeom prst="rect">
            <a:avLst/>
          </a:prstGeom>
          <a:noFill/>
        </p:spPr>
        <p:txBody>
          <a:bodyPr wrap="square" rtlCol="0">
            <a:spAutoFit/>
          </a:bodyPr>
          <a:lstStyle/>
          <a:p>
            <a:r>
              <a:rPr lang="en-GB" dirty="0" smtClean="0"/>
              <a:t>O</a:t>
            </a:r>
            <a:endParaRPr lang="en-GB" dirty="0"/>
          </a:p>
        </p:txBody>
      </p:sp>
    </p:spTree>
    <p:extLst>
      <p:ext uri="{BB962C8B-B14F-4D97-AF65-F5344CB8AC3E}">
        <p14:creationId xmlns:p14="http://schemas.microsoft.com/office/powerpoint/2010/main" xmlns="" val="3719800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3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2</a:t>
            </a:r>
            <a:r>
              <a:rPr lang="en-GB" b="1" dirty="0" smtClean="0"/>
              <a:t>. </a:t>
            </a:r>
            <a:r>
              <a:rPr lang="en-GB" b="1" dirty="0"/>
              <a:t>Efficiency and its measurement</a:t>
            </a:r>
            <a:r>
              <a:rPr lang="en-GB" dirty="0" smtClean="0"/>
              <a:t> </a:t>
            </a:r>
            <a:br>
              <a:rPr lang="en-GB" dirty="0" smtClean="0"/>
            </a:br>
            <a:r>
              <a:rPr lang="en-GB" dirty="0" smtClean="0"/>
              <a:t>Data </a:t>
            </a:r>
            <a:r>
              <a:rPr lang="en-GB" dirty="0"/>
              <a:t>envelopment analysis (DEA)</a:t>
            </a:r>
          </a:p>
        </p:txBody>
      </p:sp>
      <p:sp>
        <p:nvSpPr>
          <p:cNvPr id="3" name="Content Placeholder 2"/>
          <p:cNvSpPr>
            <a:spLocks noGrp="1"/>
          </p:cNvSpPr>
          <p:nvPr>
            <p:ph idx="1"/>
          </p:nvPr>
        </p:nvSpPr>
        <p:spPr>
          <a:xfrm>
            <a:off x="683568" y="1268760"/>
            <a:ext cx="7772400" cy="4392488"/>
          </a:xfrm>
        </p:spPr>
        <p:txBody>
          <a:bodyPr/>
          <a:lstStyle/>
          <a:p>
            <a:pPr marL="0" indent="0">
              <a:buNone/>
            </a:pPr>
            <a:r>
              <a:rPr lang="en-GB" dirty="0" smtClean="0"/>
              <a:t>    </a:t>
            </a:r>
            <a:r>
              <a:rPr lang="en-GB" dirty="0" err="1" smtClean="0"/>
              <a:t>Charnes</a:t>
            </a:r>
            <a:r>
              <a:rPr lang="en-GB" dirty="0" smtClean="0"/>
              <a:t>, Cooper &amp; Rhodes(1978) </a:t>
            </a:r>
          </a:p>
          <a:p>
            <a:pPr marL="0" indent="0">
              <a:buNone/>
            </a:pPr>
            <a:endParaRPr lang="en-GB" dirty="0" smtClean="0"/>
          </a:p>
          <a:p>
            <a:endParaRPr lang="en-GB" dirty="0"/>
          </a:p>
          <a:p>
            <a:endParaRPr lang="en-GB" dirty="0" smtClean="0"/>
          </a:p>
          <a:p>
            <a:endParaRPr lang="en-GB" dirty="0" smtClean="0"/>
          </a:p>
          <a:p>
            <a:endParaRPr lang="en-GB" dirty="0"/>
          </a:p>
          <a:p>
            <a:endParaRPr lang="en-GB" dirty="0" smtClean="0"/>
          </a:p>
          <a:p>
            <a:r>
              <a:rPr lang="en-GB" dirty="0" smtClean="0"/>
              <a:t>DEA estimates a piecewise linear frontier using linear programming methods</a:t>
            </a:r>
          </a:p>
          <a:p>
            <a:r>
              <a:rPr lang="en-GB" dirty="0" smtClean="0"/>
              <a:t>No error term; no equation</a:t>
            </a:r>
          </a:p>
          <a:p>
            <a:endParaRPr lang="en-GB" dirty="0"/>
          </a:p>
        </p:txBody>
      </p:sp>
      <p:pic>
        <p:nvPicPr>
          <p:cNvPr id="4" name="Picture 3"/>
          <p:cNvPicPr>
            <a:picLocks noChangeAspect="1"/>
          </p:cNvPicPr>
          <p:nvPr/>
        </p:nvPicPr>
        <p:blipFill rotWithShape="1">
          <a:blip r:embed="rId3" cstate="print">
            <a:extLst>
              <a:ext uri="{28A0092B-C50C-407E-A947-70E740481C1C}">
                <a14:useLocalDpi xmlns:a14="http://schemas.microsoft.com/office/drawing/2010/main" xmlns="" val="0"/>
              </a:ext>
            </a:extLst>
          </a:blip>
          <a:srcRect l="21036"/>
          <a:stretch/>
        </p:blipFill>
        <p:spPr>
          <a:xfrm>
            <a:off x="2771800" y="1708881"/>
            <a:ext cx="1421360" cy="1800000"/>
          </a:xfrm>
          <a:prstGeom prst="rect">
            <a:avLst/>
          </a:prstGeom>
        </p:spPr>
      </p:pic>
      <p:pic>
        <p:nvPicPr>
          <p:cNvPr id="1026" name="Picture 2"/>
          <p:cNvPicPr>
            <a:picLocks noChangeAspect="1" noChangeArrowheads="1"/>
          </p:cNvPicPr>
          <p:nvPr/>
        </p:nvPicPr>
        <p:blipFill rotWithShape="1">
          <a:blip r:embed="rId4" cstate="print">
            <a:extLst>
              <a:ext uri="{28A0092B-C50C-407E-A947-70E740481C1C}">
                <a14:useLocalDpi xmlns:a14="http://schemas.microsoft.com/office/drawing/2010/main" xmlns="" val="0"/>
              </a:ext>
            </a:extLst>
          </a:blip>
          <a:srcRect l="4229" r="8275"/>
          <a:stretch/>
        </p:blipFill>
        <p:spPr bwMode="auto">
          <a:xfrm>
            <a:off x="1043608" y="1680592"/>
            <a:ext cx="1380930" cy="18000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027" name="Picture 3"/>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4499992" y="1727365"/>
            <a:ext cx="1394042" cy="18000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10120614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2</a:t>
            </a:r>
            <a:r>
              <a:rPr lang="en-GB" b="1" dirty="0" smtClean="0"/>
              <a:t>. Efficiency </a:t>
            </a:r>
            <a:r>
              <a:rPr lang="en-GB" b="1" dirty="0"/>
              <a:t>and its measurement</a:t>
            </a:r>
            <a:br>
              <a:rPr lang="en-GB" b="1" dirty="0"/>
            </a:br>
            <a:r>
              <a:rPr lang="en-GB" dirty="0" smtClean="0"/>
              <a:t>Data envelopment analysis</a:t>
            </a:r>
            <a:endParaRPr lang="en-GB" dirty="0"/>
          </a:p>
        </p:txBody>
      </p:sp>
      <p:sp>
        <p:nvSpPr>
          <p:cNvPr id="3" name="Content Placeholder 2"/>
          <p:cNvSpPr>
            <a:spLocks noGrp="1"/>
          </p:cNvSpPr>
          <p:nvPr>
            <p:ph idx="1"/>
          </p:nvPr>
        </p:nvSpPr>
        <p:spPr/>
        <p:txBody>
          <a:bodyPr/>
          <a:lstStyle/>
          <a:p>
            <a:pPr marL="0" indent="0">
              <a:buNone/>
            </a:pPr>
            <a:endParaRPr lang="en-GB" dirty="0"/>
          </a:p>
        </p:txBody>
      </p:sp>
      <p:cxnSp>
        <p:nvCxnSpPr>
          <p:cNvPr id="4" name="Straight Connector 3"/>
          <p:cNvCxnSpPr/>
          <p:nvPr/>
        </p:nvCxnSpPr>
        <p:spPr bwMode="auto">
          <a:xfrm>
            <a:off x="1763486" y="2132856"/>
            <a:ext cx="202" cy="2880320"/>
          </a:xfrm>
          <a:prstGeom prst="line">
            <a:avLst/>
          </a:prstGeom>
          <a:solidFill>
            <a:schemeClr val="accent1"/>
          </a:solidFill>
          <a:ln w="25400" cap="flat" cmpd="sng" algn="ctr">
            <a:solidFill>
              <a:schemeClr val="tx1"/>
            </a:solidFill>
            <a:prstDash val="solid"/>
            <a:round/>
            <a:headEnd type="none" w="med" len="med"/>
            <a:tailEnd type="none" w="med" len="med"/>
          </a:ln>
          <a:effectLst/>
        </p:spPr>
      </p:cxnSp>
      <p:cxnSp>
        <p:nvCxnSpPr>
          <p:cNvPr id="5" name="Straight Connector 4"/>
          <p:cNvCxnSpPr/>
          <p:nvPr/>
        </p:nvCxnSpPr>
        <p:spPr bwMode="auto">
          <a:xfrm>
            <a:off x="1763688" y="5013176"/>
            <a:ext cx="3744416" cy="0"/>
          </a:xfrm>
          <a:prstGeom prst="line">
            <a:avLst/>
          </a:prstGeom>
          <a:solidFill>
            <a:schemeClr val="accent1"/>
          </a:solidFill>
          <a:ln w="25400" cap="flat" cmpd="sng" algn="ctr">
            <a:solidFill>
              <a:schemeClr val="tx1"/>
            </a:solidFill>
            <a:prstDash val="solid"/>
            <a:round/>
            <a:headEnd type="none" w="med" len="med"/>
            <a:tailEnd type="none" w="med" len="med"/>
          </a:ln>
          <a:effectLst/>
        </p:spPr>
      </p:cxnSp>
      <p:sp>
        <p:nvSpPr>
          <p:cNvPr id="6" name="TextBox 5"/>
          <p:cNvSpPr txBox="1"/>
          <p:nvPr/>
        </p:nvSpPr>
        <p:spPr>
          <a:xfrm>
            <a:off x="5652120" y="4797152"/>
            <a:ext cx="2088232" cy="369332"/>
          </a:xfrm>
          <a:prstGeom prst="rect">
            <a:avLst/>
          </a:prstGeom>
          <a:noFill/>
        </p:spPr>
        <p:txBody>
          <a:bodyPr wrap="square" rtlCol="0">
            <a:spAutoFit/>
          </a:bodyPr>
          <a:lstStyle/>
          <a:p>
            <a:r>
              <a:rPr lang="en-GB" dirty="0" smtClean="0"/>
              <a:t>Teaching/staff</a:t>
            </a:r>
            <a:endParaRPr lang="en-GB" dirty="0"/>
          </a:p>
        </p:txBody>
      </p:sp>
      <p:sp>
        <p:nvSpPr>
          <p:cNvPr id="7" name="TextBox 6"/>
          <p:cNvSpPr txBox="1"/>
          <p:nvPr/>
        </p:nvSpPr>
        <p:spPr>
          <a:xfrm>
            <a:off x="827584" y="1556792"/>
            <a:ext cx="2088232" cy="369332"/>
          </a:xfrm>
          <a:prstGeom prst="rect">
            <a:avLst/>
          </a:prstGeom>
          <a:noFill/>
        </p:spPr>
        <p:txBody>
          <a:bodyPr wrap="square" rtlCol="0">
            <a:spAutoFit/>
          </a:bodyPr>
          <a:lstStyle/>
          <a:p>
            <a:r>
              <a:rPr lang="en-GB" dirty="0" smtClean="0"/>
              <a:t>Research/staff</a:t>
            </a:r>
            <a:endParaRPr lang="en-GB" dirty="0"/>
          </a:p>
        </p:txBody>
      </p:sp>
      <p:sp>
        <p:nvSpPr>
          <p:cNvPr id="10" name="Text Box 16"/>
          <p:cNvSpPr txBox="1">
            <a:spLocks noChangeArrowheads="1"/>
          </p:cNvSpPr>
          <p:nvPr/>
        </p:nvSpPr>
        <p:spPr bwMode="auto">
          <a:xfrm>
            <a:off x="2008485" y="2667297"/>
            <a:ext cx="481013" cy="347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Text Box 14"/>
          <p:cNvSpPr txBox="1">
            <a:spLocks noChangeArrowheads="1"/>
          </p:cNvSpPr>
          <p:nvPr/>
        </p:nvSpPr>
        <p:spPr bwMode="auto">
          <a:xfrm>
            <a:off x="2489498" y="2726035"/>
            <a:ext cx="481012" cy="3476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Text Box 12"/>
          <p:cNvSpPr txBox="1">
            <a:spLocks noChangeArrowheads="1"/>
          </p:cNvSpPr>
          <p:nvPr/>
        </p:nvSpPr>
        <p:spPr bwMode="auto">
          <a:xfrm>
            <a:off x="3770610" y="3581697"/>
            <a:ext cx="481013" cy="347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Text Box 11"/>
          <p:cNvSpPr txBox="1">
            <a:spLocks noChangeArrowheads="1"/>
          </p:cNvSpPr>
          <p:nvPr/>
        </p:nvSpPr>
        <p:spPr bwMode="auto">
          <a:xfrm>
            <a:off x="3122910" y="3234035"/>
            <a:ext cx="481013" cy="3476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 name="Text Box 10"/>
          <p:cNvSpPr txBox="1">
            <a:spLocks noChangeArrowheads="1"/>
          </p:cNvSpPr>
          <p:nvPr/>
        </p:nvSpPr>
        <p:spPr bwMode="auto">
          <a:xfrm>
            <a:off x="2870498" y="3135610"/>
            <a:ext cx="481012" cy="3476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Text Box 9"/>
          <p:cNvSpPr txBox="1">
            <a:spLocks noChangeArrowheads="1"/>
          </p:cNvSpPr>
          <p:nvPr/>
        </p:nvSpPr>
        <p:spPr bwMode="auto">
          <a:xfrm>
            <a:off x="3851573" y="3929360"/>
            <a:ext cx="481012" cy="3476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6" name="Text Box 8"/>
          <p:cNvSpPr txBox="1">
            <a:spLocks noChangeArrowheads="1"/>
          </p:cNvSpPr>
          <p:nvPr/>
        </p:nvSpPr>
        <p:spPr bwMode="auto">
          <a:xfrm>
            <a:off x="3351510" y="3073697"/>
            <a:ext cx="481013" cy="347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 name="Text Box 6"/>
          <p:cNvSpPr txBox="1">
            <a:spLocks noChangeArrowheads="1"/>
          </p:cNvSpPr>
          <p:nvPr/>
        </p:nvSpPr>
        <p:spPr bwMode="auto">
          <a:xfrm>
            <a:off x="3370560" y="3753147"/>
            <a:ext cx="481013" cy="347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 name="Text Box 4"/>
          <p:cNvSpPr txBox="1">
            <a:spLocks noChangeArrowheads="1"/>
          </p:cNvSpPr>
          <p:nvPr/>
        </p:nvSpPr>
        <p:spPr bwMode="auto">
          <a:xfrm>
            <a:off x="3770610" y="4521497"/>
            <a:ext cx="481013" cy="347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 name="Text Box 3"/>
          <p:cNvSpPr txBox="1">
            <a:spLocks noChangeArrowheads="1"/>
          </p:cNvSpPr>
          <p:nvPr/>
        </p:nvSpPr>
        <p:spPr bwMode="auto">
          <a:xfrm>
            <a:off x="4156373" y="4343697"/>
            <a:ext cx="481012" cy="347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 name="Text Box 8"/>
          <p:cNvSpPr txBox="1">
            <a:spLocks noChangeArrowheads="1"/>
          </p:cNvSpPr>
          <p:nvPr/>
        </p:nvSpPr>
        <p:spPr bwMode="auto">
          <a:xfrm>
            <a:off x="3072408" y="2726035"/>
            <a:ext cx="481013" cy="347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6" name="Text Box 8"/>
          <p:cNvSpPr txBox="1">
            <a:spLocks noChangeArrowheads="1"/>
          </p:cNvSpPr>
          <p:nvPr/>
        </p:nvSpPr>
        <p:spPr bwMode="auto">
          <a:xfrm>
            <a:off x="3553421" y="3136085"/>
            <a:ext cx="481013" cy="347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7" name="Text Box 8"/>
          <p:cNvSpPr txBox="1">
            <a:spLocks noChangeArrowheads="1"/>
          </p:cNvSpPr>
          <p:nvPr/>
        </p:nvSpPr>
        <p:spPr bwMode="auto">
          <a:xfrm>
            <a:off x="2609787" y="2548516"/>
            <a:ext cx="481013" cy="347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 name="Text Box 8"/>
          <p:cNvSpPr txBox="1">
            <a:spLocks noChangeArrowheads="1"/>
          </p:cNvSpPr>
          <p:nvPr/>
        </p:nvSpPr>
        <p:spPr bwMode="auto">
          <a:xfrm>
            <a:off x="2128774" y="2413400"/>
            <a:ext cx="481013" cy="347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9" name="Text Box 8"/>
          <p:cNvSpPr txBox="1">
            <a:spLocks noChangeArrowheads="1"/>
          </p:cNvSpPr>
          <p:nvPr/>
        </p:nvSpPr>
        <p:spPr bwMode="auto">
          <a:xfrm>
            <a:off x="4251623" y="3926978"/>
            <a:ext cx="481013" cy="347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7" name="Straight Connector 16"/>
          <p:cNvCxnSpPr/>
          <p:nvPr/>
        </p:nvCxnSpPr>
        <p:spPr bwMode="auto">
          <a:xfrm>
            <a:off x="1764000" y="2574000"/>
            <a:ext cx="485303" cy="0"/>
          </a:xfrm>
          <a:prstGeom prst="line">
            <a:avLst/>
          </a:prstGeom>
          <a:solidFill>
            <a:schemeClr val="accent1"/>
          </a:solidFill>
          <a:ln w="9525" cap="flat" cmpd="sng" algn="ctr">
            <a:solidFill>
              <a:schemeClr val="tx1"/>
            </a:solidFill>
            <a:prstDash val="dash"/>
            <a:round/>
            <a:headEnd type="none" w="med" len="med"/>
            <a:tailEnd type="none" w="med" len="med"/>
          </a:ln>
          <a:effectLst/>
        </p:spPr>
      </p:cxnSp>
      <p:cxnSp>
        <p:nvCxnSpPr>
          <p:cNvPr id="22" name="Straight Connector 21"/>
          <p:cNvCxnSpPr/>
          <p:nvPr/>
        </p:nvCxnSpPr>
        <p:spPr bwMode="auto">
          <a:xfrm>
            <a:off x="2268000" y="2574000"/>
            <a:ext cx="481013" cy="1351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4" name="Straight Connector 23"/>
          <p:cNvCxnSpPr/>
          <p:nvPr/>
        </p:nvCxnSpPr>
        <p:spPr bwMode="auto">
          <a:xfrm>
            <a:off x="2771800" y="2718000"/>
            <a:ext cx="432048" cy="17817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 name="Straight Connector 30"/>
          <p:cNvCxnSpPr/>
          <p:nvPr/>
        </p:nvCxnSpPr>
        <p:spPr bwMode="auto">
          <a:xfrm>
            <a:off x="3203848" y="2887200"/>
            <a:ext cx="504056" cy="40957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3" name="Straight Connector 32"/>
          <p:cNvCxnSpPr/>
          <p:nvPr/>
        </p:nvCxnSpPr>
        <p:spPr bwMode="auto">
          <a:xfrm>
            <a:off x="3707904" y="3309916"/>
            <a:ext cx="688975" cy="79089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5" name="Straight Connector 34"/>
          <p:cNvCxnSpPr/>
          <p:nvPr/>
        </p:nvCxnSpPr>
        <p:spPr bwMode="auto">
          <a:xfrm>
            <a:off x="4396879" y="4103191"/>
            <a:ext cx="0" cy="909985"/>
          </a:xfrm>
          <a:prstGeom prst="line">
            <a:avLst/>
          </a:prstGeom>
          <a:solidFill>
            <a:schemeClr val="accent1"/>
          </a:solidFill>
          <a:ln w="9525" cap="flat" cmpd="sng" algn="ctr">
            <a:solidFill>
              <a:schemeClr val="tx1"/>
            </a:solidFill>
            <a:prstDash val="dash"/>
            <a:round/>
            <a:headEnd type="none" w="med" len="med"/>
            <a:tailEnd type="none" w="med" len="med"/>
          </a:ln>
          <a:effectLst/>
        </p:spPr>
      </p:cxnSp>
      <p:cxnSp>
        <p:nvCxnSpPr>
          <p:cNvPr id="36" name="Straight Connector 35"/>
          <p:cNvCxnSpPr/>
          <p:nvPr/>
        </p:nvCxnSpPr>
        <p:spPr bwMode="auto">
          <a:xfrm flipV="1">
            <a:off x="1763688" y="2961255"/>
            <a:ext cx="1599728" cy="2051921"/>
          </a:xfrm>
          <a:prstGeom prst="line">
            <a:avLst/>
          </a:prstGeom>
          <a:solidFill>
            <a:schemeClr val="accent1"/>
          </a:solidFill>
          <a:ln w="19050" cap="flat" cmpd="sng" algn="ctr">
            <a:solidFill>
              <a:schemeClr val="tx1"/>
            </a:solidFill>
            <a:prstDash val="solid"/>
            <a:round/>
            <a:headEnd type="none" w="med" len="med"/>
            <a:tailEnd type="none" w="med" len="med"/>
          </a:ln>
          <a:effectLst/>
        </p:spPr>
      </p:cxnSp>
      <p:sp>
        <p:nvSpPr>
          <p:cNvPr id="37" name="Content Placeholder 10"/>
          <p:cNvSpPr txBox="1">
            <a:spLocks/>
          </p:cNvSpPr>
          <p:nvPr/>
        </p:nvSpPr>
        <p:spPr bwMode="auto">
          <a:xfrm>
            <a:off x="2604356" y="3516977"/>
            <a:ext cx="671500" cy="400110"/>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spAutoFit/>
          </a:bodyPr>
          <a:lstStyle>
            <a:lvl1pPr marL="342900" indent="-342900" algn="l" rtl="0" eaLnBrk="0" fontAlgn="base" hangingPunct="0">
              <a:spcBef>
                <a:spcPct val="20000"/>
              </a:spcBef>
              <a:spcAft>
                <a:spcPct val="0"/>
              </a:spcAft>
              <a:buClr>
                <a:srgbClr val="00B2AA"/>
              </a:buClr>
              <a:buChar char="•"/>
              <a:defRPr sz="2000">
                <a:solidFill>
                  <a:schemeClr val="tx1"/>
                </a:solidFill>
                <a:latin typeface="Calibri" pitchFamily="34" charset="0"/>
                <a:ea typeface="Calibri" pitchFamily="34" charset="0"/>
                <a:cs typeface="Calibri" pitchFamily="34" charset="0"/>
              </a:defRPr>
            </a:lvl1pPr>
            <a:lvl2pPr marL="742950" indent="-285750" algn="l" rtl="0" eaLnBrk="0" fontAlgn="base" hangingPunct="0">
              <a:spcBef>
                <a:spcPct val="20000"/>
              </a:spcBef>
              <a:spcAft>
                <a:spcPct val="0"/>
              </a:spcAft>
              <a:buClr>
                <a:srgbClr val="00B2AA"/>
              </a:buClr>
              <a:buChar char="–"/>
              <a:defRPr sz="1800">
                <a:solidFill>
                  <a:schemeClr val="tx1"/>
                </a:solidFill>
                <a:latin typeface="Calibri" pitchFamily="34" charset="0"/>
                <a:ea typeface="Calibri" pitchFamily="34" charset="0"/>
                <a:cs typeface="Calibri" pitchFamily="34" charset="0"/>
              </a:defRPr>
            </a:lvl2pPr>
            <a:lvl3pPr marL="1143000" indent="-228600" algn="l" rtl="0" eaLnBrk="0" fontAlgn="base" hangingPunct="0">
              <a:spcBef>
                <a:spcPct val="20000"/>
              </a:spcBef>
              <a:spcAft>
                <a:spcPct val="0"/>
              </a:spcAft>
              <a:buClr>
                <a:srgbClr val="00B2AA"/>
              </a:buClr>
              <a:buChar char="•"/>
              <a:defRPr sz="1600">
                <a:solidFill>
                  <a:schemeClr val="tx1"/>
                </a:solidFill>
                <a:latin typeface="Calibri" pitchFamily="34" charset="0"/>
                <a:ea typeface="Calibri" pitchFamily="34" charset="0"/>
                <a:cs typeface="Calibri" pitchFamily="34" charset="0"/>
              </a:defRPr>
            </a:lvl3pPr>
            <a:lvl4pPr marL="1600200" indent="-228600" algn="l" rtl="0" eaLnBrk="0" fontAlgn="base" hangingPunct="0">
              <a:spcBef>
                <a:spcPct val="20000"/>
              </a:spcBef>
              <a:spcAft>
                <a:spcPct val="0"/>
              </a:spcAft>
              <a:buClr>
                <a:srgbClr val="00B2AA"/>
              </a:buClr>
              <a:buChar char="–"/>
              <a:defRPr sz="1400">
                <a:solidFill>
                  <a:schemeClr val="tx1"/>
                </a:solidFill>
                <a:latin typeface="Calibri" pitchFamily="34" charset="0"/>
                <a:ea typeface="Calibri" pitchFamily="34" charset="0"/>
                <a:cs typeface="Calibri" pitchFamily="34" charset="0"/>
              </a:defRPr>
            </a:lvl4pPr>
            <a:lvl5pPr marL="2057400" indent="-228600" algn="l" rtl="0" eaLnBrk="0" fontAlgn="base" hangingPunct="0">
              <a:spcBef>
                <a:spcPct val="20000"/>
              </a:spcBef>
              <a:spcAft>
                <a:spcPct val="0"/>
              </a:spcAft>
              <a:buClr>
                <a:srgbClr val="00B2AA"/>
              </a:buClr>
              <a:buChar char="»"/>
              <a:defRPr sz="1400">
                <a:solidFill>
                  <a:schemeClr val="tx1"/>
                </a:solidFill>
                <a:latin typeface="Calibri" pitchFamily="34" charset="0"/>
                <a:ea typeface="Calibri" pitchFamily="34" charset="0"/>
                <a:cs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pPr marL="0" indent="0">
              <a:buFontTx/>
              <a:buNone/>
            </a:pPr>
            <a:r>
              <a:rPr lang="en-GB" kern="0" dirty="0" smtClean="0"/>
              <a:t>• F</a:t>
            </a:r>
            <a:endParaRPr lang="en-GB" kern="0" dirty="0"/>
          </a:p>
        </p:txBody>
      </p:sp>
      <p:sp>
        <p:nvSpPr>
          <p:cNvPr id="38" name="Content Placeholder 10"/>
          <p:cNvSpPr txBox="1">
            <a:spLocks/>
          </p:cNvSpPr>
          <p:nvPr/>
        </p:nvSpPr>
        <p:spPr bwMode="auto">
          <a:xfrm>
            <a:off x="3189600" y="2772000"/>
            <a:ext cx="671500" cy="400110"/>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spAutoFit/>
          </a:bodyPr>
          <a:lstStyle>
            <a:lvl1pPr marL="342900" indent="-342900" algn="l" rtl="0" eaLnBrk="0" fontAlgn="base" hangingPunct="0">
              <a:spcBef>
                <a:spcPct val="20000"/>
              </a:spcBef>
              <a:spcAft>
                <a:spcPct val="0"/>
              </a:spcAft>
              <a:buClr>
                <a:srgbClr val="00B2AA"/>
              </a:buClr>
              <a:buChar char="•"/>
              <a:defRPr sz="2000">
                <a:solidFill>
                  <a:schemeClr val="tx1"/>
                </a:solidFill>
                <a:latin typeface="Calibri" pitchFamily="34" charset="0"/>
                <a:ea typeface="Calibri" pitchFamily="34" charset="0"/>
                <a:cs typeface="Calibri" pitchFamily="34" charset="0"/>
              </a:defRPr>
            </a:lvl1pPr>
            <a:lvl2pPr marL="742950" indent="-285750" algn="l" rtl="0" eaLnBrk="0" fontAlgn="base" hangingPunct="0">
              <a:spcBef>
                <a:spcPct val="20000"/>
              </a:spcBef>
              <a:spcAft>
                <a:spcPct val="0"/>
              </a:spcAft>
              <a:buClr>
                <a:srgbClr val="00B2AA"/>
              </a:buClr>
              <a:buChar char="–"/>
              <a:defRPr sz="1800">
                <a:solidFill>
                  <a:schemeClr val="tx1"/>
                </a:solidFill>
                <a:latin typeface="Calibri" pitchFamily="34" charset="0"/>
                <a:ea typeface="Calibri" pitchFamily="34" charset="0"/>
                <a:cs typeface="Calibri" pitchFamily="34" charset="0"/>
              </a:defRPr>
            </a:lvl2pPr>
            <a:lvl3pPr marL="1143000" indent="-228600" algn="l" rtl="0" eaLnBrk="0" fontAlgn="base" hangingPunct="0">
              <a:spcBef>
                <a:spcPct val="20000"/>
              </a:spcBef>
              <a:spcAft>
                <a:spcPct val="0"/>
              </a:spcAft>
              <a:buClr>
                <a:srgbClr val="00B2AA"/>
              </a:buClr>
              <a:buChar char="•"/>
              <a:defRPr sz="1600">
                <a:solidFill>
                  <a:schemeClr val="tx1"/>
                </a:solidFill>
                <a:latin typeface="Calibri" pitchFamily="34" charset="0"/>
                <a:ea typeface="Calibri" pitchFamily="34" charset="0"/>
                <a:cs typeface="Calibri" pitchFamily="34" charset="0"/>
              </a:defRPr>
            </a:lvl3pPr>
            <a:lvl4pPr marL="1600200" indent="-228600" algn="l" rtl="0" eaLnBrk="0" fontAlgn="base" hangingPunct="0">
              <a:spcBef>
                <a:spcPct val="20000"/>
              </a:spcBef>
              <a:spcAft>
                <a:spcPct val="0"/>
              </a:spcAft>
              <a:buClr>
                <a:srgbClr val="00B2AA"/>
              </a:buClr>
              <a:buChar char="–"/>
              <a:defRPr sz="1400">
                <a:solidFill>
                  <a:schemeClr val="tx1"/>
                </a:solidFill>
                <a:latin typeface="Calibri" pitchFamily="34" charset="0"/>
                <a:ea typeface="Calibri" pitchFamily="34" charset="0"/>
                <a:cs typeface="Calibri" pitchFamily="34" charset="0"/>
              </a:defRPr>
            </a:lvl4pPr>
            <a:lvl5pPr marL="2057400" indent="-228600" algn="l" rtl="0" eaLnBrk="0" fontAlgn="base" hangingPunct="0">
              <a:spcBef>
                <a:spcPct val="20000"/>
              </a:spcBef>
              <a:spcAft>
                <a:spcPct val="0"/>
              </a:spcAft>
              <a:buClr>
                <a:srgbClr val="00B2AA"/>
              </a:buClr>
              <a:buChar char="»"/>
              <a:defRPr sz="1400">
                <a:solidFill>
                  <a:schemeClr val="tx1"/>
                </a:solidFill>
                <a:latin typeface="Calibri" pitchFamily="34" charset="0"/>
                <a:ea typeface="Calibri" pitchFamily="34" charset="0"/>
                <a:cs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pPr marL="0" indent="0">
              <a:buFontTx/>
              <a:buNone/>
            </a:pPr>
            <a:r>
              <a:rPr lang="en-GB" kern="0" dirty="0" smtClean="0"/>
              <a:t>• F’</a:t>
            </a:r>
            <a:endParaRPr lang="en-GB" kern="0" dirty="0"/>
          </a:p>
        </p:txBody>
      </p:sp>
      <p:sp>
        <p:nvSpPr>
          <p:cNvPr id="43" name="TextBox 42"/>
          <p:cNvSpPr txBox="1"/>
          <p:nvPr/>
        </p:nvSpPr>
        <p:spPr>
          <a:xfrm>
            <a:off x="1475656" y="4941168"/>
            <a:ext cx="2088232" cy="369332"/>
          </a:xfrm>
          <a:prstGeom prst="rect">
            <a:avLst/>
          </a:prstGeom>
          <a:noFill/>
        </p:spPr>
        <p:txBody>
          <a:bodyPr wrap="square" rtlCol="0">
            <a:spAutoFit/>
          </a:bodyPr>
          <a:lstStyle/>
          <a:p>
            <a:r>
              <a:rPr lang="en-GB" dirty="0" smtClean="0"/>
              <a:t>O</a:t>
            </a:r>
            <a:endParaRPr lang="en-GB" dirty="0"/>
          </a:p>
        </p:txBody>
      </p:sp>
    </p:spTree>
    <p:extLst>
      <p:ext uri="{BB962C8B-B14F-4D97-AF65-F5344CB8AC3E}">
        <p14:creationId xmlns:p14="http://schemas.microsoft.com/office/powerpoint/2010/main" xmlns="" val="2027259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60648"/>
            <a:ext cx="7772400" cy="720080"/>
          </a:xfrm>
        </p:spPr>
        <p:txBody>
          <a:bodyPr/>
          <a:lstStyle/>
          <a:p>
            <a:r>
              <a:rPr lang="en-GB" b="1" dirty="0"/>
              <a:t>3</a:t>
            </a:r>
            <a:r>
              <a:rPr lang="en-GB" b="1" dirty="0" smtClean="0"/>
              <a:t>. </a:t>
            </a:r>
            <a:r>
              <a:rPr lang="en-GB" b="1" dirty="0"/>
              <a:t>An empirical </a:t>
            </a:r>
            <a:r>
              <a:rPr lang="en-GB" b="1" dirty="0" smtClean="0"/>
              <a:t>study</a:t>
            </a:r>
            <a:br>
              <a:rPr lang="en-GB" b="1" dirty="0" smtClean="0"/>
            </a:br>
            <a:r>
              <a:rPr lang="en-GB" dirty="0" smtClean="0"/>
              <a:t>Inputs and outputs </a:t>
            </a:r>
            <a:endParaRPr lang="en-GB" dirty="0"/>
          </a:p>
        </p:txBody>
      </p:sp>
      <p:graphicFrame>
        <p:nvGraphicFramePr>
          <p:cNvPr id="4" name="Content Placeholder 10"/>
          <p:cNvGraphicFramePr>
            <a:graphicFrameLocks noGrp="1"/>
          </p:cNvGraphicFramePr>
          <p:nvPr>
            <p:ph idx="1"/>
            <p:extLst>
              <p:ext uri="{D42A27DB-BD31-4B8C-83A1-F6EECF244321}">
                <p14:modId xmlns:p14="http://schemas.microsoft.com/office/powerpoint/2010/main" xmlns="" val="3767055344"/>
              </p:ext>
            </p:extLst>
          </p:nvPr>
        </p:nvGraphicFramePr>
        <p:xfrm>
          <a:off x="467544" y="1124744"/>
          <a:ext cx="8352928" cy="51125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24606405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685800" y="260350"/>
            <a:ext cx="7772400" cy="731838"/>
          </a:xfrm>
        </p:spPr>
        <p:txBody>
          <a:bodyPr/>
          <a:lstStyle/>
          <a:p>
            <a:pPr eaLnBrk="1" hangingPunct="1"/>
            <a:r>
              <a:rPr lang="en-GB" b="1" dirty="0" smtClean="0"/>
              <a:t>Outline of talk</a:t>
            </a:r>
          </a:p>
        </p:txBody>
      </p:sp>
      <p:sp>
        <p:nvSpPr>
          <p:cNvPr id="8195" name="Content Placeholder 2"/>
          <p:cNvSpPr>
            <a:spLocks noGrp="1"/>
          </p:cNvSpPr>
          <p:nvPr>
            <p:ph idx="1"/>
          </p:nvPr>
        </p:nvSpPr>
        <p:spPr>
          <a:xfrm>
            <a:off x="684213" y="1905000"/>
            <a:ext cx="7772400" cy="3468688"/>
          </a:xfrm>
        </p:spPr>
        <p:txBody>
          <a:bodyPr/>
          <a:lstStyle/>
          <a:p>
            <a:pPr eaLnBrk="1" hangingPunct="1"/>
            <a:endParaRPr lang="en-GB" dirty="0" smtClean="0"/>
          </a:p>
          <a:p>
            <a:pPr eaLnBrk="1" hangingPunct="1"/>
            <a:endParaRPr lang="en-GB" dirty="0" smtClean="0"/>
          </a:p>
        </p:txBody>
      </p:sp>
      <p:sp>
        <p:nvSpPr>
          <p:cNvPr id="4" name="Content Placeholder 2"/>
          <p:cNvSpPr txBox="1">
            <a:spLocks/>
          </p:cNvSpPr>
          <p:nvPr/>
        </p:nvSpPr>
        <p:spPr bwMode="auto">
          <a:xfrm>
            <a:off x="683568" y="908720"/>
            <a:ext cx="8136904" cy="51125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lvl="0" indent="-457200">
              <a:buAutoNum type="arabicPeriod"/>
            </a:pPr>
            <a:r>
              <a:rPr lang="en-GB" sz="2000" b="1" dirty="0" smtClean="0">
                <a:latin typeface="Calibri" pitchFamily="34" charset="0"/>
              </a:rPr>
              <a:t>Introduction</a:t>
            </a:r>
            <a:br>
              <a:rPr lang="en-GB" sz="2000" b="1" dirty="0" smtClean="0">
                <a:latin typeface="Calibri" pitchFamily="34" charset="0"/>
              </a:rPr>
            </a:br>
            <a:r>
              <a:rPr lang="en-GB" sz="2000" dirty="0" smtClean="0">
                <a:latin typeface="Calibri" pitchFamily="34" charset="0"/>
              </a:rPr>
              <a:t>Main developments in English higher education</a:t>
            </a:r>
          </a:p>
          <a:p>
            <a:pPr marL="457200" lvl="0"/>
            <a:r>
              <a:rPr lang="en-GB" sz="2000" dirty="0" smtClean="0">
                <a:latin typeface="Calibri" pitchFamily="34" charset="0"/>
              </a:rPr>
              <a:t>Composition of the English higher education sector today</a:t>
            </a:r>
          </a:p>
          <a:p>
            <a:pPr marL="457200" lvl="0"/>
            <a:endParaRPr lang="en-GB" sz="2000" dirty="0">
              <a:latin typeface="Calibri" pitchFamily="34" charset="0"/>
            </a:endParaRPr>
          </a:p>
          <a:p>
            <a:pPr marL="457200" lvl="0" indent="-457200"/>
            <a:r>
              <a:rPr lang="en-GB" sz="2000" b="1" dirty="0" smtClean="0">
                <a:latin typeface="Calibri" pitchFamily="34" charset="0"/>
              </a:rPr>
              <a:t>2. 	Efficiency and its measurement</a:t>
            </a:r>
          </a:p>
          <a:p>
            <a:pPr marL="457200" lvl="0"/>
            <a:r>
              <a:rPr lang="en-GB" sz="2000" dirty="0">
                <a:latin typeface="Calibri" pitchFamily="34" charset="0"/>
              </a:rPr>
              <a:t>a) Stochastic frontier analysis (SFA) </a:t>
            </a:r>
          </a:p>
          <a:p>
            <a:pPr marL="457200" lvl="0"/>
            <a:r>
              <a:rPr lang="en-GB" sz="2000" dirty="0">
                <a:latin typeface="Calibri" pitchFamily="34" charset="0"/>
              </a:rPr>
              <a:t>b) Data envelopment analysis (DEA)</a:t>
            </a:r>
          </a:p>
          <a:p>
            <a:pPr marL="457200" lvl="0"/>
            <a:endParaRPr lang="en-GB" sz="2000" dirty="0">
              <a:latin typeface="Calibri" pitchFamily="34" charset="0"/>
            </a:endParaRPr>
          </a:p>
          <a:p>
            <a:pPr marL="457200" lvl="0" indent="-457200">
              <a:buFont typeface="+mj-lt"/>
              <a:buAutoNum type="arabicPeriod" startAt="3"/>
            </a:pPr>
            <a:r>
              <a:rPr lang="en-GB" sz="2000" b="1" dirty="0" smtClean="0">
                <a:latin typeface="Calibri" pitchFamily="34" charset="0"/>
              </a:rPr>
              <a:t>An empirical study</a:t>
            </a:r>
          </a:p>
          <a:p>
            <a:pPr marL="457200" lvl="0"/>
            <a:endParaRPr lang="en-GB" sz="2000" dirty="0">
              <a:latin typeface="Calibri" pitchFamily="34" charset="0"/>
            </a:endParaRPr>
          </a:p>
          <a:p>
            <a:pPr marL="457200" lvl="0" indent="-457200">
              <a:buFont typeface="+mj-lt"/>
              <a:buAutoNum type="arabicPeriod" startAt="4"/>
            </a:pPr>
            <a:r>
              <a:rPr lang="en-GB" sz="2000" b="1" dirty="0" smtClean="0">
                <a:latin typeface="Calibri" pitchFamily="34" charset="0"/>
              </a:rPr>
              <a:t>Policy issues</a:t>
            </a:r>
          </a:p>
          <a:p>
            <a:pPr marL="457200" lvl="0"/>
            <a:r>
              <a:rPr lang="en-GB" sz="2000" dirty="0" smtClean="0">
                <a:latin typeface="Calibri" pitchFamily="34" charset="0"/>
              </a:rPr>
              <a:t>a) Comparison of various efficiency measures and rankings</a:t>
            </a:r>
          </a:p>
          <a:p>
            <a:pPr marL="457200" lvl="0"/>
            <a:r>
              <a:rPr lang="en-GB" sz="2000" dirty="0" smtClean="0">
                <a:latin typeface="Calibri" pitchFamily="34" charset="0"/>
              </a:rPr>
              <a:t>b) Mergers</a:t>
            </a:r>
            <a:r>
              <a:rPr lang="en-GB" sz="2000" dirty="0">
                <a:latin typeface="Calibri" pitchFamily="34" charset="0"/>
              </a:rPr>
              <a:t/>
            </a:r>
            <a:br>
              <a:rPr lang="en-GB" sz="2000" dirty="0">
                <a:latin typeface="Calibri" pitchFamily="34" charset="0"/>
              </a:rPr>
            </a:br>
            <a:endParaRPr lang="en-GB" sz="1000" dirty="0">
              <a:latin typeface="Calibri" pitchFamily="34" charset="0"/>
            </a:endParaRPr>
          </a:p>
          <a:p>
            <a:pPr marL="457200" lvl="0" indent="-457200"/>
            <a:r>
              <a:rPr lang="en-GB" sz="2000" b="1" dirty="0" smtClean="0">
                <a:latin typeface="Calibri" pitchFamily="34" charset="0"/>
              </a:rPr>
              <a:t>5. 	Conclusions</a:t>
            </a:r>
            <a:r>
              <a:rPr lang="en-GB" sz="2000" b="1" dirty="0">
                <a:latin typeface="Calibri" pitchFamily="34" charset="0"/>
              </a:rPr>
              <a:t/>
            </a:r>
            <a:br>
              <a:rPr lang="en-GB" sz="2000" b="1" dirty="0">
                <a:latin typeface="Calibri" pitchFamily="34" charset="0"/>
              </a:rPr>
            </a:br>
            <a:endParaRPr lang="en-GB" sz="2000" b="1" dirty="0">
              <a:latin typeface="Calibri" pitchFamily="34" charset="0"/>
            </a:endParaRPr>
          </a:p>
          <a:p>
            <a:pPr marL="342000" lvl="0" indent="-342900" eaLnBrk="0" hangingPunct="0">
              <a:spcBef>
                <a:spcPct val="20000"/>
              </a:spcBef>
              <a:buClr>
                <a:srgbClr val="00B2AA"/>
              </a:buClr>
              <a:defRPr/>
            </a:pPr>
            <a:r>
              <a:rPr lang="en-GB" sz="2000" i="1" kern="0" dirty="0" smtClean="0">
                <a:latin typeface="Calibri" pitchFamily="34" charset="0"/>
                <a:ea typeface="Calibri" pitchFamily="34" charset="0"/>
                <a:cs typeface="Calibri" pitchFamily="34" charset="0"/>
              </a:rPr>
              <a:t>	</a:t>
            </a:r>
            <a:endParaRPr kumimoji="0" lang="en-GB" sz="2000" b="0" i="0" u="none" strike="noStrike" kern="0" cap="none" spc="0" normalizeH="0" baseline="0" noProof="0" dirty="0">
              <a:ln>
                <a:noFill/>
              </a:ln>
              <a:solidFill>
                <a:schemeClr val="tx1"/>
              </a:solidFill>
              <a:effectLst/>
              <a:uLnTx/>
              <a:uFillTx/>
              <a:latin typeface="Calibri" pitchFamily="34" charset="0"/>
              <a:ea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3</a:t>
            </a:r>
            <a:r>
              <a:rPr lang="en-GB" b="1" dirty="0" smtClean="0"/>
              <a:t>. An empirical study</a:t>
            </a:r>
            <a:br>
              <a:rPr lang="en-GB" b="1" dirty="0" smtClean="0"/>
            </a:br>
            <a:r>
              <a:rPr lang="en-GB" dirty="0" smtClean="0"/>
              <a:t>Estimation methods</a:t>
            </a:r>
            <a:endParaRPr lang="en-GB" dirty="0"/>
          </a:p>
        </p:txBody>
      </p:sp>
      <p:sp>
        <p:nvSpPr>
          <p:cNvPr id="3" name="Content Placeholder 2"/>
          <p:cNvSpPr>
            <a:spLocks noGrp="1"/>
          </p:cNvSpPr>
          <p:nvPr>
            <p:ph idx="1"/>
          </p:nvPr>
        </p:nvSpPr>
        <p:spPr/>
        <p:txBody>
          <a:bodyPr/>
          <a:lstStyle/>
          <a:p>
            <a:r>
              <a:rPr lang="en-GB" dirty="0" smtClean="0"/>
              <a:t>a) SFA Time Invariant (TI): Efficiency for each university does not vary over time</a:t>
            </a:r>
          </a:p>
          <a:p>
            <a:r>
              <a:rPr lang="en-GB" dirty="0" smtClean="0"/>
              <a:t>b) SFA Time varying (TV): </a:t>
            </a:r>
            <a:r>
              <a:rPr lang="en-GB" dirty="0"/>
              <a:t>Efficiency for each university does </a:t>
            </a:r>
            <a:r>
              <a:rPr lang="en-GB" dirty="0" smtClean="0"/>
              <a:t>vary </a:t>
            </a:r>
            <a:r>
              <a:rPr lang="en-GB" dirty="0"/>
              <a:t>over </a:t>
            </a:r>
            <a:r>
              <a:rPr lang="en-GB" dirty="0" smtClean="0"/>
              <a:t>time</a:t>
            </a:r>
          </a:p>
          <a:p>
            <a:r>
              <a:rPr lang="en-GB" dirty="0" smtClean="0"/>
              <a:t>a) DEA Constant Returns to Scale (CRS)</a:t>
            </a:r>
            <a:br>
              <a:rPr lang="en-GB" dirty="0" smtClean="0"/>
            </a:br>
            <a:r>
              <a:rPr lang="en-GB" dirty="0" smtClean="0"/>
              <a:t>- </a:t>
            </a:r>
            <a:r>
              <a:rPr lang="en-GB" dirty="0" err="1" smtClean="0"/>
              <a:t>i</a:t>
            </a:r>
            <a:r>
              <a:rPr lang="en-GB" dirty="0" smtClean="0"/>
              <a:t>) Estimation across the pooled data set</a:t>
            </a:r>
            <a:br>
              <a:rPr lang="en-GB" dirty="0" smtClean="0"/>
            </a:br>
            <a:r>
              <a:rPr lang="en-GB" dirty="0" smtClean="0"/>
              <a:t>- ii) Estimation within each year</a:t>
            </a:r>
          </a:p>
          <a:p>
            <a:r>
              <a:rPr lang="en-GB" dirty="0" smtClean="0"/>
              <a:t>b) DEA Variable Returns to Scale (VRS)</a:t>
            </a:r>
            <a:br>
              <a:rPr lang="en-GB" dirty="0" smtClean="0"/>
            </a:br>
            <a:r>
              <a:rPr lang="en-GB" dirty="0"/>
              <a:t>- </a:t>
            </a:r>
            <a:r>
              <a:rPr lang="en-GB" dirty="0" err="1" smtClean="0"/>
              <a:t>i</a:t>
            </a:r>
            <a:r>
              <a:rPr lang="en-GB" dirty="0" smtClean="0"/>
              <a:t>) Estimation </a:t>
            </a:r>
            <a:r>
              <a:rPr lang="en-GB" dirty="0"/>
              <a:t>across the pooled data set</a:t>
            </a:r>
            <a:br>
              <a:rPr lang="en-GB" dirty="0"/>
            </a:br>
            <a:r>
              <a:rPr lang="en-GB" dirty="0"/>
              <a:t>- </a:t>
            </a:r>
            <a:r>
              <a:rPr lang="en-GB" dirty="0" smtClean="0"/>
              <a:t>ii) Estimation </a:t>
            </a:r>
            <a:r>
              <a:rPr lang="en-GB" dirty="0"/>
              <a:t>within each year</a:t>
            </a:r>
          </a:p>
          <a:p>
            <a:endParaRPr lang="en-GB" dirty="0"/>
          </a:p>
          <a:p>
            <a:endParaRPr lang="en-GB" dirty="0"/>
          </a:p>
        </p:txBody>
      </p:sp>
    </p:spTree>
    <p:extLst>
      <p:ext uri="{BB962C8B-B14F-4D97-AF65-F5344CB8AC3E}">
        <p14:creationId xmlns:p14="http://schemas.microsoft.com/office/powerpoint/2010/main" xmlns="" val="28300165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3</a:t>
            </a:r>
            <a:r>
              <a:rPr lang="en-GB" b="1" dirty="0" smtClean="0"/>
              <a:t>. </a:t>
            </a:r>
            <a:r>
              <a:rPr lang="en-GB" b="1" dirty="0"/>
              <a:t>An empirical study</a:t>
            </a:r>
            <a:br>
              <a:rPr lang="en-GB" b="1" dirty="0"/>
            </a:br>
            <a:r>
              <a:rPr lang="en-GB" dirty="0" smtClean="0"/>
              <a:t>Data</a:t>
            </a:r>
            <a:endParaRPr lang="en-GB" dirty="0"/>
          </a:p>
        </p:txBody>
      </p:sp>
      <p:sp>
        <p:nvSpPr>
          <p:cNvPr id="3" name="Content Placeholder 2"/>
          <p:cNvSpPr>
            <a:spLocks noGrp="1"/>
          </p:cNvSpPr>
          <p:nvPr>
            <p:ph idx="1"/>
          </p:nvPr>
        </p:nvSpPr>
        <p:spPr/>
        <p:txBody>
          <a:bodyPr/>
          <a:lstStyle/>
          <a:p>
            <a:r>
              <a:rPr lang="en-GB" dirty="0" smtClean="0"/>
              <a:t>Higher Education Statistical Agency (HESA) data</a:t>
            </a:r>
          </a:p>
          <a:p>
            <a:r>
              <a:rPr lang="en-GB" dirty="0" smtClean="0"/>
              <a:t>Unbalanced panel of data from 1996/97 to 2008/09 with n = 1444 (the number of HEIs varies from 108 to 113 in each year) </a:t>
            </a:r>
          </a:p>
          <a:p>
            <a:r>
              <a:rPr lang="en-GB" dirty="0" smtClean="0"/>
              <a:t>Diverse groups of HEIs:	</a:t>
            </a:r>
          </a:p>
          <a:p>
            <a:pPr marL="576000" indent="0">
              <a:buNone/>
            </a:pPr>
            <a:r>
              <a:rPr lang="en-GB" b="1" dirty="0" smtClean="0"/>
              <a:t>Pre-1992 universities</a:t>
            </a:r>
            <a:r>
              <a:rPr lang="en-GB" dirty="0" smtClean="0"/>
              <a:t>	n=624		</a:t>
            </a:r>
          </a:p>
          <a:p>
            <a:pPr marL="576000" indent="0">
              <a:buNone/>
            </a:pPr>
            <a:r>
              <a:rPr lang="en-GB" b="1" dirty="0" smtClean="0"/>
              <a:t>Post-1992 universities</a:t>
            </a:r>
            <a:r>
              <a:rPr lang="en-GB" dirty="0" smtClean="0"/>
              <a:t>	n=375		</a:t>
            </a:r>
          </a:p>
          <a:p>
            <a:pPr marL="576000" indent="0">
              <a:buNone/>
            </a:pPr>
            <a:r>
              <a:rPr lang="en-GB" b="1" dirty="0" smtClean="0"/>
              <a:t>Former colleges of HE</a:t>
            </a:r>
            <a:r>
              <a:rPr lang="en-GB" dirty="0" smtClean="0"/>
              <a:t>	n=445		</a:t>
            </a:r>
          </a:p>
          <a:p>
            <a:r>
              <a:rPr lang="en-GB" dirty="0" smtClean="0"/>
              <a:t>All money units in 2008 values</a:t>
            </a:r>
          </a:p>
          <a:p>
            <a:endParaRPr lang="en-GB" dirty="0"/>
          </a:p>
        </p:txBody>
      </p:sp>
    </p:spTree>
    <p:extLst>
      <p:ext uri="{BB962C8B-B14F-4D97-AF65-F5344CB8AC3E}">
        <p14:creationId xmlns:p14="http://schemas.microsoft.com/office/powerpoint/2010/main" xmlns="" val="4795813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3</a:t>
            </a:r>
            <a:r>
              <a:rPr lang="en-GB" b="1" dirty="0" smtClean="0"/>
              <a:t>. </a:t>
            </a:r>
            <a:r>
              <a:rPr lang="en-GB" b="1" dirty="0"/>
              <a:t>An empirical study</a:t>
            </a:r>
            <a:br>
              <a:rPr lang="en-GB" b="1" dirty="0"/>
            </a:br>
            <a:r>
              <a:rPr lang="en-GB" dirty="0" smtClean="0"/>
              <a:t>Outputs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400902962"/>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3457381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3</a:t>
            </a:r>
            <a:r>
              <a:rPr lang="en-GB" b="1" dirty="0" smtClean="0"/>
              <a:t>. </a:t>
            </a:r>
            <a:r>
              <a:rPr lang="en-GB" b="1" dirty="0"/>
              <a:t>An empirical study</a:t>
            </a:r>
            <a:r>
              <a:rPr lang="en-GB" b="1" dirty="0" smtClean="0"/>
              <a:t/>
            </a:r>
            <a:br>
              <a:rPr lang="en-GB" b="1" dirty="0" smtClean="0"/>
            </a:br>
            <a:r>
              <a:rPr lang="en-GB" dirty="0" smtClean="0"/>
              <a:t>Inputs</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973900855"/>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28208479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3</a:t>
            </a:r>
            <a:r>
              <a:rPr lang="en-GB" b="1" dirty="0" smtClean="0"/>
              <a:t>. </a:t>
            </a:r>
            <a:r>
              <a:rPr lang="en-GB" b="1" dirty="0"/>
              <a:t>An empirical study</a:t>
            </a:r>
            <a:br>
              <a:rPr lang="en-GB" b="1" dirty="0"/>
            </a:br>
            <a:r>
              <a:rPr lang="en-GB" dirty="0" smtClean="0"/>
              <a:t>Inputs by HEI Type</a:t>
            </a:r>
            <a:endParaRPr lang="en-GB"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xmlns="" val="1077044927"/>
              </p:ext>
            </p:extLst>
          </p:nvPr>
        </p:nvGraphicFramePr>
        <p:xfrm>
          <a:off x="684213" y="1268413"/>
          <a:ext cx="7772400" cy="41052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8593206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3</a:t>
            </a:r>
            <a:r>
              <a:rPr lang="en-GB" b="1" dirty="0" smtClean="0"/>
              <a:t>. </a:t>
            </a:r>
            <a:r>
              <a:rPr lang="en-GB" b="1" dirty="0"/>
              <a:t>An empirical study </a:t>
            </a:r>
            <a:r>
              <a:rPr lang="en-GB" b="1" dirty="0" smtClean="0"/>
              <a:t/>
            </a:r>
            <a:br>
              <a:rPr lang="en-GB" b="1" dirty="0" smtClean="0"/>
            </a:br>
            <a:r>
              <a:rPr lang="en-GB" dirty="0" smtClean="0"/>
              <a:t>Outputs by HEI Type</a:t>
            </a:r>
            <a:endParaRPr lang="en-GB" dirty="0"/>
          </a:p>
        </p:txBody>
      </p:sp>
      <p:graphicFrame>
        <p:nvGraphicFramePr>
          <p:cNvPr id="10" name="Content Placeholder 9"/>
          <p:cNvGraphicFramePr>
            <a:graphicFrameLocks noGrp="1"/>
          </p:cNvGraphicFramePr>
          <p:nvPr>
            <p:ph idx="1"/>
            <p:extLst>
              <p:ext uri="{D42A27DB-BD31-4B8C-83A1-F6EECF244321}">
                <p14:modId xmlns:p14="http://schemas.microsoft.com/office/powerpoint/2010/main" xmlns="" val="231852713"/>
              </p:ext>
            </p:extLst>
          </p:nvPr>
        </p:nvGraphicFramePr>
        <p:xfrm>
          <a:off x="684213" y="1268413"/>
          <a:ext cx="7772400" cy="41052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4604085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3</a:t>
            </a:r>
            <a:r>
              <a:rPr lang="en-GB" b="1" dirty="0" smtClean="0"/>
              <a:t>. </a:t>
            </a:r>
            <a:r>
              <a:rPr lang="en-GB" b="1" dirty="0"/>
              <a:t>An empirical study</a:t>
            </a:r>
            <a:br>
              <a:rPr lang="en-GB" b="1" dirty="0"/>
            </a:br>
            <a:r>
              <a:rPr lang="en-GB" dirty="0" smtClean="0"/>
              <a:t>Efficiencies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509651082"/>
              </p:ext>
            </p:extLst>
          </p:nvPr>
        </p:nvGraphicFramePr>
        <p:xfrm>
          <a:off x="1357475" y="1268760"/>
          <a:ext cx="5230749" cy="2966720"/>
        </p:xfrm>
        <a:graphic>
          <a:graphicData uri="http://schemas.openxmlformats.org/drawingml/2006/table">
            <a:tbl>
              <a:tblPr firstRow="1" bandRow="1">
                <a:tableStyleId>{5C22544A-7EE6-4342-B048-85BDC9FD1C3A}</a:tableStyleId>
              </a:tblPr>
              <a:tblGrid>
                <a:gridCol w="777240"/>
                <a:gridCol w="1344549"/>
                <a:gridCol w="777240"/>
                <a:gridCol w="777240"/>
                <a:gridCol w="777240"/>
                <a:gridCol w="777240"/>
              </a:tblGrid>
              <a:tr h="370840">
                <a:tc gridSpan="2">
                  <a:txBody>
                    <a:bodyPr/>
                    <a:lstStyle/>
                    <a:p>
                      <a:pPr>
                        <a:lnSpc>
                          <a:spcPct val="115000"/>
                        </a:lnSpc>
                        <a:spcAft>
                          <a:spcPts val="0"/>
                        </a:spcAft>
                      </a:pPr>
                      <a:r>
                        <a:rPr lang="en-GB" sz="1600" dirty="0" smtClean="0">
                          <a:solidFill>
                            <a:srgbClr val="000000"/>
                          </a:solidFill>
                          <a:latin typeface="Calibri"/>
                          <a:ea typeface="Times New Roman"/>
                          <a:cs typeface="Times New Roman"/>
                        </a:rPr>
                        <a:t>SFA</a:t>
                      </a:r>
                      <a:endParaRPr lang="en-GB" sz="1600" dirty="0">
                        <a:latin typeface="Calibri"/>
                        <a:ea typeface="Calibri"/>
                        <a:cs typeface="Times New Roman"/>
                      </a:endParaRPr>
                    </a:p>
                  </a:txBody>
                  <a:tcPr marL="68580" marR="68580" marT="0" marB="0"/>
                </a:tc>
                <a:tc hMerge="1">
                  <a:txBody>
                    <a:bodyPr/>
                    <a:lstStyle/>
                    <a:p>
                      <a:endParaRPr lang="en-GB"/>
                    </a:p>
                  </a:txBody>
                  <a:tcPr/>
                </a:tc>
                <a:tc>
                  <a:txBody>
                    <a:bodyPr/>
                    <a:lstStyle/>
                    <a:p>
                      <a:pPr>
                        <a:lnSpc>
                          <a:spcPct val="115000"/>
                        </a:lnSpc>
                        <a:spcAft>
                          <a:spcPts val="0"/>
                        </a:spcAft>
                      </a:pPr>
                      <a:r>
                        <a:rPr lang="en-GB" sz="1600" b="1" dirty="0">
                          <a:solidFill>
                            <a:srgbClr val="000000"/>
                          </a:solidFill>
                          <a:latin typeface="Calibri"/>
                          <a:ea typeface="Times New Roman"/>
                          <a:cs typeface="Times New Roman"/>
                        </a:rPr>
                        <a:t>M</a:t>
                      </a:r>
                      <a:r>
                        <a:rPr lang="en-GB" sz="1600" b="1" dirty="0" smtClean="0">
                          <a:solidFill>
                            <a:srgbClr val="000000"/>
                          </a:solidFill>
                          <a:latin typeface="Calibri"/>
                          <a:ea typeface="Times New Roman"/>
                          <a:cs typeface="Times New Roman"/>
                        </a:rPr>
                        <a:t>ean</a:t>
                      </a:r>
                      <a:endParaRPr lang="en-GB" sz="1600" dirty="0">
                        <a:latin typeface="Calibri"/>
                        <a:ea typeface="Calibri"/>
                        <a:cs typeface="Times New Roman"/>
                      </a:endParaRPr>
                    </a:p>
                  </a:txBody>
                  <a:tcPr marL="68580" marR="68580" marT="0" marB="0"/>
                </a:tc>
                <a:tc>
                  <a:txBody>
                    <a:bodyPr/>
                    <a:lstStyle/>
                    <a:p>
                      <a:pPr>
                        <a:lnSpc>
                          <a:spcPct val="115000"/>
                        </a:lnSpc>
                        <a:spcAft>
                          <a:spcPts val="0"/>
                        </a:spcAft>
                      </a:pPr>
                      <a:r>
                        <a:rPr lang="en-GB" sz="1600" b="1">
                          <a:solidFill>
                            <a:srgbClr val="000000"/>
                          </a:solidFill>
                          <a:latin typeface="Calibri"/>
                          <a:ea typeface="Times New Roman"/>
                          <a:cs typeface="Times New Roman"/>
                        </a:rPr>
                        <a:t>SD</a:t>
                      </a:r>
                      <a:endParaRPr lang="en-GB" sz="1600">
                        <a:latin typeface="Calibri"/>
                        <a:ea typeface="Calibri"/>
                        <a:cs typeface="Times New Roman"/>
                      </a:endParaRPr>
                    </a:p>
                  </a:txBody>
                  <a:tcPr marL="68580" marR="68580" marT="0" marB="0"/>
                </a:tc>
                <a:tc>
                  <a:txBody>
                    <a:bodyPr/>
                    <a:lstStyle/>
                    <a:p>
                      <a:pPr>
                        <a:lnSpc>
                          <a:spcPct val="115000"/>
                        </a:lnSpc>
                        <a:spcAft>
                          <a:spcPts val="0"/>
                        </a:spcAft>
                      </a:pPr>
                      <a:r>
                        <a:rPr lang="en-GB" sz="1600" b="1">
                          <a:solidFill>
                            <a:srgbClr val="000000"/>
                          </a:solidFill>
                          <a:latin typeface="Calibri"/>
                          <a:ea typeface="Times New Roman"/>
                          <a:cs typeface="Times New Roman"/>
                        </a:rPr>
                        <a:t>Min</a:t>
                      </a:r>
                      <a:endParaRPr lang="en-GB" sz="1600">
                        <a:latin typeface="Calibri"/>
                        <a:ea typeface="Calibri"/>
                        <a:cs typeface="Times New Roman"/>
                      </a:endParaRPr>
                    </a:p>
                  </a:txBody>
                  <a:tcPr marL="68580" marR="68580" marT="0" marB="0"/>
                </a:tc>
                <a:tc>
                  <a:txBody>
                    <a:bodyPr/>
                    <a:lstStyle/>
                    <a:p>
                      <a:pPr>
                        <a:lnSpc>
                          <a:spcPct val="115000"/>
                        </a:lnSpc>
                        <a:spcAft>
                          <a:spcPts val="0"/>
                        </a:spcAft>
                      </a:pPr>
                      <a:r>
                        <a:rPr lang="en-GB" sz="1600" b="1">
                          <a:solidFill>
                            <a:srgbClr val="000000"/>
                          </a:solidFill>
                          <a:latin typeface="Calibri"/>
                          <a:ea typeface="Times New Roman"/>
                          <a:cs typeface="Times New Roman"/>
                        </a:rPr>
                        <a:t>Max</a:t>
                      </a:r>
                      <a:endParaRPr lang="en-GB" sz="1600">
                        <a:latin typeface="Calibri"/>
                        <a:ea typeface="Calibri"/>
                        <a:cs typeface="Times New Roman"/>
                      </a:endParaRPr>
                    </a:p>
                  </a:txBody>
                  <a:tcPr marL="68580" marR="68580" marT="0" marB="0"/>
                </a:tc>
              </a:tr>
              <a:tr h="370840">
                <a:tc>
                  <a:txBody>
                    <a:bodyPr/>
                    <a:lstStyle/>
                    <a:p>
                      <a:pPr>
                        <a:lnSpc>
                          <a:spcPct val="115000"/>
                        </a:lnSpc>
                        <a:spcAft>
                          <a:spcPts val="0"/>
                        </a:spcAft>
                      </a:pPr>
                      <a:r>
                        <a:rPr lang="en-GB" sz="1600" dirty="0">
                          <a:solidFill>
                            <a:srgbClr val="000000"/>
                          </a:solidFill>
                          <a:latin typeface="Calibri"/>
                          <a:ea typeface="Times New Roman"/>
                          <a:cs typeface="Times New Roman"/>
                        </a:rPr>
                        <a:t>a</a:t>
                      </a:r>
                      <a:r>
                        <a:rPr lang="en-GB" sz="1600" dirty="0" smtClean="0">
                          <a:solidFill>
                            <a:srgbClr val="000000"/>
                          </a:solidFill>
                          <a:latin typeface="Calibri"/>
                          <a:ea typeface="Times New Roman"/>
                          <a:cs typeface="Times New Roman"/>
                        </a:rPr>
                        <a:t>) </a:t>
                      </a:r>
                      <a:r>
                        <a:rPr lang="en-GB" sz="1600" dirty="0">
                          <a:solidFill>
                            <a:srgbClr val="000000"/>
                          </a:solidFill>
                          <a:latin typeface="Calibri"/>
                          <a:ea typeface="Times New Roman"/>
                          <a:cs typeface="Times New Roman"/>
                        </a:rPr>
                        <a:t>TI</a:t>
                      </a:r>
                      <a:endParaRPr lang="en-GB" sz="1600" dirty="0">
                        <a:latin typeface="Calibri"/>
                        <a:ea typeface="Calibri"/>
                        <a:cs typeface="Times New Roman"/>
                      </a:endParaRPr>
                    </a:p>
                  </a:txBody>
                  <a:tcPr marL="68580" marR="68580" marT="0" marB="0"/>
                </a:tc>
                <a:tc>
                  <a:txBody>
                    <a:bodyPr/>
                    <a:lstStyle/>
                    <a:p>
                      <a:pPr>
                        <a:lnSpc>
                          <a:spcPct val="115000"/>
                        </a:lnSpc>
                        <a:spcAft>
                          <a:spcPts val="0"/>
                        </a:spcAft>
                      </a:pPr>
                      <a:endParaRPr lang="en-GB" sz="1600" dirty="0">
                        <a:latin typeface="Calibri"/>
                        <a:ea typeface="Calibri"/>
                        <a:cs typeface="Times New Roman"/>
                      </a:endParaRPr>
                    </a:p>
                  </a:txBody>
                  <a:tcPr marL="68580" marR="68580" marT="0" marB="0"/>
                </a:tc>
                <a:tc>
                  <a:txBody>
                    <a:bodyPr/>
                    <a:lstStyle/>
                    <a:p>
                      <a:pPr>
                        <a:lnSpc>
                          <a:spcPct val="115000"/>
                        </a:lnSpc>
                        <a:spcAft>
                          <a:spcPts val="0"/>
                        </a:spcAft>
                      </a:pPr>
                      <a:r>
                        <a:rPr lang="en-GB" sz="1600">
                          <a:solidFill>
                            <a:srgbClr val="000000"/>
                          </a:solidFill>
                          <a:latin typeface="Calibri"/>
                          <a:ea typeface="Times New Roman"/>
                          <a:cs typeface="Times New Roman"/>
                        </a:rPr>
                        <a:t>0.803</a:t>
                      </a:r>
                      <a:endParaRPr lang="en-GB" sz="1600">
                        <a:latin typeface="Calibri"/>
                        <a:ea typeface="Calibri"/>
                        <a:cs typeface="Times New Roman"/>
                      </a:endParaRPr>
                    </a:p>
                  </a:txBody>
                  <a:tcPr marL="68580" marR="68580" marT="0" marB="0"/>
                </a:tc>
                <a:tc>
                  <a:txBody>
                    <a:bodyPr/>
                    <a:lstStyle/>
                    <a:p>
                      <a:pPr>
                        <a:lnSpc>
                          <a:spcPct val="115000"/>
                        </a:lnSpc>
                        <a:spcAft>
                          <a:spcPts val="0"/>
                        </a:spcAft>
                      </a:pPr>
                      <a:r>
                        <a:rPr lang="en-GB" sz="1600">
                          <a:solidFill>
                            <a:srgbClr val="000000"/>
                          </a:solidFill>
                          <a:latin typeface="Calibri"/>
                          <a:ea typeface="Times New Roman"/>
                          <a:cs typeface="Times New Roman"/>
                        </a:rPr>
                        <a:t>0.097</a:t>
                      </a:r>
                      <a:endParaRPr lang="en-GB" sz="1600">
                        <a:latin typeface="Calibri"/>
                        <a:ea typeface="Calibri"/>
                        <a:cs typeface="Times New Roman"/>
                      </a:endParaRPr>
                    </a:p>
                  </a:txBody>
                  <a:tcPr marL="68580" marR="68580" marT="0" marB="0"/>
                </a:tc>
                <a:tc>
                  <a:txBody>
                    <a:bodyPr/>
                    <a:lstStyle/>
                    <a:p>
                      <a:pPr>
                        <a:lnSpc>
                          <a:spcPct val="115000"/>
                        </a:lnSpc>
                        <a:spcAft>
                          <a:spcPts val="0"/>
                        </a:spcAft>
                      </a:pPr>
                      <a:r>
                        <a:rPr lang="en-GB" sz="1600">
                          <a:solidFill>
                            <a:srgbClr val="000000"/>
                          </a:solidFill>
                          <a:latin typeface="Calibri"/>
                          <a:ea typeface="Times New Roman"/>
                          <a:cs typeface="Times New Roman"/>
                        </a:rPr>
                        <a:t>0.515</a:t>
                      </a:r>
                      <a:endParaRPr lang="en-GB" sz="1600">
                        <a:latin typeface="Calibri"/>
                        <a:ea typeface="Calibri"/>
                        <a:cs typeface="Times New Roman"/>
                      </a:endParaRPr>
                    </a:p>
                  </a:txBody>
                  <a:tcPr marL="68580" marR="68580" marT="0" marB="0"/>
                </a:tc>
                <a:tc>
                  <a:txBody>
                    <a:bodyPr/>
                    <a:lstStyle/>
                    <a:p>
                      <a:pPr>
                        <a:lnSpc>
                          <a:spcPct val="115000"/>
                        </a:lnSpc>
                        <a:spcAft>
                          <a:spcPts val="0"/>
                        </a:spcAft>
                      </a:pPr>
                      <a:r>
                        <a:rPr lang="en-GB" sz="1600">
                          <a:solidFill>
                            <a:srgbClr val="000000"/>
                          </a:solidFill>
                          <a:latin typeface="Calibri"/>
                          <a:ea typeface="Times New Roman"/>
                          <a:cs typeface="Times New Roman"/>
                        </a:rPr>
                        <a:t>0.987</a:t>
                      </a:r>
                      <a:endParaRPr lang="en-GB" sz="1600">
                        <a:latin typeface="Calibri"/>
                        <a:ea typeface="Calibri"/>
                        <a:cs typeface="Times New Roman"/>
                      </a:endParaRPr>
                    </a:p>
                  </a:txBody>
                  <a:tcPr marL="68580" marR="68580" marT="0" marB="0"/>
                </a:tc>
              </a:tr>
              <a:tr h="370840">
                <a:tc>
                  <a:txBody>
                    <a:bodyPr/>
                    <a:lstStyle/>
                    <a:p>
                      <a:pPr>
                        <a:lnSpc>
                          <a:spcPct val="115000"/>
                        </a:lnSpc>
                        <a:spcAft>
                          <a:spcPts val="0"/>
                        </a:spcAft>
                      </a:pPr>
                      <a:r>
                        <a:rPr lang="en-GB" sz="1600" dirty="0">
                          <a:solidFill>
                            <a:srgbClr val="000000"/>
                          </a:solidFill>
                          <a:latin typeface="Calibri"/>
                          <a:ea typeface="Times New Roman"/>
                          <a:cs typeface="Times New Roman"/>
                        </a:rPr>
                        <a:t>b</a:t>
                      </a:r>
                      <a:r>
                        <a:rPr lang="en-GB" sz="1600" dirty="0" smtClean="0">
                          <a:solidFill>
                            <a:srgbClr val="000000"/>
                          </a:solidFill>
                          <a:latin typeface="Calibri"/>
                          <a:ea typeface="Times New Roman"/>
                          <a:cs typeface="Times New Roman"/>
                        </a:rPr>
                        <a:t>) TV</a:t>
                      </a:r>
                      <a:endParaRPr lang="en-GB" sz="1600" dirty="0">
                        <a:latin typeface="Calibri"/>
                        <a:ea typeface="Calibri"/>
                        <a:cs typeface="Times New Roman"/>
                      </a:endParaRPr>
                    </a:p>
                  </a:txBody>
                  <a:tcPr marL="68580" marR="68580" marT="0" marB="0"/>
                </a:tc>
                <a:tc>
                  <a:txBody>
                    <a:bodyPr/>
                    <a:lstStyle/>
                    <a:p>
                      <a:pPr>
                        <a:lnSpc>
                          <a:spcPct val="115000"/>
                        </a:lnSpc>
                        <a:spcAft>
                          <a:spcPts val="0"/>
                        </a:spcAft>
                      </a:pPr>
                      <a:endParaRPr lang="en-GB" sz="1600">
                        <a:latin typeface="Calibri"/>
                        <a:ea typeface="Calibri"/>
                        <a:cs typeface="Times New Roman"/>
                      </a:endParaRPr>
                    </a:p>
                  </a:txBody>
                  <a:tcPr marL="68580" marR="68580" marT="0" marB="0"/>
                </a:tc>
                <a:tc>
                  <a:txBody>
                    <a:bodyPr/>
                    <a:lstStyle/>
                    <a:p>
                      <a:pPr>
                        <a:lnSpc>
                          <a:spcPct val="115000"/>
                        </a:lnSpc>
                        <a:spcAft>
                          <a:spcPts val="0"/>
                        </a:spcAft>
                      </a:pPr>
                      <a:r>
                        <a:rPr lang="en-GB" sz="1600">
                          <a:solidFill>
                            <a:srgbClr val="000000"/>
                          </a:solidFill>
                          <a:latin typeface="Calibri"/>
                          <a:ea typeface="Times New Roman"/>
                          <a:cs typeface="Times New Roman"/>
                        </a:rPr>
                        <a:t>0.801</a:t>
                      </a:r>
                      <a:endParaRPr lang="en-GB" sz="1600">
                        <a:latin typeface="Calibri"/>
                        <a:ea typeface="Calibri"/>
                        <a:cs typeface="Times New Roman"/>
                      </a:endParaRPr>
                    </a:p>
                  </a:txBody>
                  <a:tcPr marL="68580" marR="68580" marT="0" marB="0"/>
                </a:tc>
                <a:tc>
                  <a:txBody>
                    <a:bodyPr/>
                    <a:lstStyle/>
                    <a:p>
                      <a:pPr>
                        <a:lnSpc>
                          <a:spcPct val="115000"/>
                        </a:lnSpc>
                        <a:spcAft>
                          <a:spcPts val="0"/>
                        </a:spcAft>
                      </a:pPr>
                      <a:r>
                        <a:rPr lang="en-GB" sz="1600">
                          <a:solidFill>
                            <a:srgbClr val="000000"/>
                          </a:solidFill>
                          <a:latin typeface="Calibri"/>
                          <a:ea typeface="Times New Roman"/>
                          <a:cs typeface="Times New Roman"/>
                        </a:rPr>
                        <a:t>0.097</a:t>
                      </a:r>
                      <a:endParaRPr lang="en-GB" sz="1600">
                        <a:latin typeface="Calibri"/>
                        <a:ea typeface="Calibri"/>
                        <a:cs typeface="Times New Roman"/>
                      </a:endParaRPr>
                    </a:p>
                  </a:txBody>
                  <a:tcPr marL="68580" marR="68580" marT="0" marB="0"/>
                </a:tc>
                <a:tc>
                  <a:txBody>
                    <a:bodyPr/>
                    <a:lstStyle/>
                    <a:p>
                      <a:pPr>
                        <a:lnSpc>
                          <a:spcPct val="115000"/>
                        </a:lnSpc>
                        <a:spcAft>
                          <a:spcPts val="0"/>
                        </a:spcAft>
                      </a:pPr>
                      <a:r>
                        <a:rPr lang="en-GB" sz="1600">
                          <a:solidFill>
                            <a:srgbClr val="000000"/>
                          </a:solidFill>
                          <a:latin typeface="Calibri"/>
                          <a:ea typeface="Times New Roman"/>
                          <a:cs typeface="Times New Roman"/>
                        </a:rPr>
                        <a:t>0.479</a:t>
                      </a:r>
                      <a:endParaRPr lang="en-GB" sz="1600">
                        <a:latin typeface="Calibri"/>
                        <a:ea typeface="Calibri"/>
                        <a:cs typeface="Times New Roman"/>
                      </a:endParaRPr>
                    </a:p>
                  </a:txBody>
                  <a:tcPr marL="68580" marR="68580" marT="0" marB="0"/>
                </a:tc>
                <a:tc>
                  <a:txBody>
                    <a:bodyPr/>
                    <a:lstStyle/>
                    <a:p>
                      <a:pPr>
                        <a:lnSpc>
                          <a:spcPct val="115000"/>
                        </a:lnSpc>
                        <a:spcAft>
                          <a:spcPts val="0"/>
                        </a:spcAft>
                      </a:pPr>
                      <a:r>
                        <a:rPr lang="en-GB" sz="1600">
                          <a:solidFill>
                            <a:srgbClr val="000000"/>
                          </a:solidFill>
                          <a:latin typeface="Calibri"/>
                          <a:ea typeface="Times New Roman"/>
                          <a:cs typeface="Times New Roman"/>
                        </a:rPr>
                        <a:t>0.990</a:t>
                      </a:r>
                      <a:endParaRPr lang="en-GB" sz="1600">
                        <a:latin typeface="Calibri"/>
                        <a:ea typeface="Calibri"/>
                        <a:cs typeface="Times New Roman"/>
                      </a:endParaRPr>
                    </a:p>
                  </a:txBody>
                  <a:tcPr marL="68580" marR="68580" marT="0" marB="0"/>
                </a:tc>
              </a:tr>
              <a:tr h="370840">
                <a:tc gridSpan="2">
                  <a:txBody>
                    <a:bodyPr/>
                    <a:lstStyle/>
                    <a:p>
                      <a:pPr>
                        <a:lnSpc>
                          <a:spcPct val="115000"/>
                        </a:lnSpc>
                        <a:spcAft>
                          <a:spcPts val="0"/>
                        </a:spcAft>
                      </a:pPr>
                      <a:r>
                        <a:rPr lang="en-GB" sz="1600" b="1" dirty="0" smtClean="0">
                          <a:solidFill>
                            <a:srgbClr val="000000"/>
                          </a:solidFill>
                          <a:latin typeface="Calibri"/>
                          <a:ea typeface="Times New Roman"/>
                          <a:cs typeface="Times New Roman"/>
                        </a:rPr>
                        <a:t>DEA</a:t>
                      </a:r>
                      <a:endParaRPr lang="en-GB" sz="1600" b="1" dirty="0">
                        <a:latin typeface="Calibri"/>
                        <a:ea typeface="Calibri"/>
                        <a:cs typeface="Times New Roman"/>
                      </a:endParaRPr>
                    </a:p>
                  </a:txBody>
                  <a:tcPr marL="68580" marR="68580" marT="0" marB="0">
                    <a:solidFill>
                      <a:schemeClr val="accent1"/>
                    </a:solidFill>
                  </a:tcPr>
                </a:tc>
                <a:tc hMerge="1">
                  <a:txBody>
                    <a:bodyPr/>
                    <a:lstStyle/>
                    <a:p>
                      <a:endParaRPr lang="en-GB"/>
                    </a:p>
                  </a:txBody>
                  <a:tcPr/>
                </a:tc>
                <a:tc>
                  <a:txBody>
                    <a:bodyPr/>
                    <a:lstStyle/>
                    <a:p>
                      <a:endParaRPr lang="en-GB" sz="1600">
                        <a:latin typeface="Calibri"/>
                      </a:endParaRPr>
                    </a:p>
                  </a:txBody>
                  <a:tcPr marL="68580" marR="68580" marT="0" marB="0">
                    <a:solidFill>
                      <a:schemeClr val="accent1"/>
                    </a:solidFill>
                  </a:tcPr>
                </a:tc>
                <a:tc>
                  <a:txBody>
                    <a:bodyPr/>
                    <a:lstStyle/>
                    <a:p>
                      <a:endParaRPr lang="en-GB" sz="1600">
                        <a:latin typeface="Calibri"/>
                      </a:endParaRPr>
                    </a:p>
                  </a:txBody>
                  <a:tcPr marL="68580" marR="68580" marT="0" marB="0">
                    <a:solidFill>
                      <a:schemeClr val="accent1"/>
                    </a:solidFill>
                  </a:tcPr>
                </a:tc>
                <a:tc>
                  <a:txBody>
                    <a:bodyPr/>
                    <a:lstStyle/>
                    <a:p>
                      <a:endParaRPr lang="en-GB" sz="1600">
                        <a:latin typeface="Calibri"/>
                      </a:endParaRPr>
                    </a:p>
                  </a:txBody>
                  <a:tcPr marL="68580" marR="68580" marT="0" marB="0">
                    <a:solidFill>
                      <a:schemeClr val="accent1"/>
                    </a:solidFill>
                  </a:tcPr>
                </a:tc>
                <a:tc>
                  <a:txBody>
                    <a:bodyPr/>
                    <a:lstStyle/>
                    <a:p>
                      <a:endParaRPr lang="en-GB" sz="1600" dirty="0">
                        <a:latin typeface="Calibri"/>
                      </a:endParaRPr>
                    </a:p>
                  </a:txBody>
                  <a:tcPr marL="68580" marR="68580" marT="0" marB="0">
                    <a:solidFill>
                      <a:schemeClr val="accent1"/>
                    </a:solidFill>
                  </a:tcPr>
                </a:tc>
              </a:tr>
              <a:tr h="370840">
                <a:tc>
                  <a:txBody>
                    <a:bodyPr/>
                    <a:lstStyle/>
                    <a:p>
                      <a:pPr>
                        <a:lnSpc>
                          <a:spcPct val="115000"/>
                        </a:lnSpc>
                        <a:spcAft>
                          <a:spcPts val="0"/>
                        </a:spcAft>
                      </a:pPr>
                      <a:r>
                        <a:rPr lang="en-GB" sz="1600">
                          <a:solidFill>
                            <a:srgbClr val="000000"/>
                          </a:solidFill>
                          <a:latin typeface="Calibri"/>
                          <a:ea typeface="Times New Roman"/>
                          <a:cs typeface="Times New Roman"/>
                        </a:rPr>
                        <a:t>a) CRS</a:t>
                      </a:r>
                      <a:endParaRPr lang="en-GB" sz="1600">
                        <a:latin typeface="Calibri"/>
                        <a:ea typeface="Calibri"/>
                        <a:cs typeface="Times New Roman"/>
                      </a:endParaRPr>
                    </a:p>
                  </a:txBody>
                  <a:tcPr marL="68580" marR="68580" marT="0" marB="0"/>
                </a:tc>
                <a:tc>
                  <a:txBody>
                    <a:bodyPr/>
                    <a:lstStyle/>
                    <a:p>
                      <a:pPr>
                        <a:lnSpc>
                          <a:spcPct val="115000"/>
                        </a:lnSpc>
                        <a:spcAft>
                          <a:spcPts val="0"/>
                        </a:spcAft>
                      </a:pPr>
                      <a:r>
                        <a:rPr lang="en-GB" sz="1600" b="1">
                          <a:solidFill>
                            <a:srgbClr val="000000"/>
                          </a:solidFill>
                          <a:latin typeface="Calibri"/>
                          <a:ea typeface="Times New Roman"/>
                          <a:cs typeface="Times New Roman"/>
                        </a:rPr>
                        <a:t>i) pooled</a:t>
                      </a:r>
                      <a:endParaRPr lang="en-GB" sz="1600">
                        <a:latin typeface="Calibri"/>
                        <a:ea typeface="Calibri"/>
                        <a:cs typeface="Times New Roman"/>
                      </a:endParaRPr>
                    </a:p>
                  </a:txBody>
                  <a:tcPr marL="68580" marR="68580" marT="0" marB="0"/>
                </a:tc>
                <a:tc>
                  <a:txBody>
                    <a:bodyPr/>
                    <a:lstStyle/>
                    <a:p>
                      <a:pPr>
                        <a:lnSpc>
                          <a:spcPct val="115000"/>
                        </a:lnSpc>
                        <a:spcAft>
                          <a:spcPts val="0"/>
                        </a:spcAft>
                      </a:pPr>
                      <a:r>
                        <a:rPr lang="en-GB" sz="1600" dirty="0" smtClean="0">
                          <a:solidFill>
                            <a:srgbClr val="000000"/>
                          </a:solidFill>
                          <a:latin typeface="Calibri"/>
                          <a:ea typeface="Times New Roman"/>
                          <a:cs typeface="Times New Roman"/>
                        </a:rPr>
                        <a:t>0.753</a:t>
                      </a:r>
                      <a:endParaRPr lang="en-GB" sz="1600" dirty="0">
                        <a:latin typeface="Calibri"/>
                        <a:ea typeface="Calibri"/>
                        <a:cs typeface="Times New Roman"/>
                      </a:endParaRPr>
                    </a:p>
                  </a:txBody>
                  <a:tcPr marL="68580" marR="68580" marT="0" marB="0"/>
                </a:tc>
                <a:tc>
                  <a:txBody>
                    <a:bodyPr/>
                    <a:lstStyle/>
                    <a:p>
                      <a:pPr>
                        <a:lnSpc>
                          <a:spcPct val="115000"/>
                        </a:lnSpc>
                        <a:spcAft>
                          <a:spcPts val="0"/>
                        </a:spcAft>
                      </a:pPr>
                      <a:r>
                        <a:rPr lang="en-GB" sz="1600" dirty="0" smtClean="0">
                          <a:solidFill>
                            <a:srgbClr val="000000"/>
                          </a:solidFill>
                          <a:latin typeface="Calibri"/>
                          <a:ea typeface="Times New Roman"/>
                          <a:cs typeface="Times New Roman"/>
                        </a:rPr>
                        <a:t>0.090</a:t>
                      </a:r>
                      <a:endParaRPr lang="en-GB" sz="1600" dirty="0">
                        <a:latin typeface="Calibri"/>
                        <a:ea typeface="Calibri"/>
                        <a:cs typeface="Times New Roman"/>
                      </a:endParaRPr>
                    </a:p>
                  </a:txBody>
                  <a:tcPr marL="68580" marR="68580" marT="0" marB="0"/>
                </a:tc>
                <a:tc>
                  <a:txBody>
                    <a:bodyPr/>
                    <a:lstStyle/>
                    <a:p>
                      <a:pPr>
                        <a:lnSpc>
                          <a:spcPct val="115000"/>
                        </a:lnSpc>
                        <a:spcAft>
                          <a:spcPts val="0"/>
                        </a:spcAft>
                      </a:pPr>
                      <a:r>
                        <a:rPr lang="en-GB" sz="1600" dirty="0" smtClean="0">
                          <a:solidFill>
                            <a:srgbClr val="000000"/>
                          </a:solidFill>
                          <a:latin typeface="Calibri"/>
                          <a:ea typeface="Times New Roman"/>
                          <a:cs typeface="Times New Roman"/>
                        </a:rPr>
                        <a:t>0.341</a:t>
                      </a:r>
                      <a:endParaRPr lang="en-GB" sz="1600" dirty="0">
                        <a:latin typeface="Calibri"/>
                        <a:ea typeface="Calibri"/>
                        <a:cs typeface="Times New Roman"/>
                      </a:endParaRPr>
                    </a:p>
                  </a:txBody>
                  <a:tcPr marL="68580" marR="68580" marT="0" marB="0"/>
                </a:tc>
                <a:tc>
                  <a:txBody>
                    <a:bodyPr/>
                    <a:lstStyle/>
                    <a:p>
                      <a:pPr>
                        <a:lnSpc>
                          <a:spcPct val="115000"/>
                        </a:lnSpc>
                        <a:spcAft>
                          <a:spcPts val="0"/>
                        </a:spcAft>
                      </a:pPr>
                      <a:r>
                        <a:rPr lang="en-GB" sz="1600">
                          <a:solidFill>
                            <a:srgbClr val="000000"/>
                          </a:solidFill>
                          <a:latin typeface="Calibri"/>
                          <a:ea typeface="Times New Roman"/>
                          <a:cs typeface="Times New Roman"/>
                        </a:rPr>
                        <a:t>1.000</a:t>
                      </a:r>
                      <a:endParaRPr lang="en-GB" sz="1600">
                        <a:latin typeface="Calibri"/>
                        <a:ea typeface="Calibri"/>
                        <a:cs typeface="Times New Roman"/>
                      </a:endParaRPr>
                    </a:p>
                  </a:txBody>
                  <a:tcPr marL="68580" marR="68580" marT="0" marB="0"/>
                </a:tc>
              </a:tr>
              <a:tr h="370840">
                <a:tc>
                  <a:txBody>
                    <a:bodyPr/>
                    <a:lstStyle/>
                    <a:p>
                      <a:pPr>
                        <a:lnSpc>
                          <a:spcPct val="115000"/>
                        </a:lnSpc>
                        <a:spcAft>
                          <a:spcPts val="0"/>
                        </a:spcAft>
                      </a:pPr>
                      <a:r>
                        <a:rPr lang="en-GB" sz="1600">
                          <a:solidFill>
                            <a:srgbClr val="000000"/>
                          </a:solidFill>
                          <a:latin typeface="Calibri"/>
                          <a:ea typeface="Times New Roman"/>
                          <a:cs typeface="Times New Roman"/>
                        </a:rPr>
                        <a:t>a) CRS</a:t>
                      </a:r>
                      <a:endParaRPr lang="en-GB" sz="1600">
                        <a:latin typeface="Calibri"/>
                        <a:ea typeface="Calibri"/>
                        <a:cs typeface="Times New Roman"/>
                      </a:endParaRPr>
                    </a:p>
                  </a:txBody>
                  <a:tcPr marL="68580" marR="68580" marT="0" marB="0"/>
                </a:tc>
                <a:tc>
                  <a:txBody>
                    <a:bodyPr/>
                    <a:lstStyle/>
                    <a:p>
                      <a:pPr>
                        <a:lnSpc>
                          <a:spcPct val="115000"/>
                        </a:lnSpc>
                        <a:spcAft>
                          <a:spcPts val="0"/>
                        </a:spcAft>
                      </a:pPr>
                      <a:r>
                        <a:rPr lang="en-GB" sz="1600" b="1">
                          <a:solidFill>
                            <a:srgbClr val="000000"/>
                          </a:solidFill>
                          <a:latin typeface="Calibri"/>
                          <a:ea typeface="Times New Roman"/>
                          <a:cs typeface="Times New Roman"/>
                        </a:rPr>
                        <a:t>ii) within year</a:t>
                      </a:r>
                      <a:endParaRPr lang="en-GB" sz="1600">
                        <a:latin typeface="Calibri"/>
                        <a:ea typeface="Calibri"/>
                        <a:cs typeface="Times New Roman"/>
                      </a:endParaRPr>
                    </a:p>
                  </a:txBody>
                  <a:tcPr marL="68580" marR="68580" marT="0" marB="0"/>
                </a:tc>
                <a:tc>
                  <a:txBody>
                    <a:bodyPr/>
                    <a:lstStyle/>
                    <a:p>
                      <a:pPr>
                        <a:lnSpc>
                          <a:spcPct val="115000"/>
                        </a:lnSpc>
                        <a:spcAft>
                          <a:spcPts val="0"/>
                        </a:spcAft>
                      </a:pPr>
                      <a:r>
                        <a:rPr lang="en-GB" sz="1600" dirty="0" smtClean="0">
                          <a:solidFill>
                            <a:srgbClr val="000000"/>
                          </a:solidFill>
                          <a:latin typeface="Calibri"/>
                          <a:ea typeface="Times New Roman"/>
                          <a:cs typeface="Times New Roman"/>
                        </a:rPr>
                        <a:t>0.869</a:t>
                      </a:r>
                      <a:endParaRPr lang="en-GB" sz="1600" dirty="0">
                        <a:latin typeface="Calibri"/>
                        <a:ea typeface="Calibri"/>
                        <a:cs typeface="Times New Roman"/>
                      </a:endParaRPr>
                    </a:p>
                  </a:txBody>
                  <a:tcPr marL="68580" marR="68580" marT="0" marB="0"/>
                </a:tc>
                <a:tc>
                  <a:txBody>
                    <a:bodyPr/>
                    <a:lstStyle/>
                    <a:p>
                      <a:pPr>
                        <a:lnSpc>
                          <a:spcPct val="115000"/>
                        </a:lnSpc>
                        <a:spcAft>
                          <a:spcPts val="0"/>
                        </a:spcAft>
                      </a:pPr>
                      <a:r>
                        <a:rPr lang="en-GB" sz="1600" dirty="0" smtClean="0">
                          <a:solidFill>
                            <a:srgbClr val="000000"/>
                          </a:solidFill>
                          <a:latin typeface="Calibri"/>
                          <a:ea typeface="Times New Roman"/>
                          <a:cs typeface="Times New Roman"/>
                        </a:rPr>
                        <a:t>0.083</a:t>
                      </a:r>
                      <a:endParaRPr lang="en-GB" sz="1600" dirty="0">
                        <a:latin typeface="Calibri"/>
                        <a:ea typeface="Calibri"/>
                        <a:cs typeface="Times New Roman"/>
                      </a:endParaRPr>
                    </a:p>
                  </a:txBody>
                  <a:tcPr marL="68580" marR="68580" marT="0" marB="0"/>
                </a:tc>
                <a:tc>
                  <a:txBody>
                    <a:bodyPr/>
                    <a:lstStyle/>
                    <a:p>
                      <a:pPr>
                        <a:lnSpc>
                          <a:spcPct val="115000"/>
                        </a:lnSpc>
                        <a:spcAft>
                          <a:spcPts val="0"/>
                        </a:spcAft>
                      </a:pPr>
                      <a:r>
                        <a:rPr lang="en-GB" sz="1600" dirty="0" smtClean="0">
                          <a:solidFill>
                            <a:srgbClr val="000000"/>
                          </a:solidFill>
                          <a:latin typeface="Calibri"/>
                          <a:ea typeface="Times New Roman"/>
                          <a:cs typeface="Times New Roman"/>
                        </a:rPr>
                        <a:t>0.422</a:t>
                      </a:r>
                      <a:endParaRPr lang="en-GB" sz="1600" dirty="0">
                        <a:latin typeface="Calibri"/>
                        <a:ea typeface="Calibri"/>
                        <a:cs typeface="Times New Roman"/>
                      </a:endParaRPr>
                    </a:p>
                  </a:txBody>
                  <a:tcPr marL="68580" marR="68580" marT="0" marB="0"/>
                </a:tc>
                <a:tc>
                  <a:txBody>
                    <a:bodyPr/>
                    <a:lstStyle/>
                    <a:p>
                      <a:pPr>
                        <a:lnSpc>
                          <a:spcPct val="115000"/>
                        </a:lnSpc>
                        <a:spcAft>
                          <a:spcPts val="0"/>
                        </a:spcAft>
                      </a:pPr>
                      <a:r>
                        <a:rPr lang="en-GB" sz="1600">
                          <a:solidFill>
                            <a:srgbClr val="000000"/>
                          </a:solidFill>
                          <a:latin typeface="Calibri"/>
                          <a:ea typeface="Times New Roman"/>
                          <a:cs typeface="Times New Roman"/>
                        </a:rPr>
                        <a:t>1.000</a:t>
                      </a:r>
                      <a:endParaRPr lang="en-GB" sz="1600">
                        <a:latin typeface="Calibri"/>
                        <a:ea typeface="Calibri"/>
                        <a:cs typeface="Times New Roman"/>
                      </a:endParaRPr>
                    </a:p>
                  </a:txBody>
                  <a:tcPr marL="68580" marR="68580" marT="0" marB="0"/>
                </a:tc>
              </a:tr>
              <a:tr h="370840">
                <a:tc>
                  <a:txBody>
                    <a:bodyPr/>
                    <a:lstStyle/>
                    <a:p>
                      <a:pPr>
                        <a:lnSpc>
                          <a:spcPct val="115000"/>
                        </a:lnSpc>
                        <a:spcAft>
                          <a:spcPts val="0"/>
                        </a:spcAft>
                      </a:pPr>
                      <a:r>
                        <a:rPr lang="en-GB" sz="1600">
                          <a:solidFill>
                            <a:srgbClr val="000000"/>
                          </a:solidFill>
                          <a:latin typeface="Calibri"/>
                          <a:ea typeface="Times New Roman"/>
                          <a:cs typeface="Times New Roman"/>
                        </a:rPr>
                        <a:t>b) VRS</a:t>
                      </a:r>
                      <a:endParaRPr lang="en-GB" sz="1600">
                        <a:latin typeface="Calibri"/>
                        <a:ea typeface="Calibri"/>
                        <a:cs typeface="Times New Roman"/>
                      </a:endParaRPr>
                    </a:p>
                  </a:txBody>
                  <a:tcPr marL="68580" marR="68580" marT="0" marB="0"/>
                </a:tc>
                <a:tc>
                  <a:txBody>
                    <a:bodyPr/>
                    <a:lstStyle/>
                    <a:p>
                      <a:pPr>
                        <a:lnSpc>
                          <a:spcPct val="115000"/>
                        </a:lnSpc>
                        <a:spcAft>
                          <a:spcPts val="0"/>
                        </a:spcAft>
                      </a:pPr>
                      <a:r>
                        <a:rPr lang="en-GB" sz="1600" b="1">
                          <a:solidFill>
                            <a:srgbClr val="000000"/>
                          </a:solidFill>
                          <a:latin typeface="Calibri"/>
                          <a:ea typeface="Times New Roman"/>
                          <a:cs typeface="Times New Roman"/>
                        </a:rPr>
                        <a:t>i) pooled</a:t>
                      </a:r>
                      <a:endParaRPr lang="en-GB" sz="1600">
                        <a:latin typeface="Calibri"/>
                        <a:ea typeface="Calibri"/>
                        <a:cs typeface="Times New Roman"/>
                      </a:endParaRPr>
                    </a:p>
                  </a:txBody>
                  <a:tcPr marL="68580" marR="68580" marT="0" marB="0"/>
                </a:tc>
                <a:tc>
                  <a:txBody>
                    <a:bodyPr/>
                    <a:lstStyle/>
                    <a:p>
                      <a:pPr>
                        <a:lnSpc>
                          <a:spcPct val="115000"/>
                        </a:lnSpc>
                        <a:spcAft>
                          <a:spcPts val="0"/>
                        </a:spcAft>
                      </a:pPr>
                      <a:r>
                        <a:rPr lang="en-GB" sz="1600" dirty="0" smtClean="0">
                          <a:solidFill>
                            <a:srgbClr val="000000"/>
                          </a:solidFill>
                          <a:latin typeface="Calibri"/>
                          <a:ea typeface="Times New Roman"/>
                          <a:cs typeface="Times New Roman"/>
                        </a:rPr>
                        <a:t>0.827</a:t>
                      </a:r>
                      <a:endParaRPr lang="en-GB" sz="1600" dirty="0">
                        <a:latin typeface="Calibri"/>
                        <a:ea typeface="Calibri"/>
                        <a:cs typeface="Times New Roman"/>
                      </a:endParaRPr>
                    </a:p>
                  </a:txBody>
                  <a:tcPr marL="68580" marR="68580" marT="0" marB="0"/>
                </a:tc>
                <a:tc>
                  <a:txBody>
                    <a:bodyPr/>
                    <a:lstStyle/>
                    <a:p>
                      <a:pPr>
                        <a:lnSpc>
                          <a:spcPct val="115000"/>
                        </a:lnSpc>
                        <a:spcAft>
                          <a:spcPts val="0"/>
                        </a:spcAft>
                      </a:pPr>
                      <a:r>
                        <a:rPr lang="en-GB" sz="1600" dirty="0" smtClean="0">
                          <a:solidFill>
                            <a:srgbClr val="000000"/>
                          </a:solidFill>
                          <a:latin typeface="Calibri"/>
                          <a:ea typeface="Times New Roman"/>
                          <a:cs typeface="Times New Roman"/>
                        </a:rPr>
                        <a:t>0.089</a:t>
                      </a:r>
                      <a:endParaRPr lang="en-GB" sz="1600" dirty="0">
                        <a:latin typeface="Calibri"/>
                        <a:ea typeface="Calibri"/>
                        <a:cs typeface="Times New Roman"/>
                      </a:endParaRPr>
                    </a:p>
                  </a:txBody>
                  <a:tcPr marL="68580" marR="68580" marT="0" marB="0"/>
                </a:tc>
                <a:tc>
                  <a:txBody>
                    <a:bodyPr/>
                    <a:lstStyle/>
                    <a:p>
                      <a:pPr>
                        <a:lnSpc>
                          <a:spcPct val="115000"/>
                        </a:lnSpc>
                        <a:spcAft>
                          <a:spcPts val="0"/>
                        </a:spcAft>
                      </a:pPr>
                      <a:r>
                        <a:rPr lang="en-GB" sz="1600" dirty="0" smtClean="0">
                          <a:solidFill>
                            <a:srgbClr val="000000"/>
                          </a:solidFill>
                          <a:latin typeface="Calibri"/>
                          <a:ea typeface="Times New Roman"/>
                          <a:cs typeface="Times New Roman"/>
                        </a:rPr>
                        <a:t>0.429</a:t>
                      </a:r>
                      <a:endParaRPr lang="en-GB" sz="1600" dirty="0">
                        <a:latin typeface="Calibri"/>
                        <a:ea typeface="Calibri"/>
                        <a:cs typeface="Times New Roman"/>
                      </a:endParaRPr>
                    </a:p>
                  </a:txBody>
                  <a:tcPr marL="68580" marR="68580" marT="0" marB="0"/>
                </a:tc>
                <a:tc>
                  <a:txBody>
                    <a:bodyPr/>
                    <a:lstStyle/>
                    <a:p>
                      <a:pPr>
                        <a:lnSpc>
                          <a:spcPct val="115000"/>
                        </a:lnSpc>
                        <a:spcAft>
                          <a:spcPts val="0"/>
                        </a:spcAft>
                      </a:pPr>
                      <a:r>
                        <a:rPr lang="en-GB" sz="1600">
                          <a:solidFill>
                            <a:srgbClr val="000000"/>
                          </a:solidFill>
                          <a:latin typeface="Calibri"/>
                          <a:ea typeface="Times New Roman"/>
                          <a:cs typeface="Times New Roman"/>
                        </a:rPr>
                        <a:t>1.000</a:t>
                      </a:r>
                      <a:endParaRPr lang="en-GB" sz="1600">
                        <a:latin typeface="Calibri"/>
                        <a:ea typeface="Calibri"/>
                        <a:cs typeface="Times New Roman"/>
                      </a:endParaRPr>
                    </a:p>
                  </a:txBody>
                  <a:tcPr marL="68580" marR="68580" marT="0" marB="0"/>
                </a:tc>
              </a:tr>
              <a:tr h="370840">
                <a:tc>
                  <a:txBody>
                    <a:bodyPr/>
                    <a:lstStyle/>
                    <a:p>
                      <a:pPr>
                        <a:lnSpc>
                          <a:spcPct val="115000"/>
                        </a:lnSpc>
                        <a:spcAft>
                          <a:spcPts val="0"/>
                        </a:spcAft>
                      </a:pPr>
                      <a:r>
                        <a:rPr lang="en-GB" sz="1600">
                          <a:solidFill>
                            <a:srgbClr val="000000"/>
                          </a:solidFill>
                          <a:latin typeface="Calibri"/>
                          <a:ea typeface="Times New Roman"/>
                          <a:cs typeface="Times New Roman"/>
                        </a:rPr>
                        <a:t>b) VRS</a:t>
                      </a:r>
                      <a:endParaRPr lang="en-GB" sz="1600">
                        <a:latin typeface="Calibri"/>
                        <a:ea typeface="Calibri"/>
                        <a:cs typeface="Times New Roman"/>
                      </a:endParaRPr>
                    </a:p>
                  </a:txBody>
                  <a:tcPr marL="68580" marR="68580" marT="0" marB="0"/>
                </a:tc>
                <a:tc>
                  <a:txBody>
                    <a:bodyPr/>
                    <a:lstStyle/>
                    <a:p>
                      <a:pPr>
                        <a:lnSpc>
                          <a:spcPct val="115000"/>
                        </a:lnSpc>
                        <a:spcAft>
                          <a:spcPts val="0"/>
                        </a:spcAft>
                      </a:pPr>
                      <a:r>
                        <a:rPr lang="en-GB" sz="1600" b="1">
                          <a:solidFill>
                            <a:srgbClr val="000000"/>
                          </a:solidFill>
                          <a:latin typeface="Calibri"/>
                          <a:ea typeface="Times New Roman"/>
                          <a:cs typeface="Times New Roman"/>
                        </a:rPr>
                        <a:t>ii) within year</a:t>
                      </a:r>
                      <a:endParaRPr lang="en-GB" sz="1600">
                        <a:latin typeface="Calibri"/>
                        <a:ea typeface="Calibri"/>
                        <a:cs typeface="Times New Roman"/>
                      </a:endParaRPr>
                    </a:p>
                  </a:txBody>
                  <a:tcPr marL="68580" marR="68580" marT="0" marB="0"/>
                </a:tc>
                <a:tc>
                  <a:txBody>
                    <a:bodyPr/>
                    <a:lstStyle/>
                    <a:p>
                      <a:pPr>
                        <a:lnSpc>
                          <a:spcPct val="115000"/>
                        </a:lnSpc>
                        <a:spcAft>
                          <a:spcPts val="0"/>
                        </a:spcAft>
                      </a:pPr>
                      <a:r>
                        <a:rPr lang="en-GB" sz="1600" dirty="0" smtClean="0">
                          <a:solidFill>
                            <a:srgbClr val="000000"/>
                          </a:solidFill>
                          <a:latin typeface="Calibri"/>
                          <a:ea typeface="Times New Roman"/>
                          <a:cs typeface="Times New Roman"/>
                        </a:rPr>
                        <a:t>0.932</a:t>
                      </a:r>
                      <a:endParaRPr lang="en-GB" sz="1600" dirty="0">
                        <a:latin typeface="Calibri"/>
                        <a:ea typeface="Calibri"/>
                        <a:cs typeface="Times New Roman"/>
                      </a:endParaRPr>
                    </a:p>
                  </a:txBody>
                  <a:tcPr marL="68580" marR="68580" marT="0" marB="0"/>
                </a:tc>
                <a:tc>
                  <a:txBody>
                    <a:bodyPr/>
                    <a:lstStyle/>
                    <a:p>
                      <a:pPr>
                        <a:lnSpc>
                          <a:spcPct val="115000"/>
                        </a:lnSpc>
                        <a:spcAft>
                          <a:spcPts val="0"/>
                        </a:spcAft>
                      </a:pPr>
                      <a:r>
                        <a:rPr lang="en-GB" sz="1600" dirty="0" smtClean="0">
                          <a:solidFill>
                            <a:srgbClr val="000000"/>
                          </a:solidFill>
                          <a:latin typeface="Calibri"/>
                          <a:ea typeface="Times New Roman"/>
                          <a:cs typeface="Times New Roman"/>
                        </a:rPr>
                        <a:t>0.067</a:t>
                      </a:r>
                      <a:endParaRPr lang="en-GB" sz="1600" dirty="0">
                        <a:latin typeface="Calibri"/>
                        <a:ea typeface="Calibri"/>
                        <a:cs typeface="Times New Roman"/>
                      </a:endParaRPr>
                    </a:p>
                  </a:txBody>
                  <a:tcPr marL="68580" marR="68580" marT="0" marB="0"/>
                </a:tc>
                <a:tc>
                  <a:txBody>
                    <a:bodyPr/>
                    <a:lstStyle/>
                    <a:p>
                      <a:pPr>
                        <a:lnSpc>
                          <a:spcPct val="115000"/>
                        </a:lnSpc>
                        <a:spcAft>
                          <a:spcPts val="0"/>
                        </a:spcAft>
                      </a:pPr>
                      <a:r>
                        <a:rPr lang="en-GB" sz="1600" dirty="0" smtClean="0">
                          <a:solidFill>
                            <a:srgbClr val="000000"/>
                          </a:solidFill>
                          <a:latin typeface="Calibri"/>
                          <a:ea typeface="Times New Roman"/>
                          <a:cs typeface="Times New Roman"/>
                        </a:rPr>
                        <a:t>0.547</a:t>
                      </a:r>
                      <a:endParaRPr lang="en-GB" sz="1600" dirty="0">
                        <a:latin typeface="Calibri"/>
                        <a:ea typeface="Calibri"/>
                        <a:cs typeface="Times New Roman"/>
                      </a:endParaRPr>
                    </a:p>
                  </a:txBody>
                  <a:tcPr marL="68580" marR="68580" marT="0" marB="0"/>
                </a:tc>
                <a:tc>
                  <a:txBody>
                    <a:bodyPr/>
                    <a:lstStyle/>
                    <a:p>
                      <a:pPr>
                        <a:lnSpc>
                          <a:spcPct val="115000"/>
                        </a:lnSpc>
                        <a:spcAft>
                          <a:spcPts val="0"/>
                        </a:spcAft>
                      </a:pPr>
                      <a:r>
                        <a:rPr lang="en-GB" sz="1600" dirty="0">
                          <a:solidFill>
                            <a:srgbClr val="000000"/>
                          </a:solidFill>
                          <a:latin typeface="Calibri"/>
                          <a:ea typeface="Times New Roman"/>
                          <a:cs typeface="Times New Roman"/>
                        </a:rPr>
                        <a:t>1.000</a:t>
                      </a:r>
                      <a:endParaRPr lang="en-GB" sz="1600" dirty="0">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xmlns="" val="252764329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3</a:t>
            </a:r>
            <a:r>
              <a:rPr lang="en-GB" b="1" dirty="0" smtClean="0"/>
              <a:t>. </a:t>
            </a:r>
            <a:r>
              <a:rPr lang="en-GB" b="1" dirty="0"/>
              <a:t>An empirical study</a:t>
            </a:r>
            <a:br>
              <a:rPr lang="en-GB" b="1" dirty="0"/>
            </a:br>
            <a:r>
              <a:rPr lang="en-GB" dirty="0" smtClean="0"/>
              <a:t>Mean efficiencies over time</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xmlns="" val="440968937"/>
              </p:ext>
            </p:extLst>
          </p:nvPr>
        </p:nvGraphicFramePr>
        <p:xfrm>
          <a:off x="684213" y="1268413"/>
          <a:ext cx="7772400" cy="41052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104636265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3</a:t>
            </a:r>
            <a:r>
              <a:rPr lang="en-GB" b="1" dirty="0" smtClean="0"/>
              <a:t>. </a:t>
            </a:r>
            <a:r>
              <a:rPr lang="en-GB" b="1" dirty="0"/>
              <a:t>An empirical study</a:t>
            </a:r>
            <a:br>
              <a:rPr lang="en-GB" b="1" dirty="0"/>
            </a:br>
            <a:r>
              <a:rPr lang="en-GB" dirty="0"/>
              <a:t>Mean efficiencies </a:t>
            </a:r>
            <a:r>
              <a:rPr lang="en-GB" dirty="0" smtClean="0"/>
              <a:t>by HE type</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401022935"/>
              </p:ext>
            </p:extLst>
          </p:nvPr>
        </p:nvGraphicFramePr>
        <p:xfrm>
          <a:off x="684213" y="1268413"/>
          <a:ext cx="7772400" cy="41052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57215079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4</a:t>
            </a:r>
            <a:r>
              <a:rPr lang="en-GB" b="1" dirty="0" smtClean="0"/>
              <a:t>. </a:t>
            </a:r>
            <a:r>
              <a:rPr lang="en-GB" b="1" dirty="0"/>
              <a:t>Policy issues </a:t>
            </a:r>
            <a:r>
              <a:rPr lang="en-GB" b="1" dirty="0" smtClean="0"/>
              <a:t/>
            </a:r>
            <a:br>
              <a:rPr lang="en-GB" b="1" dirty="0" smtClean="0"/>
            </a:br>
            <a:r>
              <a:rPr lang="en-GB" dirty="0" smtClean="0"/>
              <a:t>Are these efficiency measures correlated?</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701630742"/>
              </p:ext>
            </p:extLst>
          </p:nvPr>
        </p:nvGraphicFramePr>
        <p:xfrm>
          <a:off x="581099" y="1605264"/>
          <a:ext cx="7805611" cy="2975864"/>
        </p:xfrm>
        <a:graphic>
          <a:graphicData uri="http://schemas.openxmlformats.org/drawingml/2006/table">
            <a:tbl>
              <a:tblPr firstRow="1" bandRow="1">
                <a:tableStyleId>{5C22544A-7EE6-4342-B048-85BDC9FD1C3A}</a:tableStyleId>
              </a:tblPr>
              <a:tblGrid>
                <a:gridCol w="417576"/>
                <a:gridCol w="1076579"/>
                <a:gridCol w="1344549"/>
                <a:gridCol w="863600"/>
                <a:gridCol w="863600"/>
                <a:gridCol w="930910"/>
                <a:gridCol w="1377887"/>
                <a:gridCol w="930910"/>
              </a:tblGrid>
              <a:tr h="370840">
                <a:tc>
                  <a:txBody>
                    <a:bodyPr/>
                    <a:lstStyle/>
                    <a:p>
                      <a:pPr algn="ctr">
                        <a:lnSpc>
                          <a:spcPct val="115000"/>
                        </a:lnSpc>
                        <a:spcAft>
                          <a:spcPts val="0"/>
                        </a:spcAft>
                      </a:pPr>
                      <a:endParaRPr lang="en-GB" sz="1600" b="1" dirty="0">
                        <a:solidFill>
                          <a:srgbClr val="000000"/>
                        </a:solidFill>
                        <a:latin typeface="Calibri"/>
                        <a:ea typeface="Calibri"/>
                        <a:cs typeface="Times New Roman"/>
                      </a:endParaRPr>
                    </a:p>
                  </a:txBody>
                  <a:tcPr marL="68580" marR="68580" marT="0" marB="0" anchor="ctr"/>
                </a:tc>
                <a:tc>
                  <a:txBody>
                    <a:bodyPr/>
                    <a:lstStyle/>
                    <a:p>
                      <a:endParaRPr lang="en-GB" sz="1600" dirty="0">
                        <a:solidFill>
                          <a:srgbClr val="000000"/>
                        </a:solidFill>
                        <a:latin typeface="Calibri"/>
                      </a:endParaRPr>
                    </a:p>
                  </a:txBody>
                  <a:tcPr marL="68580" marR="68580" marT="0" marB="0" anchor="ctr"/>
                </a:tc>
                <a:tc>
                  <a:txBody>
                    <a:bodyPr/>
                    <a:lstStyle/>
                    <a:p>
                      <a:pPr>
                        <a:lnSpc>
                          <a:spcPct val="115000"/>
                        </a:lnSpc>
                        <a:spcAft>
                          <a:spcPts val="0"/>
                        </a:spcAft>
                      </a:pPr>
                      <a:endParaRPr lang="en-GB" sz="1600" dirty="0">
                        <a:solidFill>
                          <a:srgbClr val="000000"/>
                        </a:solidFill>
                        <a:latin typeface="Calibri"/>
                        <a:ea typeface="Calibri"/>
                        <a:cs typeface="Times New Roman"/>
                      </a:endParaRPr>
                    </a:p>
                  </a:txBody>
                  <a:tcPr marL="68580" marR="68580" marT="0" marB="0" anchor="ctr"/>
                </a:tc>
                <a:tc gridSpan="2">
                  <a:txBody>
                    <a:bodyPr/>
                    <a:lstStyle/>
                    <a:p>
                      <a:pPr algn="ctr">
                        <a:lnSpc>
                          <a:spcPct val="115000"/>
                        </a:lnSpc>
                        <a:spcAft>
                          <a:spcPts val="0"/>
                        </a:spcAft>
                      </a:pPr>
                      <a:r>
                        <a:rPr lang="en-GB" sz="1600" dirty="0" smtClean="0">
                          <a:solidFill>
                            <a:srgbClr val="000000"/>
                          </a:solidFill>
                          <a:latin typeface="Calibri"/>
                          <a:ea typeface="Calibri"/>
                          <a:cs typeface="Times New Roman"/>
                        </a:rPr>
                        <a:t>SFA</a:t>
                      </a:r>
                      <a:endParaRPr lang="en-GB" sz="1600" dirty="0">
                        <a:solidFill>
                          <a:srgbClr val="000000"/>
                        </a:solidFill>
                        <a:latin typeface="Calibri"/>
                        <a:ea typeface="Calibri"/>
                        <a:cs typeface="Times New Roman"/>
                      </a:endParaRPr>
                    </a:p>
                  </a:txBody>
                  <a:tcPr marL="68580" marR="68580" marT="0" marB="0" anchor="ctr"/>
                </a:tc>
                <a:tc hMerge="1">
                  <a:txBody>
                    <a:bodyPr/>
                    <a:lstStyle/>
                    <a:p>
                      <a:pPr algn="ctr">
                        <a:lnSpc>
                          <a:spcPct val="115000"/>
                        </a:lnSpc>
                        <a:spcAft>
                          <a:spcPts val="0"/>
                        </a:spcAft>
                      </a:pPr>
                      <a:endParaRPr lang="en-GB" sz="1600" dirty="0">
                        <a:solidFill>
                          <a:srgbClr val="000000"/>
                        </a:solidFill>
                        <a:latin typeface="Calibri"/>
                        <a:ea typeface="Calibri"/>
                        <a:cs typeface="Times New Roman"/>
                      </a:endParaRPr>
                    </a:p>
                  </a:txBody>
                  <a:tcPr marL="68580" marR="68580" marT="0" marB="0" anchor="ctr"/>
                </a:tc>
                <a:tc gridSpan="3">
                  <a:txBody>
                    <a:bodyPr/>
                    <a:lstStyle/>
                    <a:p>
                      <a:pPr algn="ctr">
                        <a:lnSpc>
                          <a:spcPct val="115000"/>
                        </a:lnSpc>
                        <a:spcAft>
                          <a:spcPts val="0"/>
                        </a:spcAft>
                      </a:pPr>
                      <a:r>
                        <a:rPr lang="en-GB" sz="1600" b="1" dirty="0" smtClean="0">
                          <a:solidFill>
                            <a:srgbClr val="000000"/>
                          </a:solidFill>
                          <a:latin typeface="Calibri"/>
                          <a:ea typeface="Times New Roman"/>
                          <a:cs typeface="Times New Roman"/>
                        </a:rPr>
                        <a:t>DEA</a:t>
                      </a:r>
                      <a:endParaRPr lang="en-GB" sz="1600" dirty="0">
                        <a:solidFill>
                          <a:srgbClr val="000000"/>
                        </a:solidFill>
                        <a:latin typeface="Calibri"/>
                        <a:ea typeface="Calibri"/>
                        <a:cs typeface="Times New Roman"/>
                      </a:endParaRPr>
                    </a:p>
                  </a:txBody>
                  <a:tcPr marL="68580" marR="68580" marT="0" marB="0" anchor="ctr"/>
                </a:tc>
                <a:tc hMerge="1">
                  <a:txBody>
                    <a:bodyPr/>
                    <a:lstStyle/>
                    <a:p>
                      <a:endParaRPr lang="en-GB"/>
                    </a:p>
                  </a:txBody>
                  <a:tcPr/>
                </a:tc>
                <a:tc hMerge="1">
                  <a:txBody>
                    <a:bodyPr/>
                    <a:lstStyle/>
                    <a:p>
                      <a:endParaRPr lang="en-GB"/>
                    </a:p>
                  </a:txBody>
                  <a:tcPr/>
                </a:tc>
              </a:tr>
              <a:tr h="370840">
                <a:tc>
                  <a:txBody>
                    <a:bodyPr/>
                    <a:lstStyle/>
                    <a:p>
                      <a:pPr algn="ctr">
                        <a:lnSpc>
                          <a:spcPct val="115000"/>
                        </a:lnSpc>
                        <a:spcAft>
                          <a:spcPts val="0"/>
                        </a:spcAft>
                      </a:pPr>
                      <a:endParaRPr lang="en-GB" sz="1200" b="1">
                        <a:solidFill>
                          <a:srgbClr val="000000"/>
                        </a:solidFill>
                        <a:latin typeface="Calibri"/>
                        <a:ea typeface="Calibri"/>
                        <a:cs typeface="Times New Roman"/>
                      </a:endParaRPr>
                    </a:p>
                  </a:txBody>
                  <a:tcPr marL="68580" marR="68580" marT="0" marB="0" anchor="ctr"/>
                </a:tc>
                <a:tc>
                  <a:txBody>
                    <a:bodyPr/>
                    <a:lstStyle/>
                    <a:p>
                      <a:pPr>
                        <a:lnSpc>
                          <a:spcPct val="115000"/>
                        </a:lnSpc>
                        <a:spcAft>
                          <a:spcPts val="0"/>
                        </a:spcAft>
                      </a:pPr>
                      <a:r>
                        <a:rPr lang="en-GB" sz="1600" b="1" dirty="0">
                          <a:solidFill>
                            <a:srgbClr val="000000"/>
                          </a:solidFill>
                          <a:latin typeface="Calibri"/>
                          <a:ea typeface="Times New Roman"/>
                          <a:cs typeface="Times New Roman"/>
                        </a:rPr>
                        <a:t>Model </a:t>
                      </a:r>
                      <a:endParaRPr lang="en-GB" sz="1600" dirty="0">
                        <a:solidFill>
                          <a:srgbClr val="000000"/>
                        </a:solidFill>
                        <a:latin typeface="Calibri"/>
                        <a:ea typeface="Calibri"/>
                        <a:cs typeface="Times New Roman"/>
                      </a:endParaRPr>
                    </a:p>
                  </a:txBody>
                  <a:tcPr marL="68580" marR="68580" marT="0" marB="0" anchor="ctr"/>
                </a:tc>
                <a:tc>
                  <a:txBody>
                    <a:bodyPr/>
                    <a:lstStyle/>
                    <a:p>
                      <a:pPr>
                        <a:lnSpc>
                          <a:spcPct val="115000"/>
                        </a:lnSpc>
                        <a:spcAft>
                          <a:spcPts val="0"/>
                        </a:spcAft>
                      </a:pPr>
                      <a:endParaRPr lang="en-GB" sz="1600">
                        <a:solidFill>
                          <a:srgbClr val="000000"/>
                        </a:solidFill>
                        <a:latin typeface="Calibri"/>
                        <a:ea typeface="Calibri"/>
                        <a:cs typeface="Times New Roman"/>
                      </a:endParaRPr>
                    </a:p>
                  </a:txBody>
                  <a:tcPr marL="68580" marR="68580" marT="0" marB="0" anchor="ctr"/>
                </a:tc>
                <a:tc>
                  <a:txBody>
                    <a:bodyPr/>
                    <a:lstStyle/>
                    <a:p>
                      <a:pPr algn="l">
                        <a:lnSpc>
                          <a:spcPct val="115000"/>
                        </a:lnSpc>
                        <a:spcAft>
                          <a:spcPts val="0"/>
                        </a:spcAft>
                      </a:pPr>
                      <a:r>
                        <a:rPr lang="en-GB" sz="1600" b="1" dirty="0" smtClean="0">
                          <a:solidFill>
                            <a:srgbClr val="000000"/>
                          </a:solidFill>
                          <a:latin typeface="Calibri"/>
                          <a:ea typeface="Calibri"/>
                          <a:cs typeface="Times New Roman"/>
                        </a:rPr>
                        <a:t>a) TI</a:t>
                      </a:r>
                      <a:endParaRPr lang="en-GB" sz="1600" b="1" dirty="0">
                        <a:solidFill>
                          <a:srgbClr val="000000"/>
                        </a:solidFill>
                        <a:latin typeface="Calibri"/>
                        <a:ea typeface="Calibri"/>
                        <a:cs typeface="Times New Roman"/>
                      </a:endParaRPr>
                    </a:p>
                  </a:txBody>
                  <a:tcPr marL="68580" marR="68580" marT="0" marB="0" anchor="ctr"/>
                </a:tc>
                <a:tc>
                  <a:txBody>
                    <a:bodyPr/>
                    <a:lstStyle/>
                    <a:p>
                      <a:pPr algn="l">
                        <a:lnSpc>
                          <a:spcPct val="115000"/>
                        </a:lnSpc>
                        <a:spcAft>
                          <a:spcPts val="0"/>
                        </a:spcAft>
                      </a:pPr>
                      <a:r>
                        <a:rPr lang="en-GB" sz="1600" b="1" dirty="0" smtClean="0">
                          <a:solidFill>
                            <a:srgbClr val="000000"/>
                          </a:solidFill>
                          <a:latin typeface="Calibri"/>
                          <a:ea typeface="Calibri"/>
                          <a:cs typeface="Times New Roman"/>
                        </a:rPr>
                        <a:t>b) TV</a:t>
                      </a:r>
                      <a:endParaRPr lang="en-GB" sz="1600" dirty="0">
                        <a:solidFill>
                          <a:srgbClr val="000000"/>
                        </a:solidFill>
                        <a:latin typeface="Calibri"/>
                        <a:ea typeface="Calibri"/>
                        <a:cs typeface="Times New Roman"/>
                      </a:endParaRPr>
                    </a:p>
                  </a:txBody>
                  <a:tcPr marL="68580" marR="68580" marT="0" marB="0" anchor="ctr"/>
                </a:tc>
                <a:tc>
                  <a:txBody>
                    <a:bodyPr/>
                    <a:lstStyle/>
                    <a:p>
                      <a:pPr algn="l">
                        <a:lnSpc>
                          <a:spcPct val="115000"/>
                        </a:lnSpc>
                        <a:spcAft>
                          <a:spcPts val="0"/>
                        </a:spcAft>
                      </a:pPr>
                      <a:r>
                        <a:rPr lang="en-GB" sz="1600" b="1" dirty="0" smtClean="0">
                          <a:solidFill>
                            <a:srgbClr val="000000"/>
                          </a:solidFill>
                          <a:latin typeface="Calibri"/>
                          <a:ea typeface="Times New Roman"/>
                          <a:cs typeface="Times New Roman"/>
                        </a:rPr>
                        <a:t>a) CRS</a:t>
                      </a:r>
                    </a:p>
                    <a:p>
                      <a:pPr algn="l">
                        <a:lnSpc>
                          <a:spcPct val="115000"/>
                        </a:lnSpc>
                        <a:spcAft>
                          <a:spcPts val="0"/>
                        </a:spcAft>
                      </a:pPr>
                      <a:r>
                        <a:rPr lang="en-GB" sz="1600" b="1" dirty="0" err="1" smtClean="0">
                          <a:solidFill>
                            <a:srgbClr val="000000"/>
                          </a:solidFill>
                          <a:latin typeface="Calibri"/>
                          <a:ea typeface="Times New Roman"/>
                          <a:cs typeface="Times New Roman"/>
                        </a:rPr>
                        <a:t>i</a:t>
                      </a:r>
                      <a:r>
                        <a:rPr lang="en-GB" sz="1600" b="1" dirty="0" smtClean="0">
                          <a:solidFill>
                            <a:srgbClr val="000000"/>
                          </a:solidFill>
                          <a:latin typeface="Calibri"/>
                          <a:ea typeface="Times New Roman"/>
                          <a:cs typeface="Times New Roman"/>
                        </a:rPr>
                        <a:t>) pooled</a:t>
                      </a:r>
                      <a:endParaRPr lang="en-GB" sz="1600" dirty="0">
                        <a:solidFill>
                          <a:srgbClr val="000000"/>
                        </a:solidFill>
                        <a:latin typeface="Calibri"/>
                        <a:ea typeface="Calibri"/>
                        <a:cs typeface="Times New Roman"/>
                      </a:endParaRPr>
                    </a:p>
                  </a:txBody>
                  <a:tcPr marL="68580" marR="68580" marT="0" marB="0" anchor="ctr"/>
                </a:tc>
                <a:tc>
                  <a:txBody>
                    <a:bodyPr/>
                    <a:lstStyle/>
                    <a:p>
                      <a:pPr algn="l">
                        <a:lnSpc>
                          <a:spcPct val="115000"/>
                        </a:lnSpc>
                        <a:spcAft>
                          <a:spcPts val="0"/>
                        </a:spcAft>
                      </a:pPr>
                      <a:r>
                        <a:rPr lang="en-GB" sz="1600" b="1" dirty="0" smtClean="0">
                          <a:solidFill>
                            <a:srgbClr val="000000"/>
                          </a:solidFill>
                          <a:latin typeface="Calibri"/>
                          <a:ea typeface="Times New Roman"/>
                          <a:cs typeface="Times New Roman"/>
                        </a:rPr>
                        <a:t>a) CRS</a:t>
                      </a:r>
                    </a:p>
                    <a:p>
                      <a:pPr algn="l">
                        <a:lnSpc>
                          <a:spcPct val="115000"/>
                        </a:lnSpc>
                        <a:spcAft>
                          <a:spcPts val="0"/>
                        </a:spcAft>
                      </a:pPr>
                      <a:r>
                        <a:rPr lang="en-GB" sz="1600" b="1" dirty="0" smtClean="0">
                          <a:solidFill>
                            <a:srgbClr val="000000"/>
                          </a:solidFill>
                          <a:latin typeface="Calibri"/>
                          <a:ea typeface="Times New Roman"/>
                          <a:cs typeface="Times New Roman"/>
                        </a:rPr>
                        <a:t>ii) within year</a:t>
                      </a:r>
                      <a:endParaRPr lang="en-GB" sz="1600" dirty="0">
                        <a:solidFill>
                          <a:srgbClr val="000000"/>
                        </a:solidFill>
                        <a:latin typeface="Calibri"/>
                        <a:ea typeface="Calibri"/>
                        <a:cs typeface="Times New Roman"/>
                      </a:endParaRPr>
                    </a:p>
                  </a:txBody>
                  <a:tcPr marL="68580" marR="68580" marT="0" marB="0" anchor="ctr"/>
                </a:tc>
                <a:tc>
                  <a:txBody>
                    <a:bodyPr/>
                    <a:lstStyle/>
                    <a:p>
                      <a:pPr algn="l">
                        <a:lnSpc>
                          <a:spcPct val="115000"/>
                        </a:lnSpc>
                        <a:spcAft>
                          <a:spcPts val="0"/>
                        </a:spcAft>
                      </a:pPr>
                      <a:r>
                        <a:rPr lang="en-GB" sz="1600" b="1" dirty="0" smtClean="0">
                          <a:solidFill>
                            <a:srgbClr val="000000"/>
                          </a:solidFill>
                          <a:latin typeface="Calibri"/>
                          <a:ea typeface="Times New Roman"/>
                          <a:cs typeface="Times New Roman"/>
                        </a:rPr>
                        <a:t>b) VRS</a:t>
                      </a:r>
                    </a:p>
                    <a:p>
                      <a:pPr algn="l">
                        <a:lnSpc>
                          <a:spcPct val="115000"/>
                        </a:lnSpc>
                        <a:spcAft>
                          <a:spcPts val="0"/>
                        </a:spcAft>
                      </a:pPr>
                      <a:r>
                        <a:rPr lang="en-GB" sz="1600" b="1" dirty="0" err="1" smtClean="0">
                          <a:solidFill>
                            <a:srgbClr val="000000"/>
                          </a:solidFill>
                          <a:latin typeface="Calibri"/>
                          <a:ea typeface="Times New Roman"/>
                          <a:cs typeface="Times New Roman"/>
                        </a:rPr>
                        <a:t>i</a:t>
                      </a:r>
                      <a:r>
                        <a:rPr lang="en-GB" sz="1600" b="1" dirty="0" smtClean="0">
                          <a:solidFill>
                            <a:srgbClr val="000000"/>
                          </a:solidFill>
                          <a:latin typeface="Calibri"/>
                          <a:ea typeface="Times New Roman"/>
                          <a:cs typeface="Times New Roman"/>
                        </a:rPr>
                        <a:t>) pooled</a:t>
                      </a:r>
                      <a:endParaRPr lang="en-GB" sz="1600" dirty="0">
                        <a:solidFill>
                          <a:srgbClr val="000000"/>
                        </a:solidFill>
                        <a:latin typeface="Calibri"/>
                        <a:ea typeface="Calibri"/>
                        <a:cs typeface="Times New Roman"/>
                      </a:endParaRPr>
                    </a:p>
                  </a:txBody>
                  <a:tcPr marL="68580" marR="68580" marT="0" marB="0" anchor="ctr"/>
                </a:tc>
              </a:tr>
              <a:tr h="370840">
                <a:tc>
                  <a:txBody>
                    <a:bodyPr/>
                    <a:lstStyle/>
                    <a:p>
                      <a:pPr marL="71755" marR="71755" algn="ctr">
                        <a:lnSpc>
                          <a:spcPct val="115000"/>
                        </a:lnSpc>
                        <a:spcAft>
                          <a:spcPts val="0"/>
                        </a:spcAft>
                      </a:pPr>
                      <a:r>
                        <a:rPr lang="en-GB" sz="1600" b="1" dirty="0" smtClean="0">
                          <a:solidFill>
                            <a:srgbClr val="000000"/>
                          </a:solidFill>
                          <a:latin typeface="Calibri"/>
                          <a:ea typeface="Calibri"/>
                          <a:cs typeface="Times New Roman"/>
                        </a:rPr>
                        <a:t>SFA</a:t>
                      </a:r>
                      <a:endParaRPr lang="en-GB" sz="1600" b="1" dirty="0">
                        <a:solidFill>
                          <a:srgbClr val="000000"/>
                        </a:solidFill>
                        <a:latin typeface="Calibri"/>
                        <a:ea typeface="Calibri"/>
                        <a:cs typeface="Times New Roman"/>
                      </a:endParaRPr>
                    </a:p>
                  </a:txBody>
                  <a:tcPr marL="0" marR="0" marT="0" marB="0" vert="vert270" anchor="ctr"/>
                </a:tc>
                <a:tc>
                  <a:txBody>
                    <a:bodyPr/>
                    <a:lstStyle/>
                    <a:p>
                      <a:pPr algn="l">
                        <a:lnSpc>
                          <a:spcPct val="115000"/>
                        </a:lnSpc>
                        <a:spcAft>
                          <a:spcPts val="0"/>
                        </a:spcAft>
                      </a:pPr>
                      <a:r>
                        <a:rPr lang="en-GB" sz="1600" b="1" dirty="0" smtClean="0">
                          <a:solidFill>
                            <a:srgbClr val="000000"/>
                          </a:solidFill>
                          <a:latin typeface="Calibri"/>
                          <a:ea typeface="Times New Roman"/>
                          <a:cs typeface="Times New Roman"/>
                        </a:rPr>
                        <a:t>b) TV</a:t>
                      </a:r>
                      <a:endParaRPr lang="en-GB" sz="1600" dirty="0">
                        <a:solidFill>
                          <a:srgbClr val="000000"/>
                        </a:solidFill>
                        <a:latin typeface="Calibri"/>
                        <a:ea typeface="Calibri"/>
                        <a:cs typeface="Times New Roman"/>
                      </a:endParaRPr>
                    </a:p>
                  </a:txBody>
                  <a:tcPr marL="68580" marR="68580" marT="0" marB="0" anchor="ctr"/>
                </a:tc>
                <a:tc>
                  <a:txBody>
                    <a:bodyPr/>
                    <a:lstStyle/>
                    <a:p>
                      <a:pPr algn="l">
                        <a:lnSpc>
                          <a:spcPct val="115000"/>
                        </a:lnSpc>
                        <a:spcAft>
                          <a:spcPts val="0"/>
                        </a:spcAft>
                      </a:pPr>
                      <a:endParaRPr lang="en-GB" sz="1600" dirty="0" smtClean="0">
                        <a:solidFill>
                          <a:srgbClr val="000000"/>
                        </a:solidFill>
                        <a:latin typeface="Calibri"/>
                        <a:ea typeface="Calibri"/>
                        <a:cs typeface="Times New Roman"/>
                      </a:endParaRPr>
                    </a:p>
                    <a:p>
                      <a:pPr algn="l">
                        <a:lnSpc>
                          <a:spcPct val="115000"/>
                        </a:lnSpc>
                        <a:spcAft>
                          <a:spcPts val="0"/>
                        </a:spcAft>
                      </a:pPr>
                      <a:endParaRPr lang="en-GB" sz="1600" dirty="0">
                        <a:solidFill>
                          <a:srgbClr val="000000"/>
                        </a:solidFill>
                        <a:latin typeface="Calibri"/>
                        <a:ea typeface="Calibri"/>
                        <a:cs typeface="Times New Roman"/>
                      </a:endParaRPr>
                    </a:p>
                  </a:txBody>
                  <a:tcPr marL="68580" marR="68580" marT="0" marB="0" anchor="ctr"/>
                </a:tc>
                <a:tc>
                  <a:txBody>
                    <a:bodyPr/>
                    <a:lstStyle/>
                    <a:p>
                      <a:pPr algn="l">
                        <a:lnSpc>
                          <a:spcPct val="115000"/>
                        </a:lnSpc>
                        <a:spcAft>
                          <a:spcPts val="0"/>
                        </a:spcAft>
                      </a:pPr>
                      <a:r>
                        <a:rPr lang="en-GB" sz="1600" dirty="0" smtClean="0">
                          <a:solidFill>
                            <a:srgbClr val="000000"/>
                          </a:solidFill>
                          <a:latin typeface="Calibri"/>
                          <a:ea typeface="Calibri"/>
                          <a:cs typeface="Times New Roman"/>
                        </a:rPr>
                        <a:t>0.987</a:t>
                      </a:r>
                      <a:endParaRPr lang="en-GB" sz="1600" dirty="0">
                        <a:solidFill>
                          <a:srgbClr val="000000"/>
                        </a:solidFill>
                        <a:latin typeface="Calibri"/>
                        <a:ea typeface="Calibri"/>
                        <a:cs typeface="Times New Roman"/>
                      </a:endParaRPr>
                    </a:p>
                  </a:txBody>
                  <a:tcPr marL="68580" marR="68580" marT="0" marB="0" anchor="ctr"/>
                </a:tc>
                <a:tc>
                  <a:txBody>
                    <a:bodyPr/>
                    <a:lstStyle/>
                    <a:p>
                      <a:pPr algn="l"/>
                      <a:endParaRPr lang="en-GB" sz="1600" dirty="0">
                        <a:solidFill>
                          <a:srgbClr val="000000"/>
                        </a:solidFill>
                        <a:latin typeface="Calibri"/>
                      </a:endParaRPr>
                    </a:p>
                  </a:txBody>
                  <a:tcPr marL="68580" marR="68580" marT="0" marB="0" anchor="ctr"/>
                </a:tc>
                <a:tc>
                  <a:txBody>
                    <a:bodyPr/>
                    <a:lstStyle/>
                    <a:p>
                      <a:pPr algn="l"/>
                      <a:endParaRPr lang="en-GB" sz="1600" dirty="0">
                        <a:solidFill>
                          <a:srgbClr val="000000"/>
                        </a:solidFill>
                        <a:latin typeface="Calibri"/>
                      </a:endParaRPr>
                    </a:p>
                  </a:txBody>
                  <a:tcPr marL="68580" marR="68580" marT="0" marB="0" anchor="ctr"/>
                </a:tc>
                <a:tc>
                  <a:txBody>
                    <a:bodyPr/>
                    <a:lstStyle/>
                    <a:p>
                      <a:pPr algn="l"/>
                      <a:endParaRPr lang="en-GB" sz="1600" dirty="0">
                        <a:solidFill>
                          <a:srgbClr val="000000"/>
                        </a:solidFill>
                        <a:latin typeface="Calibri"/>
                      </a:endParaRPr>
                    </a:p>
                  </a:txBody>
                  <a:tcPr marL="68580" marR="68580" marT="0" marB="0" anchor="ctr"/>
                </a:tc>
                <a:tc>
                  <a:txBody>
                    <a:bodyPr/>
                    <a:lstStyle/>
                    <a:p>
                      <a:pPr algn="l"/>
                      <a:endParaRPr lang="en-GB" sz="1600" dirty="0">
                        <a:solidFill>
                          <a:srgbClr val="000000"/>
                        </a:solidFill>
                        <a:latin typeface="Calibri"/>
                      </a:endParaRPr>
                    </a:p>
                  </a:txBody>
                  <a:tcPr marL="68580" marR="68580" marT="0" marB="0" anchor="ctr"/>
                </a:tc>
              </a:tr>
              <a:tr h="370840">
                <a:tc rowSpan="4">
                  <a:txBody>
                    <a:bodyPr/>
                    <a:lstStyle/>
                    <a:p>
                      <a:pPr marL="71755" marR="71755" algn="ctr">
                        <a:lnSpc>
                          <a:spcPct val="115000"/>
                        </a:lnSpc>
                        <a:spcAft>
                          <a:spcPts val="0"/>
                        </a:spcAft>
                      </a:pPr>
                      <a:r>
                        <a:rPr lang="en-GB" sz="1600" b="1" dirty="0" smtClean="0">
                          <a:solidFill>
                            <a:srgbClr val="000000"/>
                          </a:solidFill>
                          <a:latin typeface="Calibri"/>
                          <a:ea typeface="Calibri"/>
                          <a:cs typeface="Times New Roman"/>
                        </a:rPr>
                        <a:t>DEA</a:t>
                      </a:r>
                      <a:endParaRPr lang="en-GB" sz="1600" b="1" dirty="0">
                        <a:solidFill>
                          <a:srgbClr val="000000"/>
                        </a:solidFill>
                        <a:latin typeface="Calibri"/>
                        <a:ea typeface="Calibri"/>
                        <a:cs typeface="Times New Roman"/>
                      </a:endParaRPr>
                    </a:p>
                  </a:txBody>
                  <a:tcPr marL="68580" marR="68580" marT="0" marB="0" vert="vert270" anchor="ctr"/>
                </a:tc>
                <a:tc>
                  <a:txBody>
                    <a:bodyPr/>
                    <a:lstStyle/>
                    <a:p>
                      <a:pPr>
                        <a:lnSpc>
                          <a:spcPct val="115000"/>
                        </a:lnSpc>
                        <a:spcAft>
                          <a:spcPts val="0"/>
                        </a:spcAft>
                      </a:pPr>
                      <a:r>
                        <a:rPr lang="en-GB" sz="1600" b="1" dirty="0" smtClean="0">
                          <a:solidFill>
                            <a:srgbClr val="000000"/>
                          </a:solidFill>
                          <a:latin typeface="Calibri"/>
                          <a:ea typeface="Times New Roman"/>
                          <a:cs typeface="Times New Roman"/>
                        </a:rPr>
                        <a:t>a</a:t>
                      </a:r>
                      <a:r>
                        <a:rPr lang="en-GB" sz="1600" b="1" dirty="0">
                          <a:solidFill>
                            <a:srgbClr val="000000"/>
                          </a:solidFill>
                          <a:latin typeface="Calibri"/>
                          <a:ea typeface="Times New Roman"/>
                          <a:cs typeface="Times New Roman"/>
                        </a:rPr>
                        <a:t>) CRS</a:t>
                      </a:r>
                      <a:endParaRPr lang="en-GB" sz="1600" dirty="0">
                        <a:solidFill>
                          <a:srgbClr val="000000"/>
                        </a:solidFill>
                        <a:latin typeface="Calibri"/>
                        <a:ea typeface="Calibri"/>
                        <a:cs typeface="Times New Roman"/>
                      </a:endParaRPr>
                    </a:p>
                  </a:txBody>
                  <a:tcPr marL="68580" marR="68580" marT="0" marB="0" anchor="ctr"/>
                </a:tc>
                <a:tc>
                  <a:txBody>
                    <a:bodyPr/>
                    <a:lstStyle/>
                    <a:p>
                      <a:pPr>
                        <a:lnSpc>
                          <a:spcPct val="115000"/>
                        </a:lnSpc>
                        <a:spcAft>
                          <a:spcPts val="0"/>
                        </a:spcAft>
                      </a:pPr>
                      <a:r>
                        <a:rPr lang="en-GB" sz="1600" b="1" dirty="0" err="1">
                          <a:solidFill>
                            <a:srgbClr val="000000"/>
                          </a:solidFill>
                          <a:latin typeface="Calibri"/>
                          <a:ea typeface="Times New Roman"/>
                          <a:cs typeface="Times New Roman"/>
                        </a:rPr>
                        <a:t>i</a:t>
                      </a:r>
                      <a:r>
                        <a:rPr lang="en-GB" sz="1600" b="1" dirty="0">
                          <a:solidFill>
                            <a:srgbClr val="000000"/>
                          </a:solidFill>
                          <a:latin typeface="Calibri"/>
                          <a:ea typeface="Times New Roman"/>
                          <a:cs typeface="Times New Roman"/>
                        </a:rPr>
                        <a:t>) pooled</a:t>
                      </a:r>
                      <a:endParaRPr lang="en-GB" sz="1600" dirty="0">
                        <a:solidFill>
                          <a:srgbClr val="000000"/>
                        </a:solidFill>
                        <a:latin typeface="Calibri"/>
                        <a:ea typeface="Calibri"/>
                        <a:cs typeface="Times New Roman"/>
                      </a:endParaRPr>
                    </a:p>
                  </a:txBody>
                  <a:tcPr marL="68580" marR="68580" marT="0" marB="0" anchor="ctr"/>
                </a:tc>
                <a:tc>
                  <a:txBody>
                    <a:bodyPr/>
                    <a:lstStyle/>
                    <a:p>
                      <a:pPr algn="l">
                        <a:lnSpc>
                          <a:spcPct val="115000"/>
                        </a:lnSpc>
                        <a:spcAft>
                          <a:spcPts val="0"/>
                        </a:spcAft>
                      </a:pPr>
                      <a:r>
                        <a:rPr lang="en-GB" sz="1600" dirty="0" smtClean="0">
                          <a:solidFill>
                            <a:srgbClr val="000000"/>
                          </a:solidFill>
                          <a:latin typeface="Calibri"/>
                          <a:ea typeface="Calibri"/>
                          <a:cs typeface="Times New Roman"/>
                        </a:rPr>
                        <a:t>0.422</a:t>
                      </a:r>
                      <a:endParaRPr lang="en-GB" sz="1600" dirty="0">
                        <a:solidFill>
                          <a:srgbClr val="000000"/>
                        </a:solidFill>
                        <a:latin typeface="Calibri"/>
                        <a:ea typeface="Calibri"/>
                        <a:cs typeface="Times New Roman"/>
                      </a:endParaRPr>
                    </a:p>
                  </a:txBody>
                  <a:tcPr marL="68580" marR="68580" marT="0" marB="0" anchor="ctr"/>
                </a:tc>
                <a:tc>
                  <a:txBody>
                    <a:bodyPr/>
                    <a:lstStyle/>
                    <a:p>
                      <a:pPr algn="l">
                        <a:lnSpc>
                          <a:spcPct val="115000"/>
                        </a:lnSpc>
                        <a:spcAft>
                          <a:spcPts val="0"/>
                        </a:spcAft>
                      </a:pPr>
                      <a:r>
                        <a:rPr lang="en-GB" sz="1600" dirty="0" smtClean="0">
                          <a:solidFill>
                            <a:srgbClr val="000000"/>
                          </a:solidFill>
                          <a:latin typeface="Calibri"/>
                          <a:ea typeface="Calibri"/>
                          <a:cs typeface="Times New Roman"/>
                        </a:rPr>
                        <a:t>0.466</a:t>
                      </a:r>
                      <a:endParaRPr lang="en-GB" sz="1600" dirty="0">
                        <a:solidFill>
                          <a:srgbClr val="000000"/>
                        </a:solidFill>
                        <a:latin typeface="Calibri"/>
                        <a:ea typeface="Calibri"/>
                        <a:cs typeface="Times New Roman"/>
                      </a:endParaRPr>
                    </a:p>
                  </a:txBody>
                  <a:tcPr marL="68580" marR="68580" marT="0" marB="0" anchor="ctr"/>
                </a:tc>
                <a:tc>
                  <a:txBody>
                    <a:bodyPr/>
                    <a:lstStyle/>
                    <a:p>
                      <a:pPr algn="l"/>
                      <a:endParaRPr lang="en-GB" sz="1600">
                        <a:solidFill>
                          <a:srgbClr val="000000"/>
                        </a:solidFill>
                        <a:latin typeface="Calibri"/>
                      </a:endParaRPr>
                    </a:p>
                  </a:txBody>
                  <a:tcPr marL="68580" marR="68580" marT="0" marB="0" anchor="ctr"/>
                </a:tc>
                <a:tc>
                  <a:txBody>
                    <a:bodyPr/>
                    <a:lstStyle/>
                    <a:p>
                      <a:pPr algn="l"/>
                      <a:endParaRPr lang="en-GB" sz="1600" dirty="0">
                        <a:solidFill>
                          <a:srgbClr val="000000"/>
                        </a:solidFill>
                        <a:latin typeface="Calibri"/>
                      </a:endParaRPr>
                    </a:p>
                  </a:txBody>
                  <a:tcPr marL="68580" marR="68580" marT="0" marB="0" anchor="ctr"/>
                </a:tc>
                <a:tc>
                  <a:txBody>
                    <a:bodyPr/>
                    <a:lstStyle/>
                    <a:p>
                      <a:pPr algn="l"/>
                      <a:endParaRPr lang="en-GB" sz="1600">
                        <a:solidFill>
                          <a:srgbClr val="000000"/>
                        </a:solidFill>
                        <a:latin typeface="Calibri"/>
                      </a:endParaRPr>
                    </a:p>
                  </a:txBody>
                  <a:tcPr marL="68580" marR="68580" marT="0" marB="0" anchor="ctr"/>
                </a:tc>
              </a:tr>
              <a:tr h="370840">
                <a:tc vMerge="1">
                  <a:txBody>
                    <a:bodyPr/>
                    <a:lstStyle/>
                    <a:p>
                      <a:endParaRPr lang="en-GB"/>
                    </a:p>
                  </a:txBody>
                  <a:tcPr/>
                </a:tc>
                <a:tc>
                  <a:txBody>
                    <a:bodyPr/>
                    <a:lstStyle/>
                    <a:p>
                      <a:pPr>
                        <a:lnSpc>
                          <a:spcPct val="115000"/>
                        </a:lnSpc>
                        <a:spcAft>
                          <a:spcPts val="0"/>
                        </a:spcAft>
                      </a:pPr>
                      <a:r>
                        <a:rPr lang="en-GB" sz="1600" b="1" dirty="0" smtClean="0">
                          <a:solidFill>
                            <a:srgbClr val="000000"/>
                          </a:solidFill>
                          <a:latin typeface="Calibri"/>
                          <a:ea typeface="Times New Roman"/>
                          <a:cs typeface="Times New Roman"/>
                        </a:rPr>
                        <a:t>a</a:t>
                      </a:r>
                      <a:r>
                        <a:rPr lang="en-GB" sz="1600" b="1" dirty="0">
                          <a:solidFill>
                            <a:srgbClr val="000000"/>
                          </a:solidFill>
                          <a:latin typeface="Calibri"/>
                          <a:ea typeface="Times New Roman"/>
                          <a:cs typeface="Times New Roman"/>
                        </a:rPr>
                        <a:t>) CRS</a:t>
                      </a:r>
                      <a:endParaRPr lang="en-GB" sz="1600" dirty="0">
                        <a:solidFill>
                          <a:srgbClr val="000000"/>
                        </a:solidFill>
                        <a:latin typeface="Calibri"/>
                        <a:ea typeface="Calibri"/>
                        <a:cs typeface="Times New Roman"/>
                      </a:endParaRPr>
                    </a:p>
                  </a:txBody>
                  <a:tcPr marL="68580" marR="68580" marT="0" marB="0" anchor="ctr"/>
                </a:tc>
                <a:tc>
                  <a:txBody>
                    <a:bodyPr/>
                    <a:lstStyle/>
                    <a:p>
                      <a:pPr>
                        <a:lnSpc>
                          <a:spcPct val="115000"/>
                        </a:lnSpc>
                        <a:spcAft>
                          <a:spcPts val="0"/>
                        </a:spcAft>
                      </a:pPr>
                      <a:r>
                        <a:rPr lang="en-GB" sz="1600" b="1">
                          <a:solidFill>
                            <a:srgbClr val="000000"/>
                          </a:solidFill>
                          <a:latin typeface="Calibri"/>
                          <a:ea typeface="Calibri"/>
                          <a:cs typeface="Times New Roman"/>
                        </a:rPr>
                        <a:t>ii) within year</a:t>
                      </a:r>
                      <a:endParaRPr lang="en-GB" sz="1600">
                        <a:solidFill>
                          <a:srgbClr val="000000"/>
                        </a:solidFill>
                        <a:latin typeface="Calibri"/>
                        <a:ea typeface="Calibri"/>
                        <a:cs typeface="Times New Roman"/>
                      </a:endParaRPr>
                    </a:p>
                  </a:txBody>
                  <a:tcPr marL="68580" marR="68580" marT="0" marB="0" anchor="ctr"/>
                </a:tc>
                <a:tc>
                  <a:txBody>
                    <a:bodyPr/>
                    <a:lstStyle/>
                    <a:p>
                      <a:pPr algn="l">
                        <a:lnSpc>
                          <a:spcPct val="115000"/>
                        </a:lnSpc>
                        <a:spcAft>
                          <a:spcPts val="0"/>
                        </a:spcAft>
                      </a:pPr>
                      <a:r>
                        <a:rPr lang="en-GB" sz="1600" dirty="0" smtClean="0">
                          <a:solidFill>
                            <a:srgbClr val="000000"/>
                          </a:solidFill>
                          <a:latin typeface="Calibri"/>
                          <a:ea typeface="Calibri"/>
                          <a:cs typeface="Times New Roman"/>
                        </a:rPr>
                        <a:t>0.268</a:t>
                      </a:r>
                      <a:endParaRPr lang="en-GB" sz="1600" dirty="0">
                        <a:solidFill>
                          <a:srgbClr val="000000"/>
                        </a:solidFill>
                        <a:latin typeface="Calibri"/>
                        <a:ea typeface="Calibri"/>
                        <a:cs typeface="Times New Roman"/>
                      </a:endParaRPr>
                    </a:p>
                  </a:txBody>
                  <a:tcPr marL="68580" marR="68580" marT="0" marB="0" anchor="ctr"/>
                </a:tc>
                <a:tc>
                  <a:txBody>
                    <a:bodyPr/>
                    <a:lstStyle/>
                    <a:p>
                      <a:pPr algn="l">
                        <a:lnSpc>
                          <a:spcPct val="115000"/>
                        </a:lnSpc>
                        <a:spcAft>
                          <a:spcPts val="0"/>
                        </a:spcAft>
                      </a:pPr>
                      <a:r>
                        <a:rPr lang="en-GB" sz="1600" dirty="0" smtClean="0">
                          <a:solidFill>
                            <a:srgbClr val="000000"/>
                          </a:solidFill>
                          <a:latin typeface="Calibri"/>
                          <a:ea typeface="Calibri"/>
                          <a:cs typeface="Times New Roman"/>
                        </a:rPr>
                        <a:t>0.296</a:t>
                      </a:r>
                      <a:endParaRPr lang="en-GB" sz="1600" dirty="0">
                        <a:solidFill>
                          <a:srgbClr val="000000"/>
                        </a:solidFill>
                        <a:latin typeface="Calibri"/>
                        <a:ea typeface="Calibri"/>
                        <a:cs typeface="Times New Roman"/>
                      </a:endParaRPr>
                    </a:p>
                  </a:txBody>
                  <a:tcPr marL="68580" marR="68580" marT="0" marB="0" anchor="ctr"/>
                </a:tc>
                <a:tc>
                  <a:txBody>
                    <a:bodyPr/>
                    <a:lstStyle/>
                    <a:p>
                      <a:pPr algn="l">
                        <a:lnSpc>
                          <a:spcPct val="115000"/>
                        </a:lnSpc>
                        <a:spcAft>
                          <a:spcPts val="0"/>
                        </a:spcAft>
                      </a:pPr>
                      <a:r>
                        <a:rPr lang="en-GB" sz="1600" dirty="0" smtClean="0">
                          <a:solidFill>
                            <a:srgbClr val="000000"/>
                          </a:solidFill>
                          <a:latin typeface="Calibri"/>
                          <a:ea typeface="Calibri"/>
                          <a:cs typeface="Times New Roman"/>
                        </a:rPr>
                        <a:t>0.712</a:t>
                      </a:r>
                      <a:endParaRPr lang="en-GB" sz="1600" dirty="0">
                        <a:solidFill>
                          <a:srgbClr val="000000"/>
                        </a:solidFill>
                        <a:latin typeface="Calibri"/>
                        <a:ea typeface="Calibri"/>
                        <a:cs typeface="Times New Roman"/>
                      </a:endParaRPr>
                    </a:p>
                  </a:txBody>
                  <a:tcPr marL="68580" marR="68580" marT="0" marB="0" anchor="ctr"/>
                </a:tc>
                <a:tc>
                  <a:txBody>
                    <a:bodyPr/>
                    <a:lstStyle/>
                    <a:p>
                      <a:pPr algn="l"/>
                      <a:endParaRPr lang="en-GB" sz="1600" dirty="0">
                        <a:solidFill>
                          <a:srgbClr val="000000"/>
                        </a:solidFill>
                        <a:latin typeface="Calibri"/>
                      </a:endParaRPr>
                    </a:p>
                  </a:txBody>
                  <a:tcPr marL="68580" marR="68580" marT="0" marB="0" anchor="ctr"/>
                </a:tc>
                <a:tc>
                  <a:txBody>
                    <a:bodyPr/>
                    <a:lstStyle/>
                    <a:p>
                      <a:pPr algn="l"/>
                      <a:endParaRPr lang="en-GB" sz="1600">
                        <a:solidFill>
                          <a:srgbClr val="000000"/>
                        </a:solidFill>
                        <a:latin typeface="Calibri"/>
                      </a:endParaRPr>
                    </a:p>
                  </a:txBody>
                  <a:tcPr marL="68580" marR="68580" marT="0" marB="0" anchor="ctr"/>
                </a:tc>
              </a:tr>
              <a:tr h="370840">
                <a:tc vMerge="1">
                  <a:txBody>
                    <a:bodyPr/>
                    <a:lstStyle/>
                    <a:p>
                      <a:endParaRPr lang="en-GB"/>
                    </a:p>
                  </a:txBody>
                  <a:tcPr/>
                </a:tc>
                <a:tc>
                  <a:txBody>
                    <a:bodyPr/>
                    <a:lstStyle/>
                    <a:p>
                      <a:pPr>
                        <a:lnSpc>
                          <a:spcPct val="115000"/>
                        </a:lnSpc>
                        <a:spcAft>
                          <a:spcPts val="0"/>
                        </a:spcAft>
                      </a:pPr>
                      <a:r>
                        <a:rPr lang="en-GB" sz="1600" b="1" dirty="0" smtClean="0">
                          <a:solidFill>
                            <a:srgbClr val="000000"/>
                          </a:solidFill>
                          <a:latin typeface="Calibri"/>
                          <a:ea typeface="Times New Roman"/>
                          <a:cs typeface="Times New Roman"/>
                        </a:rPr>
                        <a:t>b</a:t>
                      </a:r>
                      <a:r>
                        <a:rPr lang="en-GB" sz="1600" b="1" dirty="0">
                          <a:solidFill>
                            <a:srgbClr val="000000"/>
                          </a:solidFill>
                          <a:latin typeface="Calibri"/>
                          <a:ea typeface="Times New Roman"/>
                          <a:cs typeface="Times New Roman"/>
                        </a:rPr>
                        <a:t>) VRS</a:t>
                      </a:r>
                      <a:endParaRPr lang="en-GB" sz="1600" dirty="0">
                        <a:solidFill>
                          <a:srgbClr val="000000"/>
                        </a:solidFill>
                        <a:latin typeface="Calibri"/>
                        <a:ea typeface="Calibri"/>
                        <a:cs typeface="Times New Roman"/>
                      </a:endParaRPr>
                    </a:p>
                  </a:txBody>
                  <a:tcPr marL="68580" marR="68580" marT="0" marB="0" anchor="ctr"/>
                </a:tc>
                <a:tc>
                  <a:txBody>
                    <a:bodyPr/>
                    <a:lstStyle/>
                    <a:p>
                      <a:pPr>
                        <a:lnSpc>
                          <a:spcPct val="115000"/>
                        </a:lnSpc>
                        <a:spcAft>
                          <a:spcPts val="0"/>
                        </a:spcAft>
                      </a:pPr>
                      <a:r>
                        <a:rPr lang="en-GB" sz="1600" b="1">
                          <a:solidFill>
                            <a:srgbClr val="000000"/>
                          </a:solidFill>
                          <a:latin typeface="Calibri"/>
                          <a:ea typeface="Calibri"/>
                          <a:cs typeface="Times New Roman"/>
                        </a:rPr>
                        <a:t>i) pooled</a:t>
                      </a:r>
                      <a:endParaRPr lang="en-GB" sz="1600">
                        <a:solidFill>
                          <a:srgbClr val="000000"/>
                        </a:solidFill>
                        <a:latin typeface="Calibri"/>
                        <a:ea typeface="Calibri"/>
                        <a:cs typeface="Times New Roman"/>
                      </a:endParaRPr>
                    </a:p>
                  </a:txBody>
                  <a:tcPr marL="68580" marR="68580" marT="0" marB="0" anchor="ctr"/>
                </a:tc>
                <a:tc>
                  <a:txBody>
                    <a:bodyPr/>
                    <a:lstStyle/>
                    <a:p>
                      <a:pPr algn="l">
                        <a:lnSpc>
                          <a:spcPct val="115000"/>
                        </a:lnSpc>
                        <a:spcAft>
                          <a:spcPts val="0"/>
                        </a:spcAft>
                      </a:pPr>
                      <a:r>
                        <a:rPr lang="en-GB" sz="1600" dirty="0" smtClean="0">
                          <a:solidFill>
                            <a:srgbClr val="000000"/>
                          </a:solidFill>
                          <a:latin typeface="Calibri"/>
                          <a:ea typeface="Calibri"/>
                          <a:cs typeface="Times New Roman"/>
                        </a:rPr>
                        <a:t>0.485</a:t>
                      </a:r>
                      <a:endParaRPr lang="en-GB" sz="1600" dirty="0">
                        <a:solidFill>
                          <a:srgbClr val="000000"/>
                        </a:solidFill>
                        <a:latin typeface="Calibri"/>
                        <a:ea typeface="Calibri"/>
                        <a:cs typeface="Times New Roman"/>
                      </a:endParaRPr>
                    </a:p>
                  </a:txBody>
                  <a:tcPr marL="68580" marR="68580" marT="0" marB="0" anchor="ctr"/>
                </a:tc>
                <a:tc>
                  <a:txBody>
                    <a:bodyPr/>
                    <a:lstStyle/>
                    <a:p>
                      <a:pPr algn="l">
                        <a:lnSpc>
                          <a:spcPct val="115000"/>
                        </a:lnSpc>
                        <a:spcAft>
                          <a:spcPts val="0"/>
                        </a:spcAft>
                      </a:pPr>
                      <a:r>
                        <a:rPr lang="en-GB" sz="1600" dirty="0" smtClean="0">
                          <a:solidFill>
                            <a:srgbClr val="000000"/>
                          </a:solidFill>
                          <a:latin typeface="Calibri"/>
                          <a:ea typeface="Calibri"/>
                          <a:cs typeface="Times New Roman"/>
                        </a:rPr>
                        <a:t>0.494</a:t>
                      </a:r>
                      <a:endParaRPr lang="en-GB" sz="1600" dirty="0">
                        <a:solidFill>
                          <a:srgbClr val="000000"/>
                        </a:solidFill>
                        <a:latin typeface="Calibri"/>
                        <a:ea typeface="Calibri"/>
                        <a:cs typeface="Times New Roman"/>
                      </a:endParaRPr>
                    </a:p>
                  </a:txBody>
                  <a:tcPr marL="68580" marR="68580" marT="0" marB="0" anchor="ctr"/>
                </a:tc>
                <a:tc>
                  <a:txBody>
                    <a:bodyPr/>
                    <a:lstStyle/>
                    <a:p>
                      <a:pPr algn="l">
                        <a:lnSpc>
                          <a:spcPct val="115000"/>
                        </a:lnSpc>
                        <a:spcAft>
                          <a:spcPts val="0"/>
                        </a:spcAft>
                      </a:pPr>
                      <a:r>
                        <a:rPr lang="en-GB" sz="1600" dirty="0" smtClean="0">
                          <a:solidFill>
                            <a:srgbClr val="000000"/>
                          </a:solidFill>
                          <a:latin typeface="Calibri"/>
                          <a:ea typeface="Calibri"/>
                          <a:cs typeface="Times New Roman"/>
                        </a:rPr>
                        <a:t>0.767</a:t>
                      </a:r>
                      <a:endParaRPr lang="en-GB" sz="1600" dirty="0">
                        <a:solidFill>
                          <a:srgbClr val="000000"/>
                        </a:solidFill>
                        <a:latin typeface="Calibri"/>
                        <a:ea typeface="Calibri"/>
                        <a:cs typeface="Times New Roman"/>
                      </a:endParaRPr>
                    </a:p>
                  </a:txBody>
                  <a:tcPr marL="68580" marR="68580" marT="0" marB="0" anchor="ctr"/>
                </a:tc>
                <a:tc>
                  <a:txBody>
                    <a:bodyPr/>
                    <a:lstStyle/>
                    <a:p>
                      <a:pPr algn="l">
                        <a:lnSpc>
                          <a:spcPct val="115000"/>
                        </a:lnSpc>
                        <a:spcAft>
                          <a:spcPts val="0"/>
                        </a:spcAft>
                      </a:pPr>
                      <a:r>
                        <a:rPr lang="en-GB" sz="1600" dirty="0" smtClean="0">
                          <a:solidFill>
                            <a:srgbClr val="000000"/>
                          </a:solidFill>
                          <a:latin typeface="Calibri"/>
                          <a:ea typeface="Calibri"/>
                          <a:cs typeface="Times New Roman"/>
                        </a:rPr>
                        <a:t>0.634</a:t>
                      </a:r>
                      <a:endParaRPr lang="en-GB" sz="1600" dirty="0">
                        <a:solidFill>
                          <a:srgbClr val="000000"/>
                        </a:solidFill>
                        <a:latin typeface="Calibri"/>
                        <a:ea typeface="Calibri"/>
                        <a:cs typeface="Times New Roman"/>
                      </a:endParaRPr>
                    </a:p>
                  </a:txBody>
                  <a:tcPr marL="68580" marR="68580" marT="0" marB="0" anchor="ctr"/>
                </a:tc>
                <a:tc>
                  <a:txBody>
                    <a:bodyPr/>
                    <a:lstStyle/>
                    <a:p>
                      <a:pPr algn="l"/>
                      <a:endParaRPr lang="en-GB" sz="1600" dirty="0">
                        <a:solidFill>
                          <a:srgbClr val="000000"/>
                        </a:solidFill>
                        <a:latin typeface="Calibri"/>
                      </a:endParaRPr>
                    </a:p>
                  </a:txBody>
                  <a:tcPr marL="68580" marR="68580" marT="0" marB="0" anchor="ctr"/>
                </a:tc>
              </a:tr>
              <a:tr h="370840">
                <a:tc vMerge="1">
                  <a:txBody>
                    <a:bodyPr/>
                    <a:lstStyle/>
                    <a:p>
                      <a:endParaRPr lang="en-GB"/>
                    </a:p>
                  </a:txBody>
                  <a:tcPr/>
                </a:tc>
                <a:tc>
                  <a:txBody>
                    <a:bodyPr/>
                    <a:lstStyle/>
                    <a:p>
                      <a:pPr>
                        <a:lnSpc>
                          <a:spcPct val="115000"/>
                        </a:lnSpc>
                        <a:spcAft>
                          <a:spcPts val="0"/>
                        </a:spcAft>
                      </a:pPr>
                      <a:r>
                        <a:rPr lang="en-GB" sz="1600" b="1" dirty="0" smtClean="0">
                          <a:solidFill>
                            <a:srgbClr val="000000"/>
                          </a:solidFill>
                          <a:latin typeface="Calibri"/>
                          <a:ea typeface="Times New Roman"/>
                          <a:cs typeface="Times New Roman"/>
                        </a:rPr>
                        <a:t>b</a:t>
                      </a:r>
                      <a:r>
                        <a:rPr lang="en-GB" sz="1600" b="1" dirty="0">
                          <a:solidFill>
                            <a:srgbClr val="000000"/>
                          </a:solidFill>
                          <a:latin typeface="Calibri"/>
                          <a:ea typeface="Times New Roman"/>
                          <a:cs typeface="Times New Roman"/>
                        </a:rPr>
                        <a:t>) VRS</a:t>
                      </a:r>
                      <a:endParaRPr lang="en-GB" sz="1600" dirty="0">
                        <a:solidFill>
                          <a:srgbClr val="000000"/>
                        </a:solidFill>
                        <a:latin typeface="Calibri"/>
                        <a:ea typeface="Calibri"/>
                        <a:cs typeface="Times New Roman"/>
                      </a:endParaRPr>
                    </a:p>
                  </a:txBody>
                  <a:tcPr marL="68580" marR="68580" marT="0" marB="0" anchor="ctr"/>
                </a:tc>
                <a:tc>
                  <a:txBody>
                    <a:bodyPr/>
                    <a:lstStyle/>
                    <a:p>
                      <a:pPr>
                        <a:lnSpc>
                          <a:spcPct val="115000"/>
                        </a:lnSpc>
                        <a:spcAft>
                          <a:spcPts val="0"/>
                        </a:spcAft>
                      </a:pPr>
                      <a:r>
                        <a:rPr lang="en-GB" sz="1600" b="1">
                          <a:solidFill>
                            <a:srgbClr val="000000"/>
                          </a:solidFill>
                          <a:latin typeface="Calibri"/>
                          <a:ea typeface="Calibri"/>
                          <a:cs typeface="Times New Roman"/>
                        </a:rPr>
                        <a:t>ii) within year</a:t>
                      </a:r>
                      <a:endParaRPr lang="en-GB" sz="1600">
                        <a:solidFill>
                          <a:srgbClr val="000000"/>
                        </a:solidFill>
                        <a:latin typeface="Calibri"/>
                        <a:ea typeface="Calibri"/>
                        <a:cs typeface="Times New Roman"/>
                      </a:endParaRPr>
                    </a:p>
                  </a:txBody>
                  <a:tcPr marL="68580" marR="68580" marT="0" marB="0" anchor="ctr"/>
                </a:tc>
                <a:tc>
                  <a:txBody>
                    <a:bodyPr/>
                    <a:lstStyle/>
                    <a:p>
                      <a:pPr algn="l">
                        <a:lnSpc>
                          <a:spcPct val="115000"/>
                        </a:lnSpc>
                        <a:spcAft>
                          <a:spcPts val="0"/>
                        </a:spcAft>
                      </a:pPr>
                      <a:r>
                        <a:rPr lang="en-GB" sz="1600" dirty="0" smtClean="0">
                          <a:solidFill>
                            <a:srgbClr val="000000"/>
                          </a:solidFill>
                          <a:latin typeface="Calibri"/>
                          <a:ea typeface="Calibri"/>
                          <a:cs typeface="Times New Roman"/>
                        </a:rPr>
                        <a:t>0.306</a:t>
                      </a:r>
                      <a:endParaRPr lang="en-GB" sz="1600" dirty="0">
                        <a:solidFill>
                          <a:srgbClr val="000000"/>
                        </a:solidFill>
                        <a:latin typeface="Calibri"/>
                        <a:ea typeface="Calibri"/>
                        <a:cs typeface="Times New Roman"/>
                      </a:endParaRPr>
                    </a:p>
                  </a:txBody>
                  <a:tcPr marL="68580" marR="68580" marT="0" marB="0" anchor="ctr"/>
                </a:tc>
                <a:tc>
                  <a:txBody>
                    <a:bodyPr/>
                    <a:lstStyle/>
                    <a:p>
                      <a:pPr algn="l">
                        <a:lnSpc>
                          <a:spcPct val="115000"/>
                        </a:lnSpc>
                        <a:spcAft>
                          <a:spcPts val="0"/>
                        </a:spcAft>
                      </a:pPr>
                      <a:r>
                        <a:rPr lang="en-GB" sz="1600" dirty="0" smtClean="0">
                          <a:solidFill>
                            <a:srgbClr val="000000"/>
                          </a:solidFill>
                          <a:latin typeface="Calibri"/>
                          <a:ea typeface="Calibri"/>
                          <a:cs typeface="Times New Roman"/>
                        </a:rPr>
                        <a:t>0.332</a:t>
                      </a:r>
                      <a:endParaRPr lang="en-GB" sz="1600" dirty="0">
                        <a:solidFill>
                          <a:srgbClr val="000000"/>
                        </a:solidFill>
                        <a:latin typeface="Calibri"/>
                        <a:ea typeface="Calibri"/>
                        <a:cs typeface="Times New Roman"/>
                      </a:endParaRPr>
                    </a:p>
                  </a:txBody>
                  <a:tcPr marL="68580" marR="68580" marT="0" marB="0" anchor="ctr"/>
                </a:tc>
                <a:tc>
                  <a:txBody>
                    <a:bodyPr/>
                    <a:lstStyle/>
                    <a:p>
                      <a:pPr algn="l">
                        <a:lnSpc>
                          <a:spcPct val="115000"/>
                        </a:lnSpc>
                        <a:spcAft>
                          <a:spcPts val="0"/>
                        </a:spcAft>
                      </a:pPr>
                      <a:r>
                        <a:rPr lang="en-GB" sz="1600" dirty="0" smtClean="0">
                          <a:solidFill>
                            <a:srgbClr val="000000"/>
                          </a:solidFill>
                          <a:latin typeface="Calibri"/>
                          <a:ea typeface="Calibri"/>
                          <a:cs typeface="Times New Roman"/>
                        </a:rPr>
                        <a:t>0.583</a:t>
                      </a:r>
                      <a:endParaRPr lang="en-GB" sz="1600" dirty="0">
                        <a:solidFill>
                          <a:srgbClr val="000000"/>
                        </a:solidFill>
                        <a:latin typeface="Calibri"/>
                        <a:ea typeface="Calibri"/>
                        <a:cs typeface="Times New Roman"/>
                      </a:endParaRPr>
                    </a:p>
                  </a:txBody>
                  <a:tcPr marL="68580" marR="68580" marT="0" marB="0" anchor="ctr"/>
                </a:tc>
                <a:tc>
                  <a:txBody>
                    <a:bodyPr/>
                    <a:lstStyle/>
                    <a:p>
                      <a:pPr algn="l">
                        <a:lnSpc>
                          <a:spcPct val="115000"/>
                        </a:lnSpc>
                        <a:spcAft>
                          <a:spcPts val="0"/>
                        </a:spcAft>
                      </a:pPr>
                      <a:r>
                        <a:rPr lang="en-GB" sz="1600" dirty="0" smtClean="0">
                          <a:solidFill>
                            <a:srgbClr val="000000"/>
                          </a:solidFill>
                          <a:latin typeface="Calibri"/>
                          <a:ea typeface="Calibri"/>
                          <a:cs typeface="Times New Roman"/>
                        </a:rPr>
                        <a:t>0.745</a:t>
                      </a:r>
                      <a:endParaRPr lang="en-GB" sz="1600" dirty="0">
                        <a:solidFill>
                          <a:srgbClr val="000000"/>
                        </a:solidFill>
                        <a:latin typeface="Calibri"/>
                        <a:ea typeface="Calibri"/>
                        <a:cs typeface="Times New Roman"/>
                      </a:endParaRPr>
                    </a:p>
                  </a:txBody>
                  <a:tcPr marL="68580" marR="68580" marT="0" marB="0" anchor="ctr"/>
                </a:tc>
                <a:tc>
                  <a:txBody>
                    <a:bodyPr/>
                    <a:lstStyle/>
                    <a:p>
                      <a:pPr algn="l">
                        <a:lnSpc>
                          <a:spcPct val="115000"/>
                        </a:lnSpc>
                        <a:spcAft>
                          <a:spcPts val="0"/>
                        </a:spcAft>
                      </a:pPr>
                      <a:r>
                        <a:rPr lang="en-GB" sz="1600" dirty="0" smtClean="0">
                          <a:solidFill>
                            <a:srgbClr val="000000"/>
                          </a:solidFill>
                          <a:latin typeface="Calibri"/>
                          <a:ea typeface="Calibri"/>
                          <a:cs typeface="Times New Roman"/>
                        </a:rPr>
                        <a:t>0.657</a:t>
                      </a:r>
                      <a:endParaRPr lang="en-GB" sz="1600" dirty="0">
                        <a:solidFill>
                          <a:srgbClr val="000000"/>
                        </a:solidFill>
                        <a:latin typeface="Calibri"/>
                        <a:ea typeface="Calibri"/>
                        <a:cs typeface="Times New Roman"/>
                      </a:endParaRPr>
                    </a:p>
                  </a:txBody>
                  <a:tcPr marL="68580" marR="68580" marT="0" marB="0" anchor="ctr"/>
                </a:tc>
              </a:tr>
            </a:tbl>
          </a:graphicData>
        </a:graphic>
      </p:graphicFrame>
      <p:sp>
        <p:nvSpPr>
          <p:cNvPr id="5" name="Rectangle 4"/>
          <p:cNvSpPr/>
          <p:nvPr/>
        </p:nvSpPr>
        <p:spPr bwMode="auto">
          <a:xfrm>
            <a:off x="3419872" y="3068960"/>
            <a:ext cx="1584176" cy="1512168"/>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3200" b="1"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xmlns="" val="3095541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1. Introduction</a:t>
            </a:r>
            <a:r>
              <a:rPr lang="en-GB" dirty="0" smtClean="0"/>
              <a:t/>
            </a:r>
            <a:br>
              <a:rPr lang="en-GB" dirty="0" smtClean="0"/>
            </a:br>
            <a:r>
              <a:rPr lang="en-GB" dirty="0"/>
              <a:t>Timeline: English higher education </a:t>
            </a:r>
            <a:r>
              <a:rPr lang="en-GB" dirty="0" smtClean="0"/>
              <a:t>(HE) from 1963</a:t>
            </a:r>
            <a:endParaRPr lang="en-GB" dirty="0"/>
          </a:p>
        </p:txBody>
      </p:sp>
      <p:sp>
        <p:nvSpPr>
          <p:cNvPr id="3" name="Content Placeholder 2"/>
          <p:cNvSpPr>
            <a:spLocks noGrp="1"/>
          </p:cNvSpPr>
          <p:nvPr>
            <p:ph idx="1"/>
          </p:nvPr>
        </p:nvSpPr>
        <p:spPr>
          <a:xfrm>
            <a:off x="539552" y="1484784"/>
            <a:ext cx="8136904" cy="4104456"/>
          </a:xfrm>
        </p:spPr>
        <p:txBody>
          <a:bodyPr/>
          <a:lstStyle/>
          <a:p>
            <a:r>
              <a:rPr lang="en-GB" b="1" dirty="0" smtClean="0"/>
              <a:t>1963:</a:t>
            </a:r>
            <a:r>
              <a:rPr lang="en-GB" dirty="0" smtClean="0"/>
              <a:t> Robbins Report led to expansion of HE in England</a:t>
            </a:r>
          </a:p>
          <a:p>
            <a:r>
              <a:rPr lang="en-GB" b="1" dirty="0" smtClean="0"/>
              <a:t>1986:</a:t>
            </a:r>
            <a:r>
              <a:rPr lang="en-GB" dirty="0" smtClean="0"/>
              <a:t> First Research Assessment Exercise (RAE)</a:t>
            </a:r>
          </a:p>
          <a:p>
            <a:r>
              <a:rPr lang="en-GB" b="1" dirty="0" smtClean="0"/>
              <a:t>1992:</a:t>
            </a:r>
            <a:r>
              <a:rPr lang="en-GB" dirty="0" smtClean="0"/>
              <a:t> Abolition of divide between universities and polytechnics</a:t>
            </a:r>
          </a:p>
          <a:p>
            <a:r>
              <a:rPr lang="en-GB" b="1" dirty="0" smtClean="0"/>
              <a:t>1997:</a:t>
            </a:r>
            <a:r>
              <a:rPr lang="en-GB" dirty="0" smtClean="0"/>
              <a:t> Quality Assurance Agency (QAA) established to assess HE teaching</a:t>
            </a:r>
          </a:p>
          <a:p>
            <a:r>
              <a:rPr lang="en-GB" b="1" dirty="0" smtClean="0"/>
              <a:t>1998: </a:t>
            </a:r>
            <a:r>
              <a:rPr lang="en-GB" dirty="0" smtClean="0"/>
              <a:t>Undergraduate (UG) tuition fees set at £1000</a:t>
            </a:r>
          </a:p>
          <a:p>
            <a:r>
              <a:rPr lang="en-GB" b="1" dirty="0" smtClean="0"/>
              <a:t>1999:</a:t>
            </a:r>
            <a:r>
              <a:rPr lang="en-GB" dirty="0" smtClean="0"/>
              <a:t> Tony Blair aims for 50% of young people in HE by 2010</a:t>
            </a:r>
          </a:p>
          <a:p>
            <a:r>
              <a:rPr lang="en-GB" b="1" dirty="0"/>
              <a:t>2003:</a:t>
            </a:r>
            <a:r>
              <a:rPr lang="en-GB" dirty="0"/>
              <a:t> Colleges of Higher Education allowed to apply for university status</a:t>
            </a:r>
          </a:p>
          <a:p>
            <a:r>
              <a:rPr lang="en-GB" b="1" dirty="0" smtClean="0"/>
              <a:t>2006: </a:t>
            </a:r>
            <a:r>
              <a:rPr lang="en-GB" dirty="0" smtClean="0"/>
              <a:t>Introduction of variable UG tuition fees with ceiling of £3000</a:t>
            </a:r>
            <a:endParaRPr lang="en-GB" dirty="0"/>
          </a:p>
          <a:p>
            <a:r>
              <a:rPr lang="en-GB" b="1" dirty="0" smtClean="0"/>
              <a:t>2008: </a:t>
            </a:r>
            <a:r>
              <a:rPr lang="en-GB" dirty="0" smtClean="0"/>
              <a:t>Research Assessment Exercise</a:t>
            </a:r>
          </a:p>
          <a:p>
            <a:r>
              <a:rPr lang="en-GB" b="1" dirty="0" smtClean="0"/>
              <a:t>2012: </a:t>
            </a:r>
            <a:r>
              <a:rPr lang="en-GB" dirty="0" smtClean="0"/>
              <a:t>Ceiling on variable UG tuition fees raised to £9000</a:t>
            </a:r>
          </a:p>
          <a:p>
            <a:r>
              <a:rPr lang="en-GB" b="1" dirty="0" smtClean="0"/>
              <a:t>2013:</a:t>
            </a:r>
            <a:r>
              <a:rPr lang="en-GB" dirty="0" smtClean="0"/>
              <a:t> Research Excellence Framework</a:t>
            </a:r>
          </a:p>
          <a:p>
            <a:endParaRPr lang="en-GB" dirty="0"/>
          </a:p>
        </p:txBody>
      </p:sp>
    </p:spTree>
    <p:extLst>
      <p:ext uri="{BB962C8B-B14F-4D97-AF65-F5344CB8AC3E}">
        <p14:creationId xmlns:p14="http://schemas.microsoft.com/office/powerpoint/2010/main" xmlns="" val="144991441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60648"/>
            <a:ext cx="8134672" cy="731168"/>
          </a:xfrm>
        </p:spPr>
        <p:txBody>
          <a:bodyPr/>
          <a:lstStyle/>
          <a:p>
            <a:r>
              <a:rPr lang="en-GB" b="1" dirty="0"/>
              <a:t>4</a:t>
            </a:r>
            <a:r>
              <a:rPr lang="en-GB" b="1" dirty="0" smtClean="0"/>
              <a:t>. </a:t>
            </a:r>
            <a:r>
              <a:rPr lang="en-GB" b="1" dirty="0"/>
              <a:t>Policy issues </a:t>
            </a:r>
            <a:br>
              <a:rPr lang="en-GB" b="1" dirty="0"/>
            </a:br>
            <a:r>
              <a:rPr lang="en-GB" dirty="0"/>
              <a:t>Are </a:t>
            </a:r>
            <a:r>
              <a:rPr lang="en-GB" dirty="0" smtClean="0"/>
              <a:t>these efficiency </a:t>
            </a:r>
            <a:r>
              <a:rPr lang="en-GB" dirty="0"/>
              <a:t>measures </a:t>
            </a:r>
            <a:r>
              <a:rPr lang="en-GB" dirty="0" smtClean="0"/>
              <a:t>correlated with other measures?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549458676"/>
              </p:ext>
            </p:extLst>
          </p:nvPr>
        </p:nvGraphicFramePr>
        <p:xfrm>
          <a:off x="683568" y="1913240"/>
          <a:ext cx="3702304" cy="2595880"/>
        </p:xfrm>
        <a:graphic>
          <a:graphicData uri="http://schemas.openxmlformats.org/drawingml/2006/table">
            <a:tbl>
              <a:tblPr firstRow="1" bandRow="1">
                <a:tableStyleId>{5C22544A-7EE6-4342-B048-85BDC9FD1C3A}</a:tableStyleId>
              </a:tblPr>
              <a:tblGrid>
                <a:gridCol w="417576"/>
                <a:gridCol w="1076579"/>
                <a:gridCol w="1344549"/>
                <a:gridCol w="863600"/>
              </a:tblGrid>
              <a:tr h="370840">
                <a:tc>
                  <a:txBody>
                    <a:bodyPr/>
                    <a:lstStyle/>
                    <a:p>
                      <a:pPr algn="ctr">
                        <a:lnSpc>
                          <a:spcPct val="115000"/>
                        </a:lnSpc>
                        <a:spcAft>
                          <a:spcPts val="0"/>
                        </a:spcAft>
                      </a:pPr>
                      <a:endParaRPr lang="en-GB" sz="1200" b="1" dirty="0">
                        <a:solidFill>
                          <a:srgbClr val="000000"/>
                        </a:solidFill>
                        <a:latin typeface="Calibri"/>
                        <a:ea typeface="Calibri"/>
                        <a:cs typeface="Times New Roman"/>
                      </a:endParaRPr>
                    </a:p>
                  </a:txBody>
                  <a:tcPr marL="68580" marR="68580" marT="0" marB="0" anchor="ctr"/>
                </a:tc>
                <a:tc>
                  <a:txBody>
                    <a:bodyPr/>
                    <a:lstStyle/>
                    <a:p>
                      <a:pPr>
                        <a:lnSpc>
                          <a:spcPct val="115000"/>
                        </a:lnSpc>
                        <a:spcAft>
                          <a:spcPts val="0"/>
                        </a:spcAft>
                      </a:pPr>
                      <a:r>
                        <a:rPr lang="en-GB" sz="1600" b="1" dirty="0">
                          <a:solidFill>
                            <a:srgbClr val="000000"/>
                          </a:solidFill>
                          <a:latin typeface="Calibri"/>
                          <a:ea typeface="Times New Roman"/>
                          <a:cs typeface="Times New Roman"/>
                        </a:rPr>
                        <a:t>Model </a:t>
                      </a:r>
                      <a:endParaRPr lang="en-GB" sz="1600" dirty="0">
                        <a:solidFill>
                          <a:srgbClr val="000000"/>
                        </a:solidFill>
                        <a:latin typeface="Calibri"/>
                        <a:ea typeface="Calibri"/>
                        <a:cs typeface="Times New Roman"/>
                      </a:endParaRPr>
                    </a:p>
                  </a:txBody>
                  <a:tcPr marL="68580" marR="68580" marT="0" marB="0" anchor="ctr"/>
                </a:tc>
                <a:tc>
                  <a:txBody>
                    <a:bodyPr/>
                    <a:lstStyle/>
                    <a:p>
                      <a:pPr>
                        <a:lnSpc>
                          <a:spcPct val="115000"/>
                        </a:lnSpc>
                        <a:spcAft>
                          <a:spcPts val="0"/>
                        </a:spcAft>
                      </a:pPr>
                      <a:endParaRPr lang="en-GB" sz="1600">
                        <a:solidFill>
                          <a:srgbClr val="000000"/>
                        </a:solidFill>
                        <a:latin typeface="Calibri"/>
                        <a:ea typeface="Calibri"/>
                        <a:cs typeface="Times New Roman"/>
                      </a:endParaRPr>
                    </a:p>
                  </a:txBody>
                  <a:tcPr marL="68580" marR="68580" marT="0" marB="0" anchor="ctr"/>
                </a:tc>
                <a:tc>
                  <a:txBody>
                    <a:bodyPr/>
                    <a:lstStyle/>
                    <a:p>
                      <a:pPr algn="r">
                        <a:lnSpc>
                          <a:spcPct val="115000"/>
                        </a:lnSpc>
                        <a:spcAft>
                          <a:spcPts val="0"/>
                        </a:spcAft>
                      </a:pPr>
                      <a:r>
                        <a:rPr lang="en-GB" sz="1600" b="1" dirty="0" smtClean="0">
                          <a:solidFill>
                            <a:srgbClr val="000000"/>
                          </a:solidFill>
                          <a:latin typeface="Calibri"/>
                          <a:ea typeface="Calibri"/>
                          <a:cs typeface="Times New Roman"/>
                        </a:rPr>
                        <a:t>VC Pay</a:t>
                      </a:r>
                      <a:endParaRPr lang="en-GB" sz="1600" b="1" dirty="0">
                        <a:solidFill>
                          <a:srgbClr val="000000"/>
                        </a:solidFill>
                        <a:latin typeface="Calibri"/>
                        <a:ea typeface="Calibri"/>
                        <a:cs typeface="Times New Roman"/>
                      </a:endParaRPr>
                    </a:p>
                  </a:txBody>
                  <a:tcPr marL="68580" marR="68580" marT="0" marB="0" anchor="ctr"/>
                </a:tc>
              </a:tr>
              <a:tr h="370840">
                <a:tc rowSpan="2">
                  <a:txBody>
                    <a:bodyPr/>
                    <a:lstStyle/>
                    <a:p>
                      <a:pPr marL="71755" marR="71755" algn="ctr">
                        <a:lnSpc>
                          <a:spcPct val="115000"/>
                        </a:lnSpc>
                        <a:spcAft>
                          <a:spcPts val="0"/>
                        </a:spcAft>
                      </a:pPr>
                      <a:r>
                        <a:rPr lang="en-GB" sz="1600" b="1" dirty="0" smtClean="0">
                          <a:solidFill>
                            <a:srgbClr val="000000"/>
                          </a:solidFill>
                          <a:latin typeface="Calibri"/>
                          <a:ea typeface="Calibri"/>
                          <a:cs typeface="Times New Roman"/>
                        </a:rPr>
                        <a:t>SFA</a:t>
                      </a:r>
                      <a:endParaRPr lang="en-GB" sz="1600" b="1" dirty="0">
                        <a:solidFill>
                          <a:srgbClr val="000000"/>
                        </a:solidFill>
                        <a:latin typeface="Calibri"/>
                        <a:ea typeface="Calibri"/>
                        <a:cs typeface="Times New Roman"/>
                      </a:endParaRPr>
                    </a:p>
                  </a:txBody>
                  <a:tcPr marL="0" marR="0" marT="0" marB="0" vert="vert270" anchor="ctr"/>
                </a:tc>
                <a:tc>
                  <a:txBody>
                    <a:bodyPr/>
                    <a:lstStyle/>
                    <a:p>
                      <a:pPr algn="l">
                        <a:lnSpc>
                          <a:spcPct val="115000"/>
                        </a:lnSpc>
                        <a:spcAft>
                          <a:spcPts val="0"/>
                        </a:spcAft>
                      </a:pPr>
                      <a:r>
                        <a:rPr lang="en-GB" sz="1600" b="1" dirty="0" smtClean="0">
                          <a:solidFill>
                            <a:srgbClr val="000000"/>
                          </a:solidFill>
                          <a:latin typeface="Calibri"/>
                          <a:ea typeface="Calibri"/>
                          <a:cs typeface="Times New Roman"/>
                        </a:rPr>
                        <a:t>a) TI</a:t>
                      </a:r>
                      <a:endParaRPr lang="en-GB" sz="1600" b="1" dirty="0">
                        <a:solidFill>
                          <a:srgbClr val="000000"/>
                        </a:solidFill>
                        <a:latin typeface="Calibri"/>
                        <a:ea typeface="Calibri"/>
                        <a:cs typeface="Times New Roman"/>
                      </a:endParaRPr>
                    </a:p>
                  </a:txBody>
                  <a:tcPr marL="68580" marR="68580" marT="0" marB="0" anchor="ctr"/>
                </a:tc>
                <a:tc>
                  <a:txBody>
                    <a:bodyPr/>
                    <a:lstStyle/>
                    <a:p>
                      <a:pPr algn="l">
                        <a:lnSpc>
                          <a:spcPct val="115000"/>
                        </a:lnSpc>
                        <a:spcAft>
                          <a:spcPts val="0"/>
                        </a:spcAft>
                      </a:pPr>
                      <a:endParaRPr lang="en-GB" sz="1600" dirty="0">
                        <a:solidFill>
                          <a:srgbClr val="000000"/>
                        </a:solidFill>
                        <a:latin typeface="Calibri"/>
                        <a:ea typeface="Calibri"/>
                        <a:cs typeface="Times New Roman"/>
                      </a:endParaRPr>
                    </a:p>
                  </a:txBody>
                  <a:tcPr marL="68580" marR="68580" marT="0" marB="0" anchor="ctr"/>
                </a:tc>
                <a:tc>
                  <a:txBody>
                    <a:bodyPr/>
                    <a:lstStyle/>
                    <a:p>
                      <a:pPr algn="r">
                        <a:lnSpc>
                          <a:spcPct val="115000"/>
                        </a:lnSpc>
                        <a:spcAft>
                          <a:spcPts val="0"/>
                        </a:spcAft>
                      </a:pPr>
                      <a:r>
                        <a:rPr lang="en-GB" sz="1600" dirty="0" smtClean="0">
                          <a:solidFill>
                            <a:srgbClr val="000000"/>
                          </a:solidFill>
                          <a:latin typeface="Calibri"/>
                          <a:ea typeface="Calibri"/>
                          <a:cs typeface="Times New Roman"/>
                        </a:rPr>
                        <a:t>0.046</a:t>
                      </a:r>
                    </a:p>
                  </a:txBody>
                  <a:tcPr marL="68580" marR="68580" marT="0" marB="0" anchor="ctr"/>
                </a:tc>
              </a:tr>
              <a:tr h="370840">
                <a:tc vMerge="1">
                  <a:txBody>
                    <a:bodyPr/>
                    <a:lstStyle/>
                    <a:p>
                      <a:pPr marL="71755" marR="71755" algn="ctr">
                        <a:lnSpc>
                          <a:spcPct val="115000"/>
                        </a:lnSpc>
                        <a:spcAft>
                          <a:spcPts val="0"/>
                        </a:spcAft>
                      </a:pPr>
                      <a:endParaRPr lang="en-GB" sz="1600" b="1" dirty="0">
                        <a:solidFill>
                          <a:srgbClr val="000000"/>
                        </a:solidFill>
                        <a:latin typeface="Calibri"/>
                        <a:ea typeface="Calibri"/>
                        <a:cs typeface="Times New Roman"/>
                      </a:endParaRPr>
                    </a:p>
                  </a:txBody>
                  <a:tcPr marL="0" marR="0" marT="0" marB="0" vert="vert270" anchor="ctr"/>
                </a:tc>
                <a:tc>
                  <a:txBody>
                    <a:bodyPr/>
                    <a:lstStyle/>
                    <a:p>
                      <a:pPr algn="l">
                        <a:lnSpc>
                          <a:spcPct val="115000"/>
                        </a:lnSpc>
                        <a:spcAft>
                          <a:spcPts val="0"/>
                        </a:spcAft>
                      </a:pPr>
                      <a:r>
                        <a:rPr lang="en-GB" sz="1600" b="1" dirty="0" smtClean="0">
                          <a:solidFill>
                            <a:srgbClr val="000000"/>
                          </a:solidFill>
                          <a:latin typeface="Calibri"/>
                          <a:ea typeface="Times New Roman"/>
                          <a:cs typeface="Times New Roman"/>
                        </a:rPr>
                        <a:t>b) TV</a:t>
                      </a:r>
                      <a:endParaRPr lang="en-GB" sz="1600" dirty="0">
                        <a:solidFill>
                          <a:srgbClr val="000000"/>
                        </a:solidFill>
                        <a:latin typeface="Calibri"/>
                        <a:ea typeface="Calibri"/>
                        <a:cs typeface="Times New Roman"/>
                      </a:endParaRPr>
                    </a:p>
                  </a:txBody>
                  <a:tcPr marL="68580" marR="68580" marT="0" marB="0" anchor="ctr"/>
                </a:tc>
                <a:tc>
                  <a:txBody>
                    <a:bodyPr/>
                    <a:lstStyle/>
                    <a:p>
                      <a:pPr algn="l">
                        <a:lnSpc>
                          <a:spcPct val="115000"/>
                        </a:lnSpc>
                        <a:spcAft>
                          <a:spcPts val="0"/>
                        </a:spcAft>
                      </a:pPr>
                      <a:endParaRPr lang="en-GB" sz="1600" dirty="0">
                        <a:solidFill>
                          <a:srgbClr val="000000"/>
                        </a:solidFill>
                        <a:latin typeface="Calibri"/>
                        <a:ea typeface="Calibri"/>
                        <a:cs typeface="Times New Roman"/>
                      </a:endParaRPr>
                    </a:p>
                  </a:txBody>
                  <a:tcPr marL="68580" marR="68580" marT="0" marB="0" anchor="ctr"/>
                </a:tc>
                <a:tc>
                  <a:txBody>
                    <a:bodyPr/>
                    <a:lstStyle/>
                    <a:p>
                      <a:pPr algn="r">
                        <a:lnSpc>
                          <a:spcPct val="115000"/>
                        </a:lnSpc>
                        <a:spcAft>
                          <a:spcPts val="0"/>
                        </a:spcAft>
                      </a:pPr>
                      <a:r>
                        <a:rPr lang="en-GB" sz="1600" dirty="0" smtClean="0">
                          <a:solidFill>
                            <a:srgbClr val="000000"/>
                          </a:solidFill>
                          <a:latin typeface="Calibri"/>
                          <a:ea typeface="Calibri"/>
                          <a:cs typeface="Times New Roman"/>
                        </a:rPr>
                        <a:t>-0.002</a:t>
                      </a:r>
                      <a:endParaRPr lang="en-GB" sz="1600" dirty="0">
                        <a:solidFill>
                          <a:srgbClr val="000000"/>
                        </a:solidFill>
                        <a:latin typeface="Calibri"/>
                        <a:ea typeface="Calibri"/>
                        <a:cs typeface="Times New Roman"/>
                      </a:endParaRPr>
                    </a:p>
                  </a:txBody>
                  <a:tcPr marL="68580" marR="68580" marT="0" marB="0" anchor="ctr"/>
                </a:tc>
              </a:tr>
              <a:tr h="370840">
                <a:tc rowSpan="4">
                  <a:txBody>
                    <a:bodyPr/>
                    <a:lstStyle/>
                    <a:p>
                      <a:pPr marL="71755" marR="71755" algn="ctr">
                        <a:lnSpc>
                          <a:spcPct val="115000"/>
                        </a:lnSpc>
                        <a:spcAft>
                          <a:spcPts val="0"/>
                        </a:spcAft>
                      </a:pPr>
                      <a:r>
                        <a:rPr lang="en-GB" sz="1600" b="1" dirty="0" smtClean="0">
                          <a:solidFill>
                            <a:srgbClr val="000000"/>
                          </a:solidFill>
                          <a:latin typeface="Calibri"/>
                          <a:ea typeface="Calibri"/>
                          <a:cs typeface="Times New Roman"/>
                        </a:rPr>
                        <a:t>DEA</a:t>
                      </a:r>
                      <a:endParaRPr lang="en-GB" sz="1600" b="1" dirty="0">
                        <a:solidFill>
                          <a:srgbClr val="000000"/>
                        </a:solidFill>
                        <a:latin typeface="Calibri"/>
                        <a:ea typeface="Calibri"/>
                        <a:cs typeface="Times New Roman"/>
                      </a:endParaRPr>
                    </a:p>
                  </a:txBody>
                  <a:tcPr marL="68580" marR="68580" marT="0" marB="0" vert="vert270" anchor="ctr"/>
                </a:tc>
                <a:tc>
                  <a:txBody>
                    <a:bodyPr/>
                    <a:lstStyle/>
                    <a:p>
                      <a:pPr>
                        <a:lnSpc>
                          <a:spcPct val="115000"/>
                        </a:lnSpc>
                        <a:spcAft>
                          <a:spcPts val="0"/>
                        </a:spcAft>
                      </a:pPr>
                      <a:r>
                        <a:rPr lang="en-GB" sz="1600" b="1" dirty="0" smtClean="0">
                          <a:solidFill>
                            <a:srgbClr val="000000"/>
                          </a:solidFill>
                          <a:latin typeface="Calibri"/>
                          <a:ea typeface="Times New Roman"/>
                          <a:cs typeface="Times New Roman"/>
                        </a:rPr>
                        <a:t>a</a:t>
                      </a:r>
                      <a:r>
                        <a:rPr lang="en-GB" sz="1600" b="1" dirty="0">
                          <a:solidFill>
                            <a:srgbClr val="000000"/>
                          </a:solidFill>
                          <a:latin typeface="Calibri"/>
                          <a:ea typeface="Times New Roman"/>
                          <a:cs typeface="Times New Roman"/>
                        </a:rPr>
                        <a:t>) CRS</a:t>
                      </a:r>
                      <a:endParaRPr lang="en-GB" sz="1600" dirty="0">
                        <a:solidFill>
                          <a:srgbClr val="000000"/>
                        </a:solidFill>
                        <a:latin typeface="Calibri"/>
                        <a:ea typeface="Calibri"/>
                        <a:cs typeface="Times New Roman"/>
                      </a:endParaRPr>
                    </a:p>
                  </a:txBody>
                  <a:tcPr marL="68580" marR="68580" marT="0" marB="0" anchor="ctr"/>
                </a:tc>
                <a:tc>
                  <a:txBody>
                    <a:bodyPr/>
                    <a:lstStyle/>
                    <a:p>
                      <a:pPr>
                        <a:lnSpc>
                          <a:spcPct val="115000"/>
                        </a:lnSpc>
                        <a:spcAft>
                          <a:spcPts val="0"/>
                        </a:spcAft>
                      </a:pPr>
                      <a:r>
                        <a:rPr lang="en-GB" sz="1600" b="1" dirty="0" err="1">
                          <a:solidFill>
                            <a:srgbClr val="000000"/>
                          </a:solidFill>
                          <a:latin typeface="Calibri"/>
                          <a:ea typeface="Times New Roman"/>
                          <a:cs typeface="Times New Roman"/>
                        </a:rPr>
                        <a:t>i</a:t>
                      </a:r>
                      <a:r>
                        <a:rPr lang="en-GB" sz="1600" b="1" dirty="0">
                          <a:solidFill>
                            <a:srgbClr val="000000"/>
                          </a:solidFill>
                          <a:latin typeface="Calibri"/>
                          <a:ea typeface="Times New Roman"/>
                          <a:cs typeface="Times New Roman"/>
                        </a:rPr>
                        <a:t>) pooled</a:t>
                      </a:r>
                      <a:endParaRPr lang="en-GB" sz="1600" dirty="0">
                        <a:solidFill>
                          <a:srgbClr val="000000"/>
                        </a:solidFill>
                        <a:latin typeface="Calibri"/>
                        <a:ea typeface="Calibri"/>
                        <a:cs typeface="Times New Roman"/>
                      </a:endParaRPr>
                    </a:p>
                  </a:txBody>
                  <a:tcPr marL="68580" marR="68580" marT="0" marB="0" anchor="ctr"/>
                </a:tc>
                <a:tc>
                  <a:txBody>
                    <a:bodyPr/>
                    <a:lstStyle/>
                    <a:p>
                      <a:pPr algn="r">
                        <a:lnSpc>
                          <a:spcPct val="115000"/>
                        </a:lnSpc>
                        <a:spcAft>
                          <a:spcPts val="0"/>
                        </a:spcAft>
                      </a:pPr>
                      <a:r>
                        <a:rPr lang="en-GB" sz="1600" dirty="0" smtClean="0">
                          <a:solidFill>
                            <a:srgbClr val="000000"/>
                          </a:solidFill>
                          <a:latin typeface="Calibri"/>
                          <a:ea typeface="Calibri"/>
                          <a:cs typeface="Times New Roman"/>
                        </a:rPr>
                        <a:t>-0.059</a:t>
                      </a:r>
                      <a:endParaRPr lang="en-GB" sz="1600" dirty="0">
                        <a:solidFill>
                          <a:srgbClr val="000000"/>
                        </a:solidFill>
                        <a:latin typeface="Calibri"/>
                        <a:ea typeface="Calibri"/>
                        <a:cs typeface="Times New Roman"/>
                      </a:endParaRPr>
                    </a:p>
                  </a:txBody>
                  <a:tcPr marL="68580" marR="68580" marT="0" marB="0" anchor="ctr"/>
                </a:tc>
              </a:tr>
              <a:tr h="370840">
                <a:tc vMerge="1">
                  <a:txBody>
                    <a:bodyPr/>
                    <a:lstStyle/>
                    <a:p>
                      <a:endParaRPr lang="en-GB"/>
                    </a:p>
                  </a:txBody>
                  <a:tcPr/>
                </a:tc>
                <a:tc>
                  <a:txBody>
                    <a:bodyPr/>
                    <a:lstStyle/>
                    <a:p>
                      <a:pPr>
                        <a:lnSpc>
                          <a:spcPct val="115000"/>
                        </a:lnSpc>
                        <a:spcAft>
                          <a:spcPts val="0"/>
                        </a:spcAft>
                      </a:pPr>
                      <a:r>
                        <a:rPr lang="en-GB" sz="1600" b="1" dirty="0" smtClean="0">
                          <a:solidFill>
                            <a:srgbClr val="000000"/>
                          </a:solidFill>
                          <a:latin typeface="Calibri"/>
                          <a:ea typeface="Times New Roman"/>
                          <a:cs typeface="Times New Roman"/>
                        </a:rPr>
                        <a:t>a</a:t>
                      </a:r>
                      <a:r>
                        <a:rPr lang="en-GB" sz="1600" b="1" dirty="0">
                          <a:solidFill>
                            <a:srgbClr val="000000"/>
                          </a:solidFill>
                          <a:latin typeface="Calibri"/>
                          <a:ea typeface="Times New Roman"/>
                          <a:cs typeface="Times New Roman"/>
                        </a:rPr>
                        <a:t>) CRS</a:t>
                      </a:r>
                      <a:endParaRPr lang="en-GB" sz="1600" dirty="0">
                        <a:solidFill>
                          <a:srgbClr val="000000"/>
                        </a:solidFill>
                        <a:latin typeface="Calibri"/>
                        <a:ea typeface="Calibri"/>
                        <a:cs typeface="Times New Roman"/>
                      </a:endParaRPr>
                    </a:p>
                  </a:txBody>
                  <a:tcPr marL="68580" marR="68580" marT="0" marB="0" anchor="ctr"/>
                </a:tc>
                <a:tc>
                  <a:txBody>
                    <a:bodyPr/>
                    <a:lstStyle/>
                    <a:p>
                      <a:pPr>
                        <a:lnSpc>
                          <a:spcPct val="115000"/>
                        </a:lnSpc>
                        <a:spcAft>
                          <a:spcPts val="0"/>
                        </a:spcAft>
                      </a:pPr>
                      <a:r>
                        <a:rPr lang="en-GB" sz="1600" b="1">
                          <a:solidFill>
                            <a:srgbClr val="000000"/>
                          </a:solidFill>
                          <a:latin typeface="Calibri"/>
                          <a:ea typeface="Calibri"/>
                          <a:cs typeface="Times New Roman"/>
                        </a:rPr>
                        <a:t>ii) within year</a:t>
                      </a:r>
                      <a:endParaRPr lang="en-GB" sz="1600">
                        <a:solidFill>
                          <a:srgbClr val="000000"/>
                        </a:solidFill>
                        <a:latin typeface="Calibri"/>
                        <a:ea typeface="Calibri"/>
                        <a:cs typeface="Times New Roman"/>
                      </a:endParaRPr>
                    </a:p>
                  </a:txBody>
                  <a:tcPr marL="68580" marR="68580" marT="0" marB="0" anchor="ctr"/>
                </a:tc>
                <a:tc>
                  <a:txBody>
                    <a:bodyPr/>
                    <a:lstStyle/>
                    <a:p>
                      <a:pPr algn="r">
                        <a:lnSpc>
                          <a:spcPct val="115000"/>
                        </a:lnSpc>
                        <a:spcAft>
                          <a:spcPts val="0"/>
                        </a:spcAft>
                      </a:pPr>
                      <a:r>
                        <a:rPr lang="en-GB" sz="1600" dirty="0" smtClean="0">
                          <a:solidFill>
                            <a:srgbClr val="000000"/>
                          </a:solidFill>
                          <a:latin typeface="Calibri"/>
                          <a:ea typeface="Calibri"/>
                          <a:cs typeface="Times New Roman"/>
                        </a:rPr>
                        <a:t>-0.008</a:t>
                      </a:r>
                      <a:endParaRPr lang="en-GB" sz="1600" dirty="0">
                        <a:solidFill>
                          <a:srgbClr val="000000"/>
                        </a:solidFill>
                        <a:latin typeface="Calibri"/>
                        <a:ea typeface="Calibri"/>
                        <a:cs typeface="Times New Roman"/>
                      </a:endParaRPr>
                    </a:p>
                  </a:txBody>
                  <a:tcPr marL="68580" marR="68580" marT="0" marB="0" anchor="ctr"/>
                </a:tc>
              </a:tr>
              <a:tr h="370840">
                <a:tc vMerge="1">
                  <a:txBody>
                    <a:bodyPr/>
                    <a:lstStyle/>
                    <a:p>
                      <a:endParaRPr lang="en-GB"/>
                    </a:p>
                  </a:txBody>
                  <a:tcPr/>
                </a:tc>
                <a:tc>
                  <a:txBody>
                    <a:bodyPr/>
                    <a:lstStyle/>
                    <a:p>
                      <a:pPr>
                        <a:lnSpc>
                          <a:spcPct val="115000"/>
                        </a:lnSpc>
                        <a:spcAft>
                          <a:spcPts val="0"/>
                        </a:spcAft>
                      </a:pPr>
                      <a:r>
                        <a:rPr lang="en-GB" sz="1600" b="1" dirty="0" smtClean="0">
                          <a:solidFill>
                            <a:srgbClr val="000000"/>
                          </a:solidFill>
                          <a:latin typeface="Calibri"/>
                          <a:ea typeface="Times New Roman"/>
                          <a:cs typeface="Times New Roman"/>
                        </a:rPr>
                        <a:t>b</a:t>
                      </a:r>
                      <a:r>
                        <a:rPr lang="en-GB" sz="1600" b="1" dirty="0">
                          <a:solidFill>
                            <a:srgbClr val="000000"/>
                          </a:solidFill>
                          <a:latin typeface="Calibri"/>
                          <a:ea typeface="Times New Roman"/>
                          <a:cs typeface="Times New Roman"/>
                        </a:rPr>
                        <a:t>) VRS</a:t>
                      </a:r>
                      <a:endParaRPr lang="en-GB" sz="1600" dirty="0">
                        <a:solidFill>
                          <a:srgbClr val="000000"/>
                        </a:solidFill>
                        <a:latin typeface="Calibri"/>
                        <a:ea typeface="Calibri"/>
                        <a:cs typeface="Times New Roman"/>
                      </a:endParaRPr>
                    </a:p>
                  </a:txBody>
                  <a:tcPr marL="68580" marR="68580" marT="0" marB="0" anchor="ctr"/>
                </a:tc>
                <a:tc>
                  <a:txBody>
                    <a:bodyPr/>
                    <a:lstStyle/>
                    <a:p>
                      <a:pPr>
                        <a:lnSpc>
                          <a:spcPct val="115000"/>
                        </a:lnSpc>
                        <a:spcAft>
                          <a:spcPts val="0"/>
                        </a:spcAft>
                      </a:pPr>
                      <a:r>
                        <a:rPr lang="en-GB" sz="1600" b="1" dirty="0" err="1">
                          <a:solidFill>
                            <a:srgbClr val="000000"/>
                          </a:solidFill>
                          <a:latin typeface="Calibri"/>
                          <a:ea typeface="Calibri"/>
                          <a:cs typeface="Times New Roman"/>
                        </a:rPr>
                        <a:t>i</a:t>
                      </a:r>
                      <a:r>
                        <a:rPr lang="en-GB" sz="1600" b="1" dirty="0">
                          <a:solidFill>
                            <a:srgbClr val="000000"/>
                          </a:solidFill>
                          <a:latin typeface="Calibri"/>
                          <a:ea typeface="Calibri"/>
                          <a:cs typeface="Times New Roman"/>
                        </a:rPr>
                        <a:t>) pooled</a:t>
                      </a:r>
                      <a:endParaRPr lang="en-GB" sz="1600" dirty="0">
                        <a:solidFill>
                          <a:srgbClr val="000000"/>
                        </a:solidFill>
                        <a:latin typeface="Calibri"/>
                        <a:ea typeface="Calibri"/>
                        <a:cs typeface="Times New Roman"/>
                      </a:endParaRPr>
                    </a:p>
                  </a:txBody>
                  <a:tcPr marL="68580" marR="68580" marT="0" marB="0" anchor="ctr"/>
                </a:tc>
                <a:tc>
                  <a:txBody>
                    <a:bodyPr/>
                    <a:lstStyle/>
                    <a:p>
                      <a:pPr algn="r"/>
                      <a:r>
                        <a:rPr lang="en-GB" sz="1600" dirty="0" smtClean="0">
                          <a:latin typeface="Calibri" pitchFamily="34" charset="0"/>
                        </a:rPr>
                        <a:t>*0.192</a:t>
                      </a:r>
                    </a:p>
                  </a:txBody>
                  <a:tcPr marL="68580" marR="68580" marT="0" marB="0" anchor="ctr"/>
                </a:tc>
              </a:tr>
              <a:tr h="370840">
                <a:tc vMerge="1">
                  <a:txBody>
                    <a:bodyPr/>
                    <a:lstStyle/>
                    <a:p>
                      <a:endParaRPr lang="en-GB"/>
                    </a:p>
                  </a:txBody>
                  <a:tcPr/>
                </a:tc>
                <a:tc>
                  <a:txBody>
                    <a:bodyPr/>
                    <a:lstStyle/>
                    <a:p>
                      <a:pPr>
                        <a:lnSpc>
                          <a:spcPct val="115000"/>
                        </a:lnSpc>
                        <a:spcAft>
                          <a:spcPts val="0"/>
                        </a:spcAft>
                      </a:pPr>
                      <a:r>
                        <a:rPr lang="en-GB" sz="1600" b="1" dirty="0" smtClean="0">
                          <a:solidFill>
                            <a:srgbClr val="000000"/>
                          </a:solidFill>
                          <a:latin typeface="Calibri"/>
                          <a:ea typeface="Times New Roman"/>
                          <a:cs typeface="Times New Roman"/>
                        </a:rPr>
                        <a:t>b</a:t>
                      </a:r>
                      <a:r>
                        <a:rPr lang="en-GB" sz="1600" b="1" dirty="0">
                          <a:solidFill>
                            <a:srgbClr val="000000"/>
                          </a:solidFill>
                          <a:latin typeface="Calibri"/>
                          <a:ea typeface="Times New Roman"/>
                          <a:cs typeface="Times New Roman"/>
                        </a:rPr>
                        <a:t>) VRS</a:t>
                      </a:r>
                      <a:endParaRPr lang="en-GB" sz="1600" dirty="0">
                        <a:solidFill>
                          <a:srgbClr val="000000"/>
                        </a:solidFill>
                        <a:latin typeface="Calibri"/>
                        <a:ea typeface="Calibri"/>
                        <a:cs typeface="Times New Roman"/>
                      </a:endParaRPr>
                    </a:p>
                  </a:txBody>
                  <a:tcPr marL="68580" marR="68580" marT="0" marB="0" anchor="ctr"/>
                </a:tc>
                <a:tc>
                  <a:txBody>
                    <a:bodyPr/>
                    <a:lstStyle/>
                    <a:p>
                      <a:pPr>
                        <a:lnSpc>
                          <a:spcPct val="115000"/>
                        </a:lnSpc>
                        <a:spcAft>
                          <a:spcPts val="0"/>
                        </a:spcAft>
                      </a:pPr>
                      <a:r>
                        <a:rPr lang="en-GB" sz="1600" b="1">
                          <a:solidFill>
                            <a:srgbClr val="000000"/>
                          </a:solidFill>
                          <a:latin typeface="Calibri"/>
                          <a:ea typeface="Calibri"/>
                          <a:cs typeface="Times New Roman"/>
                        </a:rPr>
                        <a:t>ii) within year</a:t>
                      </a:r>
                      <a:endParaRPr lang="en-GB" sz="1600">
                        <a:solidFill>
                          <a:srgbClr val="000000"/>
                        </a:solidFill>
                        <a:latin typeface="Calibri"/>
                        <a:ea typeface="Calibri"/>
                        <a:cs typeface="Times New Roman"/>
                      </a:endParaRPr>
                    </a:p>
                  </a:txBody>
                  <a:tcPr marL="68580" marR="68580" marT="0" marB="0" anchor="ctr"/>
                </a:tc>
                <a:tc>
                  <a:txBody>
                    <a:bodyPr/>
                    <a:lstStyle/>
                    <a:p>
                      <a:pPr algn="r">
                        <a:lnSpc>
                          <a:spcPct val="115000"/>
                        </a:lnSpc>
                        <a:spcAft>
                          <a:spcPts val="0"/>
                        </a:spcAft>
                      </a:pPr>
                      <a:r>
                        <a:rPr lang="en-GB" sz="1600" dirty="0" smtClean="0">
                          <a:solidFill>
                            <a:srgbClr val="000000"/>
                          </a:solidFill>
                          <a:latin typeface="Calibri"/>
                          <a:ea typeface="Calibri"/>
                          <a:cs typeface="Times New Roman"/>
                        </a:rPr>
                        <a:t>-0.026</a:t>
                      </a:r>
                      <a:endParaRPr lang="en-GB" sz="1600" dirty="0">
                        <a:solidFill>
                          <a:srgbClr val="000000"/>
                        </a:solidFill>
                        <a:latin typeface="Calibri"/>
                        <a:ea typeface="Calibri"/>
                        <a:cs typeface="Times New Roman"/>
                      </a:endParaRPr>
                    </a:p>
                  </a:txBody>
                  <a:tcPr marL="68580" marR="68580" marT="0" marB="0" anchor="ctr"/>
                </a:tc>
              </a:tr>
            </a:tbl>
          </a:graphicData>
        </a:graphic>
      </p:graphicFrame>
      <p:sp>
        <p:nvSpPr>
          <p:cNvPr id="5" name="TextBox 4"/>
          <p:cNvSpPr txBox="1"/>
          <p:nvPr/>
        </p:nvSpPr>
        <p:spPr>
          <a:xfrm>
            <a:off x="755576" y="1268760"/>
            <a:ext cx="3312368" cy="369332"/>
          </a:xfrm>
          <a:prstGeom prst="rect">
            <a:avLst/>
          </a:prstGeom>
          <a:noFill/>
        </p:spPr>
        <p:txBody>
          <a:bodyPr wrap="square" rtlCol="0">
            <a:spAutoFit/>
          </a:bodyPr>
          <a:lstStyle/>
          <a:p>
            <a:r>
              <a:rPr lang="en-GB" dirty="0" smtClean="0"/>
              <a:t>Vice Chancellor Pay</a:t>
            </a:r>
            <a:endParaRPr lang="en-GB" dirty="0"/>
          </a:p>
        </p:txBody>
      </p:sp>
    </p:spTree>
    <p:extLst>
      <p:ext uri="{BB962C8B-B14F-4D97-AF65-F5344CB8AC3E}">
        <p14:creationId xmlns:p14="http://schemas.microsoft.com/office/powerpoint/2010/main" xmlns="" val="413521819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4</a:t>
            </a:r>
            <a:r>
              <a:rPr lang="en-GB" b="1" dirty="0" smtClean="0"/>
              <a:t>. </a:t>
            </a:r>
            <a:r>
              <a:rPr lang="en-GB" b="1" dirty="0"/>
              <a:t>Policy issues </a:t>
            </a:r>
            <a:br>
              <a:rPr lang="en-GB" b="1" dirty="0"/>
            </a:br>
            <a:r>
              <a:rPr lang="en-GB" dirty="0"/>
              <a:t>Are </a:t>
            </a:r>
            <a:r>
              <a:rPr lang="en-GB" dirty="0" smtClean="0"/>
              <a:t>our efficiency </a:t>
            </a:r>
            <a:r>
              <a:rPr lang="en-GB" dirty="0"/>
              <a:t>measures </a:t>
            </a:r>
            <a:r>
              <a:rPr lang="en-GB" dirty="0" smtClean="0"/>
              <a:t>correlated with other measures?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051866406"/>
              </p:ext>
            </p:extLst>
          </p:nvPr>
        </p:nvGraphicFramePr>
        <p:xfrm>
          <a:off x="683568" y="1913240"/>
          <a:ext cx="4512564" cy="2595880"/>
        </p:xfrm>
        <a:graphic>
          <a:graphicData uri="http://schemas.openxmlformats.org/drawingml/2006/table">
            <a:tbl>
              <a:tblPr firstRow="1" bandRow="1">
                <a:tableStyleId>{5C22544A-7EE6-4342-B048-85BDC9FD1C3A}</a:tableStyleId>
              </a:tblPr>
              <a:tblGrid>
                <a:gridCol w="417576"/>
                <a:gridCol w="1076579"/>
                <a:gridCol w="1344549"/>
                <a:gridCol w="863600"/>
                <a:gridCol w="810260"/>
              </a:tblGrid>
              <a:tr h="370840">
                <a:tc>
                  <a:txBody>
                    <a:bodyPr/>
                    <a:lstStyle/>
                    <a:p>
                      <a:pPr algn="ctr">
                        <a:lnSpc>
                          <a:spcPct val="115000"/>
                        </a:lnSpc>
                        <a:spcAft>
                          <a:spcPts val="0"/>
                        </a:spcAft>
                      </a:pPr>
                      <a:endParaRPr lang="en-GB" sz="1200" b="1" dirty="0">
                        <a:solidFill>
                          <a:srgbClr val="000000"/>
                        </a:solidFill>
                        <a:latin typeface="Calibri"/>
                        <a:ea typeface="Calibri"/>
                        <a:cs typeface="Times New Roman"/>
                      </a:endParaRPr>
                    </a:p>
                  </a:txBody>
                  <a:tcPr marL="68580" marR="68580" marT="0" marB="0" anchor="ctr"/>
                </a:tc>
                <a:tc>
                  <a:txBody>
                    <a:bodyPr/>
                    <a:lstStyle/>
                    <a:p>
                      <a:pPr>
                        <a:lnSpc>
                          <a:spcPct val="115000"/>
                        </a:lnSpc>
                        <a:spcAft>
                          <a:spcPts val="0"/>
                        </a:spcAft>
                      </a:pPr>
                      <a:r>
                        <a:rPr lang="en-GB" sz="1600" b="1" dirty="0">
                          <a:solidFill>
                            <a:srgbClr val="000000"/>
                          </a:solidFill>
                          <a:latin typeface="Calibri"/>
                          <a:ea typeface="Times New Roman"/>
                          <a:cs typeface="Times New Roman"/>
                        </a:rPr>
                        <a:t>Model </a:t>
                      </a:r>
                      <a:endParaRPr lang="en-GB" sz="1600" dirty="0">
                        <a:solidFill>
                          <a:srgbClr val="000000"/>
                        </a:solidFill>
                        <a:latin typeface="Calibri"/>
                        <a:ea typeface="Calibri"/>
                        <a:cs typeface="Times New Roman"/>
                      </a:endParaRPr>
                    </a:p>
                  </a:txBody>
                  <a:tcPr marL="68580" marR="68580" marT="0" marB="0" anchor="ctr"/>
                </a:tc>
                <a:tc>
                  <a:txBody>
                    <a:bodyPr/>
                    <a:lstStyle/>
                    <a:p>
                      <a:pPr>
                        <a:lnSpc>
                          <a:spcPct val="115000"/>
                        </a:lnSpc>
                        <a:spcAft>
                          <a:spcPts val="0"/>
                        </a:spcAft>
                      </a:pPr>
                      <a:endParaRPr lang="en-GB" sz="1600">
                        <a:solidFill>
                          <a:srgbClr val="000000"/>
                        </a:solidFill>
                        <a:latin typeface="Calibri"/>
                        <a:ea typeface="Calibri"/>
                        <a:cs typeface="Times New Roman"/>
                      </a:endParaRPr>
                    </a:p>
                  </a:txBody>
                  <a:tcPr marL="68580" marR="68580" marT="0" marB="0" anchor="ctr"/>
                </a:tc>
                <a:tc>
                  <a:txBody>
                    <a:bodyPr/>
                    <a:lstStyle/>
                    <a:p>
                      <a:pPr algn="r">
                        <a:lnSpc>
                          <a:spcPct val="115000"/>
                        </a:lnSpc>
                        <a:spcAft>
                          <a:spcPts val="0"/>
                        </a:spcAft>
                      </a:pPr>
                      <a:r>
                        <a:rPr lang="en-GB" sz="1600" b="1" dirty="0" smtClean="0">
                          <a:solidFill>
                            <a:srgbClr val="000000"/>
                          </a:solidFill>
                          <a:latin typeface="Calibri"/>
                          <a:ea typeface="Calibri"/>
                          <a:cs typeface="Times New Roman"/>
                        </a:rPr>
                        <a:t>VC Pay</a:t>
                      </a:r>
                      <a:endParaRPr lang="en-GB" sz="1600" b="1" dirty="0">
                        <a:solidFill>
                          <a:srgbClr val="000000"/>
                        </a:solidFill>
                        <a:latin typeface="Calibri"/>
                        <a:ea typeface="Calibri"/>
                        <a:cs typeface="Times New Roman"/>
                      </a:endParaRPr>
                    </a:p>
                  </a:txBody>
                  <a:tcPr marL="68580" marR="68580" marT="0" marB="0" anchor="ctr"/>
                </a:tc>
                <a:tc>
                  <a:txBody>
                    <a:bodyPr/>
                    <a:lstStyle/>
                    <a:p>
                      <a:pPr algn="r">
                        <a:lnSpc>
                          <a:spcPct val="115000"/>
                        </a:lnSpc>
                        <a:spcAft>
                          <a:spcPts val="0"/>
                        </a:spcAft>
                      </a:pPr>
                      <a:r>
                        <a:rPr lang="en-GB" sz="1600" dirty="0" smtClean="0">
                          <a:solidFill>
                            <a:srgbClr val="000000"/>
                          </a:solidFill>
                          <a:latin typeface="Calibri"/>
                          <a:ea typeface="Calibri"/>
                          <a:cs typeface="Times New Roman"/>
                        </a:rPr>
                        <a:t>Times</a:t>
                      </a:r>
                      <a:endParaRPr lang="en-GB" sz="1600" dirty="0">
                        <a:solidFill>
                          <a:srgbClr val="000000"/>
                        </a:solidFill>
                        <a:latin typeface="Calibri"/>
                        <a:ea typeface="Calibri"/>
                        <a:cs typeface="Times New Roman"/>
                      </a:endParaRPr>
                    </a:p>
                  </a:txBody>
                  <a:tcPr marL="68580" marR="68580" marT="0" marB="0" anchor="ctr"/>
                </a:tc>
              </a:tr>
              <a:tr h="370840">
                <a:tc rowSpan="2">
                  <a:txBody>
                    <a:bodyPr/>
                    <a:lstStyle/>
                    <a:p>
                      <a:pPr marL="71755" marR="71755" algn="ctr">
                        <a:lnSpc>
                          <a:spcPct val="115000"/>
                        </a:lnSpc>
                        <a:spcAft>
                          <a:spcPts val="0"/>
                        </a:spcAft>
                      </a:pPr>
                      <a:r>
                        <a:rPr lang="en-GB" sz="1600" b="1" dirty="0" smtClean="0">
                          <a:solidFill>
                            <a:srgbClr val="000000"/>
                          </a:solidFill>
                          <a:latin typeface="Calibri"/>
                          <a:ea typeface="Calibri"/>
                          <a:cs typeface="Times New Roman"/>
                        </a:rPr>
                        <a:t>SFA</a:t>
                      </a:r>
                      <a:endParaRPr lang="en-GB" sz="1600" b="1" dirty="0">
                        <a:solidFill>
                          <a:srgbClr val="000000"/>
                        </a:solidFill>
                        <a:latin typeface="Calibri"/>
                        <a:ea typeface="Calibri"/>
                        <a:cs typeface="Times New Roman"/>
                      </a:endParaRPr>
                    </a:p>
                  </a:txBody>
                  <a:tcPr marL="0" marR="0" marT="0" marB="0" vert="vert270" anchor="ctr"/>
                </a:tc>
                <a:tc>
                  <a:txBody>
                    <a:bodyPr/>
                    <a:lstStyle/>
                    <a:p>
                      <a:pPr algn="l">
                        <a:lnSpc>
                          <a:spcPct val="115000"/>
                        </a:lnSpc>
                        <a:spcAft>
                          <a:spcPts val="0"/>
                        </a:spcAft>
                      </a:pPr>
                      <a:r>
                        <a:rPr lang="en-GB" sz="1600" b="1" dirty="0" smtClean="0">
                          <a:solidFill>
                            <a:srgbClr val="000000"/>
                          </a:solidFill>
                          <a:latin typeface="Calibri"/>
                          <a:ea typeface="Calibri"/>
                          <a:cs typeface="Times New Roman"/>
                        </a:rPr>
                        <a:t>a) TI</a:t>
                      </a:r>
                      <a:endParaRPr lang="en-GB" sz="1600" b="1" dirty="0">
                        <a:solidFill>
                          <a:srgbClr val="000000"/>
                        </a:solidFill>
                        <a:latin typeface="Calibri"/>
                        <a:ea typeface="Calibri"/>
                        <a:cs typeface="Times New Roman"/>
                      </a:endParaRPr>
                    </a:p>
                  </a:txBody>
                  <a:tcPr marL="68580" marR="68580" marT="0" marB="0" anchor="ctr"/>
                </a:tc>
                <a:tc>
                  <a:txBody>
                    <a:bodyPr/>
                    <a:lstStyle/>
                    <a:p>
                      <a:pPr algn="l">
                        <a:lnSpc>
                          <a:spcPct val="115000"/>
                        </a:lnSpc>
                        <a:spcAft>
                          <a:spcPts val="0"/>
                        </a:spcAft>
                      </a:pPr>
                      <a:endParaRPr lang="en-GB" sz="1600" dirty="0">
                        <a:solidFill>
                          <a:srgbClr val="000000"/>
                        </a:solidFill>
                        <a:latin typeface="Calibri"/>
                        <a:ea typeface="Calibri"/>
                        <a:cs typeface="Times New Roman"/>
                      </a:endParaRPr>
                    </a:p>
                  </a:txBody>
                  <a:tcPr marL="68580" marR="68580" marT="0" marB="0" anchor="ctr"/>
                </a:tc>
                <a:tc>
                  <a:txBody>
                    <a:bodyPr/>
                    <a:lstStyle/>
                    <a:p>
                      <a:pPr algn="r">
                        <a:lnSpc>
                          <a:spcPct val="115000"/>
                        </a:lnSpc>
                        <a:spcAft>
                          <a:spcPts val="0"/>
                        </a:spcAft>
                      </a:pPr>
                      <a:r>
                        <a:rPr lang="en-GB" sz="1600" dirty="0" smtClean="0">
                          <a:solidFill>
                            <a:srgbClr val="000000"/>
                          </a:solidFill>
                          <a:latin typeface="Calibri"/>
                          <a:ea typeface="Calibri"/>
                          <a:cs typeface="Times New Roman"/>
                        </a:rPr>
                        <a:t>0.046</a:t>
                      </a:r>
                    </a:p>
                  </a:txBody>
                  <a:tcPr marL="68580" marR="68580" marT="0" marB="0" anchor="ctr"/>
                </a:tc>
                <a:tc>
                  <a:txBody>
                    <a:bodyPr/>
                    <a:lstStyle/>
                    <a:p>
                      <a:pPr algn="r"/>
                      <a:r>
                        <a:rPr lang="en-GB" sz="1600" dirty="0" smtClean="0">
                          <a:solidFill>
                            <a:srgbClr val="000000"/>
                          </a:solidFill>
                          <a:latin typeface="Calibri"/>
                        </a:rPr>
                        <a:t>-0.029</a:t>
                      </a:r>
                      <a:endParaRPr lang="en-GB" sz="1600" dirty="0">
                        <a:solidFill>
                          <a:srgbClr val="000000"/>
                        </a:solidFill>
                        <a:latin typeface="Calibri"/>
                      </a:endParaRPr>
                    </a:p>
                  </a:txBody>
                  <a:tcPr marL="68580" marR="68580" marT="0" marB="0" anchor="ctr"/>
                </a:tc>
              </a:tr>
              <a:tr h="370840">
                <a:tc vMerge="1">
                  <a:txBody>
                    <a:bodyPr/>
                    <a:lstStyle/>
                    <a:p>
                      <a:pPr marL="71755" marR="71755" algn="ctr">
                        <a:lnSpc>
                          <a:spcPct val="115000"/>
                        </a:lnSpc>
                        <a:spcAft>
                          <a:spcPts val="0"/>
                        </a:spcAft>
                      </a:pPr>
                      <a:endParaRPr lang="en-GB" sz="1600" b="1" dirty="0">
                        <a:solidFill>
                          <a:srgbClr val="000000"/>
                        </a:solidFill>
                        <a:latin typeface="Calibri"/>
                        <a:ea typeface="Calibri"/>
                        <a:cs typeface="Times New Roman"/>
                      </a:endParaRPr>
                    </a:p>
                  </a:txBody>
                  <a:tcPr marL="0" marR="0" marT="0" marB="0" vert="vert270" anchor="ctr"/>
                </a:tc>
                <a:tc>
                  <a:txBody>
                    <a:bodyPr/>
                    <a:lstStyle/>
                    <a:p>
                      <a:pPr algn="l">
                        <a:lnSpc>
                          <a:spcPct val="115000"/>
                        </a:lnSpc>
                        <a:spcAft>
                          <a:spcPts val="0"/>
                        </a:spcAft>
                      </a:pPr>
                      <a:r>
                        <a:rPr lang="en-GB" sz="1600" b="1" dirty="0" smtClean="0">
                          <a:solidFill>
                            <a:srgbClr val="000000"/>
                          </a:solidFill>
                          <a:latin typeface="Calibri"/>
                          <a:ea typeface="Times New Roman"/>
                          <a:cs typeface="Times New Roman"/>
                        </a:rPr>
                        <a:t>b) TV</a:t>
                      </a:r>
                      <a:endParaRPr lang="en-GB" sz="1600" dirty="0">
                        <a:solidFill>
                          <a:srgbClr val="000000"/>
                        </a:solidFill>
                        <a:latin typeface="Calibri"/>
                        <a:ea typeface="Calibri"/>
                        <a:cs typeface="Times New Roman"/>
                      </a:endParaRPr>
                    </a:p>
                  </a:txBody>
                  <a:tcPr marL="68580" marR="68580" marT="0" marB="0" anchor="ctr"/>
                </a:tc>
                <a:tc>
                  <a:txBody>
                    <a:bodyPr/>
                    <a:lstStyle/>
                    <a:p>
                      <a:pPr algn="l">
                        <a:lnSpc>
                          <a:spcPct val="115000"/>
                        </a:lnSpc>
                        <a:spcAft>
                          <a:spcPts val="0"/>
                        </a:spcAft>
                      </a:pPr>
                      <a:endParaRPr lang="en-GB" sz="1600" dirty="0">
                        <a:solidFill>
                          <a:srgbClr val="000000"/>
                        </a:solidFill>
                        <a:latin typeface="Calibri"/>
                        <a:ea typeface="Calibri"/>
                        <a:cs typeface="Times New Roman"/>
                      </a:endParaRPr>
                    </a:p>
                  </a:txBody>
                  <a:tcPr marL="68580" marR="68580" marT="0" marB="0" anchor="ctr"/>
                </a:tc>
                <a:tc>
                  <a:txBody>
                    <a:bodyPr/>
                    <a:lstStyle/>
                    <a:p>
                      <a:pPr algn="r">
                        <a:lnSpc>
                          <a:spcPct val="115000"/>
                        </a:lnSpc>
                        <a:spcAft>
                          <a:spcPts val="0"/>
                        </a:spcAft>
                      </a:pPr>
                      <a:r>
                        <a:rPr lang="en-GB" sz="1600" dirty="0" smtClean="0">
                          <a:solidFill>
                            <a:srgbClr val="000000"/>
                          </a:solidFill>
                          <a:latin typeface="Calibri"/>
                          <a:ea typeface="Calibri"/>
                          <a:cs typeface="Times New Roman"/>
                        </a:rPr>
                        <a:t>-0.002</a:t>
                      </a:r>
                      <a:endParaRPr lang="en-GB" sz="1600" dirty="0">
                        <a:solidFill>
                          <a:srgbClr val="000000"/>
                        </a:solidFill>
                        <a:latin typeface="Calibri"/>
                        <a:ea typeface="Calibri"/>
                        <a:cs typeface="Times New Roman"/>
                      </a:endParaRPr>
                    </a:p>
                  </a:txBody>
                  <a:tcPr marL="68580" marR="68580" marT="0" marB="0" anchor="ctr"/>
                </a:tc>
                <a:tc>
                  <a:txBody>
                    <a:bodyPr/>
                    <a:lstStyle/>
                    <a:p>
                      <a:pPr algn="r"/>
                      <a:r>
                        <a:rPr lang="en-GB" sz="1600" dirty="0" smtClean="0">
                          <a:solidFill>
                            <a:srgbClr val="000000"/>
                          </a:solidFill>
                          <a:latin typeface="Calibri"/>
                        </a:rPr>
                        <a:t>-0.024</a:t>
                      </a:r>
                      <a:endParaRPr lang="en-GB" sz="1600" dirty="0">
                        <a:solidFill>
                          <a:srgbClr val="000000"/>
                        </a:solidFill>
                        <a:latin typeface="Calibri"/>
                      </a:endParaRPr>
                    </a:p>
                  </a:txBody>
                  <a:tcPr marL="68580" marR="68580" marT="0" marB="0" anchor="ctr"/>
                </a:tc>
              </a:tr>
              <a:tr h="370840">
                <a:tc rowSpan="4">
                  <a:txBody>
                    <a:bodyPr/>
                    <a:lstStyle/>
                    <a:p>
                      <a:pPr marL="71755" marR="71755" algn="ctr">
                        <a:lnSpc>
                          <a:spcPct val="115000"/>
                        </a:lnSpc>
                        <a:spcAft>
                          <a:spcPts val="0"/>
                        </a:spcAft>
                      </a:pPr>
                      <a:r>
                        <a:rPr lang="en-GB" sz="1600" b="1" dirty="0" smtClean="0">
                          <a:solidFill>
                            <a:srgbClr val="000000"/>
                          </a:solidFill>
                          <a:latin typeface="Calibri"/>
                          <a:ea typeface="Calibri"/>
                          <a:cs typeface="Times New Roman"/>
                        </a:rPr>
                        <a:t>DEA</a:t>
                      </a:r>
                      <a:endParaRPr lang="en-GB" sz="1600" b="1" dirty="0">
                        <a:solidFill>
                          <a:srgbClr val="000000"/>
                        </a:solidFill>
                        <a:latin typeface="Calibri"/>
                        <a:ea typeface="Calibri"/>
                        <a:cs typeface="Times New Roman"/>
                      </a:endParaRPr>
                    </a:p>
                  </a:txBody>
                  <a:tcPr marL="68580" marR="68580" marT="0" marB="0" vert="vert270" anchor="ctr"/>
                </a:tc>
                <a:tc>
                  <a:txBody>
                    <a:bodyPr/>
                    <a:lstStyle/>
                    <a:p>
                      <a:pPr>
                        <a:lnSpc>
                          <a:spcPct val="115000"/>
                        </a:lnSpc>
                        <a:spcAft>
                          <a:spcPts val="0"/>
                        </a:spcAft>
                      </a:pPr>
                      <a:r>
                        <a:rPr lang="en-GB" sz="1600" b="1" dirty="0" smtClean="0">
                          <a:solidFill>
                            <a:srgbClr val="000000"/>
                          </a:solidFill>
                          <a:latin typeface="Calibri"/>
                          <a:ea typeface="Times New Roman"/>
                          <a:cs typeface="Times New Roman"/>
                        </a:rPr>
                        <a:t>a</a:t>
                      </a:r>
                      <a:r>
                        <a:rPr lang="en-GB" sz="1600" b="1" dirty="0">
                          <a:solidFill>
                            <a:srgbClr val="000000"/>
                          </a:solidFill>
                          <a:latin typeface="Calibri"/>
                          <a:ea typeface="Times New Roman"/>
                          <a:cs typeface="Times New Roman"/>
                        </a:rPr>
                        <a:t>) CRS</a:t>
                      </a:r>
                      <a:endParaRPr lang="en-GB" sz="1600" dirty="0">
                        <a:solidFill>
                          <a:srgbClr val="000000"/>
                        </a:solidFill>
                        <a:latin typeface="Calibri"/>
                        <a:ea typeface="Calibri"/>
                        <a:cs typeface="Times New Roman"/>
                      </a:endParaRPr>
                    </a:p>
                  </a:txBody>
                  <a:tcPr marL="68580" marR="68580" marT="0" marB="0" anchor="ctr"/>
                </a:tc>
                <a:tc>
                  <a:txBody>
                    <a:bodyPr/>
                    <a:lstStyle/>
                    <a:p>
                      <a:pPr>
                        <a:lnSpc>
                          <a:spcPct val="115000"/>
                        </a:lnSpc>
                        <a:spcAft>
                          <a:spcPts val="0"/>
                        </a:spcAft>
                      </a:pPr>
                      <a:r>
                        <a:rPr lang="en-GB" sz="1600" b="1" dirty="0" err="1">
                          <a:solidFill>
                            <a:srgbClr val="000000"/>
                          </a:solidFill>
                          <a:latin typeface="Calibri"/>
                          <a:ea typeface="Times New Roman"/>
                          <a:cs typeface="Times New Roman"/>
                        </a:rPr>
                        <a:t>i</a:t>
                      </a:r>
                      <a:r>
                        <a:rPr lang="en-GB" sz="1600" b="1" dirty="0">
                          <a:solidFill>
                            <a:srgbClr val="000000"/>
                          </a:solidFill>
                          <a:latin typeface="Calibri"/>
                          <a:ea typeface="Times New Roman"/>
                          <a:cs typeface="Times New Roman"/>
                        </a:rPr>
                        <a:t>) pooled</a:t>
                      </a:r>
                      <a:endParaRPr lang="en-GB" sz="1600" dirty="0">
                        <a:solidFill>
                          <a:srgbClr val="000000"/>
                        </a:solidFill>
                        <a:latin typeface="Calibri"/>
                        <a:ea typeface="Calibri"/>
                        <a:cs typeface="Times New Roman"/>
                      </a:endParaRPr>
                    </a:p>
                  </a:txBody>
                  <a:tcPr marL="68580" marR="68580" marT="0" marB="0" anchor="ctr"/>
                </a:tc>
                <a:tc>
                  <a:txBody>
                    <a:bodyPr/>
                    <a:lstStyle/>
                    <a:p>
                      <a:pPr algn="r">
                        <a:lnSpc>
                          <a:spcPct val="115000"/>
                        </a:lnSpc>
                        <a:spcAft>
                          <a:spcPts val="0"/>
                        </a:spcAft>
                      </a:pPr>
                      <a:r>
                        <a:rPr lang="en-GB" sz="1600" dirty="0" smtClean="0">
                          <a:solidFill>
                            <a:srgbClr val="000000"/>
                          </a:solidFill>
                          <a:latin typeface="Calibri"/>
                          <a:ea typeface="Calibri"/>
                          <a:cs typeface="Times New Roman"/>
                        </a:rPr>
                        <a:t>-0.059</a:t>
                      </a:r>
                      <a:endParaRPr lang="en-GB" sz="1600" dirty="0">
                        <a:solidFill>
                          <a:srgbClr val="000000"/>
                        </a:solidFill>
                        <a:latin typeface="Calibri"/>
                        <a:ea typeface="Calibri"/>
                        <a:cs typeface="Times New Roman"/>
                      </a:endParaRPr>
                    </a:p>
                  </a:txBody>
                  <a:tcPr marL="68580" marR="68580" marT="0" marB="0" anchor="ctr"/>
                </a:tc>
                <a:tc>
                  <a:txBody>
                    <a:bodyPr/>
                    <a:lstStyle/>
                    <a:p>
                      <a:pPr algn="r">
                        <a:lnSpc>
                          <a:spcPct val="115000"/>
                        </a:lnSpc>
                        <a:spcAft>
                          <a:spcPts val="0"/>
                        </a:spcAft>
                      </a:pPr>
                      <a:r>
                        <a:rPr lang="en-GB" sz="1600" dirty="0" smtClean="0">
                          <a:solidFill>
                            <a:srgbClr val="000000"/>
                          </a:solidFill>
                          <a:latin typeface="Calibri"/>
                          <a:ea typeface="Calibri"/>
                          <a:cs typeface="Times New Roman"/>
                        </a:rPr>
                        <a:t>*-0.248</a:t>
                      </a:r>
                      <a:endParaRPr lang="en-GB" sz="1600" dirty="0">
                        <a:solidFill>
                          <a:srgbClr val="000000"/>
                        </a:solidFill>
                        <a:latin typeface="Calibri"/>
                        <a:ea typeface="Calibri"/>
                        <a:cs typeface="Times New Roman"/>
                      </a:endParaRPr>
                    </a:p>
                  </a:txBody>
                  <a:tcPr marL="68580" marR="68580" marT="0" marB="0" anchor="ctr"/>
                </a:tc>
              </a:tr>
              <a:tr h="370840">
                <a:tc vMerge="1">
                  <a:txBody>
                    <a:bodyPr/>
                    <a:lstStyle/>
                    <a:p>
                      <a:endParaRPr lang="en-GB"/>
                    </a:p>
                  </a:txBody>
                  <a:tcPr/>
                </a:tc>
                <a:tc>
                  <a:txBody>
                    <a:bodyPr/>
                    <a:lstStyle/>
                    <a:p>
                      <a:pPr>
                        <a:lnSpc>
                          <a:spcPct val="115000"/>
                        </a:lnSpc>
                        <a:spcAft>
                          <a:spcPts val="0"/>
                        </a:spcAft>
                      </a:pPr>
                      <a:r>
                        <a:rPr lang="en-GB" sz="1600" b="1" dirty="0" smtClean="0">
                          <a:solidFill>
                            <a:srgbClr val="000000"/>
                          </a:solidFill>
                          <a:latin typeface="Calibri"/>
                          <a:ea typeface="Times New Roman"/>
                          <a:cs typeface="Times New Roman"/>
                        </a:rPr>
                        <a:t>a</a:t>
                      </a:r>
                      <a:r>
                        <a:rPr lang="en-GB" sz="1600" b="1" dirty="0">
                          <a:solidFill>
                            <a:srgbClr val="000000"/>
                          </a:solidFill>
                          <a:latin typeface="Calibri"/>
                          <a:ea typeface="Times New Roman"/>
                          <a:cs typeface="Times New Roman"/>
                        </a:rPr>
                        <a:t>) CRS</a:t>
                      </a:r>
                      <a:endParaRPr lang="en-GB" sz="1600" dirty="0">
                        <a:solidFill>
                          <a:srgbClr val="000000"/>
                        </a:solidFill>
                        <a:latin typeface="Calibri"/>
                        <a:ea typeface="Calibri"/>
                        <a:cs typeface="Times New Roman"/>
                      </a:endParaRPr>
                    </a:p>
                  </a:txBody>
                  <a:tcPr marL="68580" marR="68580" marT="0" marB="0" anchor="ctr"/>
                </a:tc>
                <a:tc>
                  <a:txBody>
                    <a:bodyPr/>
                    <a:lstStyle/>
                    <a:p>
                      <a:pPr>
                        <a:lnSpc>
                          <a:spcPct val="115000"/>
                        </a:lnSpc>
                        <a:spcAft>
                          <a:spcPts val="0"/>
                        </a:spcAft>
                      </a:pPr>
                      <a:r>
                        <a:rPr lang="en-GB" sz="1600" b="1">
                          <a:solidFill>
                            <a:srgbClr val="000000"/>
                          </a:solidFill>
                          <a:latin typeface="Calibri"/>
                          <a:ea typeface="Calibri"/>
                          <a:cs typeface="Times New Roman"/>
                        </a:rPr>
                        <a:t>ii) within year</a:t>
                      </a:r>
                      <a:endParaRPr lang="en-GB" sz="1600">
                        <a:solidFill>
                          <a:srgbClr val="000000"/>
                        </a:solidFill>
                        <a:latin typeface="Calibri"/>
                        <a:ea typeface="Calibri"/>
                        <a:cs typeface="Times New Roman"/>
                      </a:endParaRPr>
                    </a:p>
                  </a:txBody>
                  <a:tcPr marL="68580" marR="68580" marT="0" marB="0" anchor="ctr"/>
                </a:tc>
                <a:tc>
                  <a:txBody>
                    <a:bodyPr/>
                    <a:lstStyle/>
                    <a:p>
                      <a:pPr algn="r">
                        <a:lnSpc>
                          <a:spcPct val="115000"/>
                        </a:lnSpc>
                        <a:spcAft>
                          <a:spcPts val="0"/>
                        </a:spcAft>
                      </a:pPr>
                      <a:r>
                        <a:rPr lang="en-GB" sz="1600" dirty="0" smtClean="0">
                          <a:solidFill>
                            <a:srgbClr val="000000"/>
                          </a:solidFill>
                          <a:latin typeface="Calibri"/>
                          <a:ea typeface="Calibri"/>
                          <a:cs typeface="Times New Roman"/>
                        </a:rPr>
                        <a:t>-0.008</a:t>
                      </a:r>
                      <a:endParaRPr lang="en-GB" sz="1600" dirty="0">
                        <a:solidFill>
                          <a:srgbClr val="000000"/>
                        </a:solidFill>
                        <a:latin typeface="Calibri"/>
                        <a:ea typeface="Calibri"/>
                        <a:cs typeface="Times New Roman"/>
                      </a:endParaRPr>
                    </a:p>
                  </a:txBody>
                  <a:tcPr marL="68580" marR="68580" marT="0" marB="0" anchor="ctr"/>
                </a:tc>
                <a:tc>
                  <a:txBody>
                    <a:bodyPr/>
                    <a:lstStyle/>
                    <a:p>
                      <a:pPr algn="r">
                        <a:lnSpc>
                          <a:spcPct val="115000"/>
                        </a:lnSpc>
                        <a:spcAft>
                          <a:spcPts val="0"/>
                        </a:spcAft>
                      </a:pPr>
                      <a:r>
                        <a:rPr lang="en-GB" sz="1600" dirty="0" smtClean="0">
                          <a:solidFill>
                            <a:srgbClr val="000000"/>
                          </a:solidFill>
                          <a:latin typeface="Calibri"/>
                          <a:ea typeface="Calibri"/>
                          <a:cs typeface="Times New Roman"/>
                        </a:rPr>
                        <a:t>-0.163</a:t>
                      </a:r>
                      <a:endParaRPr lang="en-GB" sz="1600" dirty="0">
                        <a:solidFill>
                          <a:srgbClr val="000000"/>
                        </a:solidFill>
                        <a:latin typeface="Calibri"/>
                        <a:ea typeface="Calibri"/>
                        <a:cs typeface="Times New Roman"/>
                      </a:endParaRPr>
                    </a:p>
                  </a:txBody>
                  <a:tcPr marL="68580" marR="68580" marT="0" marB="0" anchor="ctr"/>
                </a:tc>
              </a:tr>
              <a:tr h="370840">
                <a:tc vMerge="1">
                  <a:txBody>
                    <a:bodyPr/>
                    <a:lstStyle/>
                    <a:p>
                      <a:endParaRPr lang="en-GB"/>
                    </a:p>
                  </a:txBody>
                  <a:tcPr/>
                </a:tc>
                <a:tc>
                  <a:txBody>
                    <a:bodyPr/>
                    <a:lstStyle/>
                    <a:p>
                      <a:pPr>
                        <a:lnSpc>
                          <a:spcPct val="115000"/>
                        </a:lnSpc>
                        <a:spcAft>
                          <a:spcPts val="0"/>
                        </a:spcAft>
                      </a:pPr>
                      <a:r>
                        <a:rPr lang="en-GB" sz="1600" b="1" dirty="0" smtClean="0">
                          <a:solidFill>
                            <a:srgbClr val="000000"/>
                          </a:solidFill>
                          <a:latin typeface="Calibri"/>
                          <a:ea typeface="Times New Roman"/>
                          <a:cs typeface="Times New Roman"/>
                        </a:rPr>
                        <a:t>b</a:t>
                      </a:r>
                      <a:r>
                        <a:rPr lang="en-GB" sz="1600" b="1" dirty="0">
                          <a:solidFill>
                            <a:srgbClr val="000000"/>
                          </a:solidFill>
                          <a:latin typeface="Calibri"/>
                          <a:ea typeface="Times New Roman"/>
                          <a:cs typeface="Times New Roman"/>
                        </a:rPr>
                        <a:t>) VRS</a:t>
                      </a:r>
                      <a:endParaRPr lang="en-GB" sz="1600" dirty="0">
                        <a:solidFill>
                          <a:srgbClr val="000000"/>
                        </a:solidFill>
                        <a:latin typeface="Calibri"/>
                        <a:ea typeface="Calibri"/>
                        <a:cs typeface="Times New Roman"/>
                      </a:endParaRPr>
                    </a:p>
                  </a:txBody>
                  <a:tcPr marL="68580" marR="68580" marT="0" marB="0" anchor="ctr"/>
                </a:tc>
                <a:tc>
                  <a:txBody>
                    <a:bodyPr/>
                    <a:lstStyle/>
                    <a:p>
                      <a:pPr>
                        <a:lnSpc>
                          <a:spcPct val="115000"/>
                        </a:lnSpc>
                        <a:spcAft>
                          <a:spcPts val="0"/>
                        </a:spcAft>
                      </a:pPr>
                      <a:r>
                        <a:rPr lang="en-GB" sz="1600" b="1" dirty="0" err="1">
                          <a:solidFill>
                            <a:srgbClr val="000000"/>
                          </a:solidFill>
                          <a:latin typeface="Calibri"/>
                          <a:ea typeface="Calibri"/>
                          <a:cs typeface="Times New Roman"/>
                        </a:rPr>
                        <a:t>i</a:t>
                      </a:r>
                      <a:r>
                        <a:rPr lang="en-GB" sz="1600" b="1" dirty="0">
                          <a:solidFill>
                            <a:srgbClr val="000000"/>
                          </a:solidFill>
                          <a:latin typeface="Calibri"/>
                          <a:ea typeface="Calibri"/>
                          <a:cs typeface="Times New Roman"/>
                        </a:rPr>
                        <a:t>) pooled</a:t>
                      </a:r>
                      <a:endParaRPr lang="en-GB" sz="1600" dirty="0">
                        <a:solidFill>
                          <a:srgbClr val="000000"/>
                        </a:solidFill>
                        <a:latin typeface="Calibri"/>
                        <a:ea typeface="Calibri"/>
                        <a:cs typeface="Times New Roman"/>
                      </a:endParaRPr>
                    </a:p>
                  </a:txBody>
                  <a:tcPr marL="68580" marR="68580" marT="0" marB="0" anchor="ctr"/>
                </a:tc>
                <a:tc>
                  <a:txBody>
                    <a:bodyPr/>
                    <a:lstStyle/>
                    <a:p>
                      <a:pPr algn="r"/>
                      <a:r>
                        <a:rPr lang="en-GB" sz="1600" dirty="0" smtClean="0">
                          <a:latin typeface="Calibri" pitchFamily="34" charset="0"/>
                        </a:rPr>
                        <a:t>*0.192</a:t>
                      </a:r>
                    </a:p>
                  </a:txBody>
                  <a:tcPr marL="68580" marR="68580" marT="0" marB="0" anchor="ctr"/>
                </a:tc>
                <a:tc>
                  <a:txBody>
                    <a:bodyPr/>
                    <a:lstStyle/>
                    <a:p>
                      <a:pPr algn="r">
                        <a:lnSpc>
                          <a:spcPct val="115000"/>
                        </a:lnSpc>
                        <a:spcAft>
                          <a:spcPts val="0"/>
                        </a:spcAft>
                      </a:pPr>
                      <a:r>
                        <a:rPr lang="en-GB" sz="1600" dirty="0" smtClean="0">
                          <a:solidFill>
                            <a:srgbClr val="000000"/>
                          </a:solidFill>
                          <a:latin typeface="Calibri"/>
                          <a:ea typeface="Calibri"/>
                          <a:cs typeface="Times New Roman"/>
                        </a:rPr>
                        <a:t>-0.048</a:t>
                      </a:r>
                    </a:p>
                  </a:txBody>
                  <a:tcPr marL="68580" marR="68580" marT="0" marB="0" anchor="ctr"/>
                </a:tc>
              </a:tr>
              <a:tr h="370840">
                <a:tc vMerge="1">
                  <a:txBody>
                    <a:bodyPr/>
                    <a:lstStyle/>
                    <a:p>
                      <a:endParaRPr lang="en-GB"/>
                    </a:p>
                  </a:txBody>
                  <a:tcPr/>
                </a:tc>
                <a:tc>
                  <a:txBody>
                    <a:bodyPr/>
                    <a:lstStyle/>
                    <a:p>
                      <a:pPr>
                        <a:lnSpc>
                          <a:spcPct val="115000"/>
                        </a:lnSpc>
                        <a:spcAft>
                          <a:spcPts val="0"/>
                        </a:spcAft>
                      </a:pPr>
                      <a:r>
                        <a:rPr lang="en-GB" sz="1600" b="1" dirty="0" smtClean="0">
                          <a:solidFill>
                            <a:srgbClr val="000000"/>
                          </a:solidFill>
                          <a:latin typeface="Calibri"/>
                          <a:ea typeface="Times New Roman"/>
                          <a:cs typeface="Times New Roman"/>
                        </a:rPr>
                        <a:t>b</a:t>
                      </a:r>
                      <a:r>
                        <a:rPr lang="en-GB" sz="1600" b="1" dirty="0">
                          <a:solidFill>
                            <a:srgbClr val="000000"/>
                          </a:solidFill>
                          <a:latin typeface="Calibri"/>
                          <a:ea typeface="Times New Roman"/>
                          <a:cs typeface="Times New Roman"/>
                        </a:rPr>
                        <a:t>) VRS</a:t>
                      </a:r>
                      <a:endParaRPr lang="en-GB" sz="1600" dirty="0">
                        <a:solidFill>
                          <a:srgbClr val="000000"/>
                        </a:solidFill>
                        <a:latin typeface="Calibri"/>
                        <a:ea typeface="Calibri"/>
                        <a:cs typeface="Times New Roman"/>
                      </a:endParaRPr>
                    </a:p>
                  </a:txBody>
                  <a:tcPr marL="68580" marR="68580" marT="0" marB="0" anchor="ctr"/>
                </a:tc>
                <a:tc>
                  <a:txBody>
                    <a:bodyPr/>
                    <a:lstStyle/>
                    <a:p>
                      <a:pPr>
                        <a:lnSpc>
                          <a:spcPct val="115000"/>
                        </a:lnSpc>
                        <a:spcAft>
                          <a:spcPts val="0"/>
                        </a:spcAft>
                      </a:pPr>
                      <a:r>
                        <a:rPr lang="en-GB" sz="1600" b="1" dirty="0">
                          <a:solidFill>
                            <a:srgbClr val="000000"/>
                          </a:solidFill>
                          <a:latin typeface="Calibri"/>
                          <a:ea typeface="Calibri"/>
                          <a:cs typeface="Times New Roman"/>
                        </a:rPr>
                        <a:t>ii) within year</a:t>
                      </a:r>
                      <a:endParaRPr lang="en-GB" sz="1600" dirty="0">
                        <a:solidFill>
                          <a:srgbClr val="000000"/>
                        </a:solidFill>
                        <a:latin typeface="Calibri"/>
                        <a:ea typeface="Calibri"/>
                        <a:cs typeface="Times New Roman"/>
                      </a:endParaRPr>
                    </a:p>
                  </a:txBody>
                  <a:tcPr marL="68580" marR="68580" marT="0" marB="0" anchor="ctr"/>
                </a:tc>
                <a:tc>
                  <a:txBody>
                    <a:bodyPr/>
                    <a:lstStyle/>
                    <a:p>
                      <a:pPr algn="r">
                        <a:lnSpc>
                          <a:spcPct val="115000"/>
                        </a:lnSpc>
                        <a:spcAft>
                          <a:spcPts val="0"/>
                        </a:spcAft>
                      </a:pPr>
                      <a:r>
                        <a:rPr lang="en-GB" sz="1600" dirty="0" smtClean="0">
                          <a:solidFill>
                            <a:srgbClr val="000000"/>
                          </a:solidFill>
                          <a:latin typeface="Calibri"/>
                          <a:ea typeface="Calibri"/>
                          <a:cs typeface="Times New Roman"/>
                        </a:rPr>
                        <a:t>-0.026</a:t>
                      </a:r>
                      <a:endParaRPr lang="en-GB" sz="1600" dirty="0">
                        <a:solidFill>
                          <a:srgbClr val="000000"/>
                        </a:solidFill>
                        <a:latin typeface="Calibri"/>
                        <a:ea typeface="Calibri"/>
                        <a:cs typeface="Times New Roman"/>
                      </a:endParaRPr>
                    </a:p>
                  </a:txBody>
                  <a:tcPr marL="68580" marR="68580" marT="0" marB="0" anchor="ctr"/>
                </a:tc>
                <a:tc>
                  <a:txBody>
                    <a:bodyPr/>
                    <a:lstStyle/>
                    <a:p>
                      <a:pPr algn="r">
                        <a:lnSpc>
                          <a:spcPct val="115000"/>
                        </a:lnSpc>
                        <a:spcAft>
                          <a:spcPts val="0"/>
                        </a:spcAft>
                      </a:pPr>
                      <a:r>
                        <a:rPr lang="en-GB" sz="1600" dirty="0" smtClean="0">
                          <a:solidFill>
                            <a:srgbClr val="000000"/>
                          </a:solidFill>
                          <a:latin typeface="Calibri"/>
                          <a:ea typeface="Calibri"/>
                          <a:cs typeface="Times New Roman"/>
                        </a:rPr>
                        <a:t>-0.100</a:t>
                      </a:r>
                      <a:endParaRPr lang="en-GB" sz="1600" dirty="0">
                        <a:solidFill>
                          <a:srgbClr val="000000"/>
                        </a:solidFill>
                        <a:latin typeface="Calibri"/>
                        <a:ea typeface="Calibri"/>
                        <a:cs typeface="Times New Roman"/>
                      </a:endParaRPr>
                    </a:p>
                  </a:txBody>
                  <a:tcPr marL="68580" marR="68580" marT="0" marB="0" anchor="ctr"/>
                </a:tc>
              </a:tr>
            </a:tbl>
          </a:graphicData>
        </a:graphic>
      </p:graphicFrame>
      <p:sp>
        <p:nvSpPr>
          <p:cNvPr id="5" name="TextBox 4"/>
          <p:cNvSpPr txBox="1"/>
          <p:nvPr/>
        </p:nvSpPr>
        <p:spPr>
          <a:xfrm>
            <a:off x="755576" y="1268760"/>
            <a:ext cx="3312368" cy="392159"/>
          </a:xfrm>
          <a:prstGeom prst="rect">
            <a:avLst/>
          </a:prstGeom>
          <a:noFill/>
        </p:spPr>
        <p:txBody>
          <a:bodyPr wrap="square" rtlCol="0">
            <a:spAutoFit/>
          </a:bodyPr>
          <a:lstStyle/>
          <a:p>
            <a:pPr>
              <a:lnSpc>
                <a:spcPct val="115000"/>
              </a:lnSpc>
              <a:spcAft>
                <a:spcPts val="0"/>
              </a:spcAft>
            </a:pPr>
            <a:r>
              <a:rPr lang="en-GB" dirty="0">
                <a:solidFill>
                  <a:srgbClr val="000000"/>
                </a:solidFill>
                <a:latin typeface="Calibri"/>
                <a:ea typeface="Calibri"/>
                <a:cs typeface="Times New Roman"/>
              </a:rPr>
              <a:t>Times Good University Guide</a:t>
            </a:r>
          </a:p>
        </p:txBody>
      </p:sp>
      <p:sp>
        <p:nvSpPr>
          <p:cNvPr id="6" name="TextBox 5"/>
          <p:cNvSpPr txBox="1"/>
          <p:nvPr/>
        </p:nvSpPr>
        <p:spPr>
          <a:xfrm>
            <a:off x="785596" y="4725144"/>
            <a:ext cx="4722508" cy="410882"/>
          </a:xfrm>
          <a:prstGeom prst="rect">
            <a:avLst/>
          </a:prstGeom>
          <a:noFill/>
        </p:spPr>
        <p:txBody>
          <a:bodyPr wrap="square" rtlCol="0">
            <a:spAutoFit/>
          </a:bodyPr>
          <a:lstStyle/>
          <a:p>
            <a:pPr>
              <a:lnSpc>
                <a:spcPct val="115000"/>
              </a:lnSpc>
              <a:spcAft>
                <a:spcPts val="0"/>
              </a:spcAft>
            </a:pPr>
            <a:r>
              <a:rPr lang="en-GB" dirty="0" smtClean="0">
                <a:solidFill>
                  <a:srgbClr val="000000"/>
                </a:solidFill>
                <a:latin typeface="Calibri"/>
                <a:ea typeface="Calibri"/>
                <a:cs typeface="Times New Roman"/>
              </a:rPr>
              <a:t>Correlation between VC Pay and Times is 0.205</a:t>
            </a:r>
            <a:endParaRPr lang="en-GB" dirty="0">
              <a:solidFill>
                <a:srgbClr val="000000"/>
              </a:solidFill>
              <a:latin typeface="Calibri"/>
              <a:ea typeface="Calibri"/>
              <a:cs typeface="Times New Roman"/>
            </a:endParaRPr>
          </a:p>
        </p:txBody>
      </p:sp>
    </p:spTree>
    <p:extLst>
      <p:ext uri="{BB962C8B-B14F-4D97-AF65-F5344CB8AC3E}">
        <p14:creationId xmlns:p14="http://schemas.microsoft.com/office/powerpoint/2010/main" xmlns="" val="2066428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4</a:t>
            </a:r>
            <a:r>
              <a:rPr lang="en-GB" b="1" dirty="0" smtClean="0"/>
              <a:t>. Policy issues</a:t>
            </a:r>
            <a:r>
              <a:rPr lang="en-GB" b="1" dirty="0"/>
              <a:t/>
            </a:r>
            <a:br>
              <a:rPr lang="en-GB" b="1" dirty="0"/>
            </a:br>
            <a:r>
              <a:rPr lang="en-GB" dirty="0" smtClean="0"/>
              <a:t>Merger activity</a:t>
            </a: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2090065909"/>
              </p:ext>
            </p:extLst>
          </p:nvPr>
        </p:nvGraphicFramePr>
        <p:xfrm>
          <a:off x="684213" y="1675616"/>
          <a:ext cx="7840980" cy="2966720"/>
        </p:xfrm>
        <a:graphic>
          <a:graphicData uri="http://schemas.openxmlformats.org/drawingml/2006/table">
            <a:tbl>
              <a:tblPr firstRow="1" bandRow="1">
                <a:tableStyleId>{5C22544A-7EE6-4342-B048-85BDC9FD1C3A}</a:tableStyleId>
              </a:tblPr>
              <a:tblGrid>
                <a:gridCol w="670560"/>
                <a:gridCol w="2443480"/>
                <a:gridCol w="1465580"/>
                <a:gridCol w="1592580"/>
                <a:gridCol w="1668780"/>
              </a:tblGrid>
              <a:tr h="370840">
                <a:tc>
                  <a:txBody>
                    <a:bodyPr/>
                    <a:lstStyle/>
                    <a:p>
                      <a:pPr algn="ctr"/>
                      <a:endParaRPr lang="en-GB" b="1" dirty="0">
                        <a:solidFill>
                          <a:schemeClr val="tx2"/>
                        </a:solidFill>
                        <a:latin typeface="Calibri" pitchFamily="34" charset="0"/>
                      </a:endParaRPr>
                    </a:p>
                  </a:txBody>
                  <a:tcPr/>
                </a:tc>
                <a:tc>
                  <a:txBody>
                    <a:bodyPr/>
                    <a:lstStyle/>
                    <a:p>
                      <a:endParaRPr lang="en-GB" b="1" dirty="0">
                        <a:solidFill>
                          <a:schemeClr val="tx2"/>
                        </a:solidFill>
                        <a:latin typeface="Calibri" pitchFamily="34" charset="0"/>
                      </a:endParaRPr>
                    </a:p>
                  </a:txBody>
                  <a:tcPr/>
                </a:tc>
                <a:tc>
                  <a:txBody>
                    <a:bodyPr/>
                    <a:lstStyle/>
                    <a:p>
                      <a:r>
                        <a:rPr lang="en-GB" dirty="0" smtClean="0">
                          <a:solidFill>
                            <a:schemeClr val="tx2"/>
                          </a:solidFill>
                          <a:latin typeface="Calibri" pitchFamily="34" charset="0"/>
                        </a:rPr>
                        <a:t>Pre-merger</a:t>
                      </a:r>
                      <a:endParaRPr lang="en-GB" dirty="0">
                        <a:solidFill>
                          <a:schemeClr val="tx2"/>
                        </a:solidFill>
                        <a:latin typeface="Calibri" pitchFamily="34" charset="0"/>
                      </a:endParaRPr>
                    </a:p>
                  </a:txBody>
                  <a:tcPr/>
                </a:tc>
                <a:tc>
                  <a:txBody>
                    <a:bodyPr/>
                    <a:lstStyle/>
                    <a:p>
                      <a:r>
                        <a:rPr lang="en-GB" dirty="0" smtClean="0">
                          <a:solidFill>
                            <a:schemeClr val="tx2"/>
                          </a:solidFill>
                          <a:latin typeface="Calibri" pitchFamily="34" charset="0"/>
                        </a:rPr>
                        <a:t>Post-merger</a:t>
                      </a:r>
                      <a:endParaRPr lang="en-GB" dirty="0">
                        <a:solidFill>
                          <a:schemeClr val="tx2"/>
                        </a:solidFill>
                        <a:latin typeface="Calibri" pitchFamily="34" charset="0"/>
                      </a:endParaRPr>
                    </a:p>
                  </a:txBody>
                  <a:tcPr/>
                </a:tc>
                <a:tc>
                  <a:txBody>
                    <a:bodyPr/>
                    <a:lstStyle/>
                    <a:p>
                      <a:r>
                        <a:rPr lang="en-GB" dirty="0" smtClean="0">
                          <a:solidFill>
                            <a:schemeClr val="tx2"/>
                          </a:solidFill>
                          <a:latin typeface="Calibri" pitchFamily="34" charset="0"/>
                        </a:rPr>
                        <a:t>Non-merging</a:t>
                      </a:r>
                      <a:endParaRPr lang="en-GB" dirty="0">
                        <a:solidFill>
                          <a:schemeClr val="tx2"/>
                        </a:solidFill>
                        <a:latin typeface="Calibri" pitchFamily="34" charset="0"/>
                      </a:endParaRPr>
                    </a:p>
                  </a:txBody>
                  <a:tcPr/>
                </a:tc>
              </a:tr>
              <a:tr h="370840">
                <a:tc>
                  <a:txBody>
                    <a:bodyPr/>
                    <a:lstStyle/>
                    <a:p>
                      <a:pPr algn="ctr"/>
                      <a:endParaRPr lang="en-GB" b="1" dirty="0">
                        <a:latin typeface="Calibri" pitchFamily="34" charset="0"/>
                      </a:endParaRPr>
                    </a:p>
                  </a:txBody>
                  <a:tcPr/>
                </a:tc>
                <a:tc>
                  <a:txBody>
                    <a:bodyPr/>
                    <a:lstStyle/>
                    <a:p>
                      <a:endParaRPr lang="en-GB" b="1">
                        <a:latin typeface="Calibri" pitchFamily="34" charset="0"/>
                      </a:endParaRPr>
                    </a:p>
                  </a:txBody>
                  <a:tcPr/>
                </a:tc>
                <a:tc>
                  <a:txBody>
                    <a:bodyPr/>
                    <a:lstStyle/>
                    <a:p>
                      <a:r>
                        <a:rPr lang="en-GB" dirty="0" smtClean="0">
                          <a:latin typeface="Calibri" pitchFamily="34" charset="0"/>
                        </a:rPr>
                        <a:t>N=142</a:t>
                      </a:r>
                      <a:endParaRPr lang="en-GB" dirty="0">
                        <a:latin typeface="Calibri" pitchFamily="34" charset="0"/>
                      </a:endParaRPr>
                    </a:p>
                  </a:txBody>
                  <a:tcPr/>
                </a:tc>
                <a:tc>
                  <a:txBody>
                    <a:bodyPr/>
                    <a:lstStyle/>
                    <a:p>
                      <a:r>
                        <a:rPr lang="en-GB" dirty="0" smtClean="0">
                          <a:latin typeface="Calibri" pitchFamily="34" charset="0"/>
                        </a:rPr>
                        <a:t>N=133</a:t>
                      </a:r>
                      <a:endParaRPr lang="en-GB" dirty="0">
                        <a:latin typeface="Calibri" pitchFamily="34" charset="0"/>
                      </a:endParaRPr>
                    </a:p>
                  </a:txBody>
                  <a:tcPr/>
                </a:tc>
                <a:tc>
                  <a:txBody>
                    <a:bodyPr/>
                    <a:lstStyle/>
                    <a:p>
                      <a:r>
                        <a:rPr lang="en-GB" dirty="0" smtClean="0">
                          <a:latin typeface="Calibri" pitchFamily="34" charset="0"/>
                        </a:rPr>
                        <a:t>N=1169</a:t>
                      </a:r>
                      <a:endParaRPr lang="en-GB" dirty="0">
                        <a:latin typeface="Calibri" pitchFamily="34" charset="0"/>
                      </a:endParaRPr>
                    </a:p>
                  </a:txBody>
                  <a:tcPr/>
                </a:tc>
              </a:tr>
              <a:tr h="370840">
                <a:tc rowSpan="2">
                  <a:txBody>
                    <a:bodyPr/>
                    <a:lstStyle/>
                    <a:p>
                      <a:pPr algn="ctr"/>
                      <a:r>
                        <a:rPr lang="en-GB" sz="1600" b="1" dirty="0" smtClean="0">
                          <a:latin typeface="Calibri" pitchFamily="34" charset="0"/>
                        </a:rPr>
                        <a:t>SFA</a:t>
                      </a:r>
                      <a:endParaRPr lang="en-GB" sz="1600" b="1" dirty="0">
                        <a:latin typeface="Calibri" pitchFamily="34" charset="0"/>
                      </a:endParaRPr>
                    </a:p>
                  </a:txBody>
                  <a:tcPr vert="vert270"/>
                </a:tc>
                <a:tc>
                  <a:txBody>
                    <a:bodyPr/>
                    <a:lstStyle/>
                    <a:p>
                      <a:r>
                        <a:rPr lang="en-GB" b="1" dirty="0" smtClean="0">
                          <a:latin typeface="Calibri" pitchFamily="34" charset="0"/>
                        </a:rPr>
                        <a:t>a)TI </a:t>
                      </a:r>
                      <a:endParaRPr lang="en-GB" b="1" dirty="0">
                        <a:latin typeface="Calibri" pitchFamily="34" charset="0"/>
                      </a:endParaRPr>
                    </a:p>
                  </a:txBody>
                  <a:tcPr/>
                </a:tc>
                <a:tc>
                  <a:txBody>
                    <a:bodyPr/>
                    <a:lstStyle/>
                    <a:p>
                      <a:r>
                        <a:rPr lang="en-GB" dirty="0" smtClean="0">
                          <a:latin typeface="Calibri" pitchFamily="34" charset="0"/>
                        </a:rPr>
                        <a:t>0.797</a:t>
                      </a:r>
                      <a:endParaRPr lang="en-GB" dirty="0">
                        <a:latin typeface="Calibri" pitchFamily="34" charset="0"/>
                      </a:endParaRPr>
                    </a:p>
                  </a:txBody>
                  <a:tcPr/>
                </a:tc>
                <a:tc>
                  <a:txBody>
                    <a:bodyPr/>
                    <a:lstStyle/>
                    <a:p>
                      <a:r>
                        <a:rPr lang="en-GB" dirty="0" smtClean="0">
                          <a:latin typeface="Calibri" pitchFamily="34" charset="0"/>
                        </a:rPr>
                        <a:t>0.890</a:t>
                      </a:r>
                      <a:endParaRPr lang="en-GB" dirty="0">
                        <a:latin typeface="Calibri" pitchFamily="34" charset="0"/>
                      </a:endParaRPr>
                    </a:p>
                  </a:txBody>
                  <a:tcPr/>
                </a:tc>
                <a:tc>
                  <a:txBody>
                    <a:bodyPr/>
                    <a:lstStyle/>
                    <a:p>
                      <a:r>
                        <a:rPr lang="en-GB" dirty="0" smtClean="0">
                          <a:latin typeface="Calibri" pitchFamily="34" charset="0"/>
                        </a:rPr>
                        <a:t>0.793</a:t>
                      </a:r>
                      <a:endParaRPr lang="en-GB" dirty="0">
                        <a:latin typeface="Calibri" pitchFamily="34" charset="0"/>
                      </a:endParaRPr>
                    </a:p>
                  </a:txBody>
                  <a:tcPr/>
                </a:tc>
              </a:tr>
              <a:tr h="370840">
                <a:tc vMerge="1">
                  <a:txBody>
                    <a:bodyPr/>
                    <a:lstStyle/>
                    <a:p>
                      <a:endParaRPr lang="en-GB" dirty="0"/>
                    </a:p>
                  </a:txBody>
                  <a:tcPr/>
                </a:tc>
                <a:tc>
                  <a:txBody>
                    <a:bodyPr/>
                    <a:lstStyle/>
                    <a:p>
                      <a:r>
                        <a:rPr lang="en-GB" b="1" dirty="0" smtClean="0">
                          <a:latin typeface="Calibri" pitchFamily="34" charset="0"/>
                        </a:rPr>
                        <a:t>b) TV </a:t>
                      </a:r>
                      <a:endParaRPr lang="en-GB" b="1" dirty="0">
                        <a:latin typeface="Calibri" pitchFamily="34" charset="0"/>
                      </a:endParaRPr>
                    </a:p>
                  </a:txBody>
                  <a:tcPr/>
                </a:tc>
                <a:tc>
                  <a:txBody>
                    <a:bodyPr/>
                    <a:lstStyle/>
                    <a:p>
                      <a:r>
                        <a:rPr lang="en-GB" dirty="0" smtClean="0">
                          <a:latin typeface="Calibri" pitchFamily="34" charset="0"/>
                        </a:rPr>
                        <a:t>0.806</a:t>
                      </a:r>
                      <a:endParaRPr lang="en-GB" dirty="0">
                        <a:latin typeface="Calibri" pitchFamily="34" charset="0"/>
                      </a:endParaRPr>
                    </a:p>
                  </a:txBody>
                  <a:tcPr/>
                </a:tc>
                <a:tc>
                  <a:txBody>
                    <a:bodyPr/>
                    <a:lstStyle/>
                    <a:p>
                      <a:r>
                        <a:rPr lang="en-GB" dirty="0" smtClean="0">
                          <a:latin typeface="Calibri" pitchFamily="34" charset="0"/>
                        </a:rPr>
                        <a:t>0.882</a:t>
                      </a:r>
                      <a:endParaRPr lang="en-GB" dirty="0">
                        <a:latin typeface="Calibri" pitchFamily="34" charset="0"/>
                      </a:endParaRPr>
                    </a:p>
                  </a:txBody>
                  <a:tcPr/>
                </a:tc>
                <a:tc>
                  <a:txBody>
                    <a:bodyPr/>
                    <a:lstStyle/>
                    <a:p>
                      <a:r>
                        <a:rPr lang="en-GB" dirty="0" smtClean="0">
                          <a:latin typeface="Calibri" pitchFamily="34" charset="0"/>
                        </a:rPr>
                        <a:t>0.791</a:t>
                      </a:r>
                      <a:endParaRPr lang="en-GB" dirty="0">
                        <a:latin typeface="Calibri" pitchFamily="34" charset="0"/>
                      </a:endParaRPr>
                    </a:p>
                  </a:txBody>
                  <a:tcPr/>
                </a:tc>
              </a:tr>
              <a:tr h="370840">
                <a:tc rowSpan="4">
                  <a:txBody>
                    <a:bodyPr/>
                    <a:lstStyle/>
                    <a:p>
                      <a:pPr algn="ctr"/>
                      <a:r>
                        <a:rPr lang="en-GB" sz="1600" b="1" dirty="0" smtClean="0">
                          <a:latin typeface="Calibri" pitchFamily="34" charset="0"/>
                        </a:rPr>
                        <a:t>DEA</a:t>
                      </a:r>
                      <a:endParaRPr lang="en-GB" sz="1600" b="1" dirty="0">
                        <a:latin typeface="Calibri" pitchFamily="34" charset="0"/>
                      </a:endParaRPr>
                    </a:p>
                  </a:txBody>
                  <a:tcPr vert="vert270"/>
                </a:tc>
                <a:tc>
                  <a:txBody>
                    <a:bodyPr/>
                    <a:lstStyle/>
                    <a:p>
                      <a:r>
                        <a:rPr lang="en-GB" b="1" dirty="0" smtClean="0">
                          <a:latin typeface="Calibri" pitchFamily="34" charset="0"/>
                        </a:rPr>
                        <a:t>a) CRS </a:t>
                      </a:r>
                      <a:r>
                        <a:rPr lang="en-GB" b="1" dirty="0" err="1" smtClean="0">
                          <a:latin typeface="Calibri" pitchFamily="34" charset="0"/>
                        </a:rPr>
                        <a:t>i</a:t>
                      </a:r>
                      <a:r>
                        <a:rPr lang="en-GB" b="1" dirty="0" smtClean="0">
                          <a:latin typeface="Calibri" pitchFamily="34" charset="0"/>
                        </a:rPr>
                        <a:t>) pooled</a:t>
                      </a:r>
                      <a:endParaRPr lang="en-GB" b="1" dirty="0">
                        <a:latin typeface="Calibri" pitchFamily="34" charset="0"/>
                      </a:endParaRPr>
                    </a:p>
                  </a:txBody>
                  <a:tcPr/>
                </a:tc>
                <a:tc>
                  <a:txBody>
                    <a:bodyPr/>
                    <a:lstStyle/>
                    <a:p>
                      <a:r>
                        <a:rPr lang="en-GB" dirty="0" smtClean="0">
                          <a:latin typeface="Calibri" pitchFamily="34" charset="0"/>
                        </a:rPr>
                        <a:t>0.764</a:t>
                      </a:r>
                      <a:endParaRPr lang="en-GB" dirty="0">
                        <a:latin typeface="Calibri" pitchFamily="34" charset="0"/>
                      </a:endParaRPr>
                    </a:p>
                  </a:txBody>
                  <a:tcPr/>
                </a:tc>
                <a:tc>
                  <a:txBody>
                    <a:bodyPr/>
                    <a:lstStyle/>
                    <a:p>
                      <a:r>
                        <a:rPr lang="en-GB" dirty="0" smtClean="0">
                          <a:latin typeface="Calibri" pitchFamily="34" charset="0"/>
                        </a:rPr>
                        <a:t>0.780</a:t>
                      </a:r>
                      <a:endParaRPr lang="en-GB" dirty="0">
                        <a:latin typeface="Calibri" pitchFamily="34" charset="0"/>
                      </a:endParaRPr>
                    </a:p>
                  </a:txBody>
                  <a:tcPr/>
                </a:tc>
                <a:tc>
                  <a:txBody>
                    <a:bodyPr/>
                    <a:lstStyle/>
                    <a:p>
                      <a:r>
                        <a:rPr lang="en-GB" dirty="0" smtClean="0">
                          <a:latin typeface="Calibri" pitchFamily="34" charset="0"/>
                        </a:rPr>
                        <a:t>0.748</a:t>
                      </a:r>
                      <a:endParaRPr lang="en-GB" dirty="0">
                        <a:latin typeface="Calibri" pitchFamily="34" charset="0"/>
                      </a:endParaRPr>
                    </a:p>
                  </a:txBody>
                  <a:tcPr/>
                </a:tc>
              </a:tr>
              <a:tr h="370840">
                <a:tc vMerge="1">
                  <a:txBody>
                    <a:bodyPr/>
                    <a:lstStyle/>
                    <a:p>
                      <a:endParaRPr lang="en-GB" dirty="0"/>
                    </a:p>
                  </a:txBody>
                  <a:tcPr/>
                </a:tc>
                <a:tc>
                  <a:txBody>
                    <a:bodyPr/>
                    <a:lstStyle/>
                    <a:p>
                      <a:r>
                        <a:rPr lang="en-GB" b="1" dirty="0" smtClean="0">
                          <a:latin typeface="Calibri" pitchFamily="34" charset="0"/>
                        </a:rPr>
                        <a:t>a)</a:t>
                      </a:r>
                      <a:r>
                        <a:rPr lang="en-GB" b="1" baseline="0" dirty="0" smtClean="0">
                          <a:latin typeface="Calibri" pitchFamily="34" charset="0"/>
                        </a:rPr>
                        <a:t> CRS ii) within year</a:t>
                      </a:r>
                      <a:endParaRPr lang="en-GB" b="1" dirty="0">
                        <a:latin typeface="Calibri" pitchFamily="34" charset="0"/>
                      </a:endParaRPr>
                    </a:p>
                  </a:txBody>
                  <a:tcPr/>
                </a:tc>
                <a:tc>
                  <a:txBody>
                    <a:bodyPr/>
                    <a:lstStyle/>
                    <a:p>
                      <a:r>
                        <a:rPr lang="en-GB" dirty="0" smtClean="0">
                          <a:latin typeface="Calibri" pitchFamily="34" charset="0"/>
                        </a:rPr>
                        <a:t>0.873</a:t>
                      </a:r>
                      <a:endParaRPr lang="en-GB" dirty="0">
                        <a:latin typeface="Calibri" pitchFamily="34" charset="0"/>
                      </a:endParaRPr>
                    </a:p>
                  </a:txBody>
                  <a:tcPr/>
                </a:tc>
                <a:tc>
                  <a:txBody>
                    <a:bodyPr/>
                    <a:lstStyle/>
                    <a:p>
                      <a:r>
                        <a:rPr lang="en-GB" dirty="0" smtClean="0">
                          <a:latin typeface="Calibri" pitchFamily="34" charset="0"/>
                        </a:rPr>
                        <a:t>0.899</a:t>
                      </a:r>
                      <a:endParaRPr lang="en-GB" dirty="0">
                        <a:latin typeface="Calibri" pitchFamily="34" charset="0"/>
                      </a:endParaRPr>
                    </a:p>
                  </a:txBody>
                  <a:tcPr/>
                </a:tc>
                <a:tc>
                  <a:txBody>
                    <a:bodyPr/>
                    <a:lstStyle/>
                    <a:p>
                      <a:r>
                        <a:rPr lang="en-GB" dirty="0" smtClean="0">
                          <a:latin typeface="Calibri" pitchFamily="34" charset="0"/>
                        </a:rPr>
                        <a:t>0.865</a:t>
                      </a:r>
                      <a:endParaRPr lang="en-GB" dirty="0">
                        <a:latin typeface="Calibri" pitchFamily="34" charset="0"/>
                      </a:endParaRPr>
                    </a:p>
                  </a:txBody>
                  <a:tcPr/>
                </a:tc>
              </a:tr>
              <a:tr h="370840">
                <a:tc vMerge="1">
                  <a:txBody>
                    <a:bodyPr/>
                    <a:lstStyle/>
                    <a:p>
                      <a:endParaRPr lang="en-GB" dirty="0"/>
                    </a:p>
                  </a:txBody>
                  <a:tcPr/>
                </a:tc>
                <a:tc>
                  <a:txBody>
                    <a:bodyPr/>
                    <a:lstStyle/>
                    <a:p>
                      <a:r>
                        <a:rPr lang="en-GB" b="1" dirty="0" smtClean="0">
                          <a:latin typeface="Calibri" pitchFamily="34" charset="0"/>
                        </a:rPr>
                        <a:t>b) VRS </a:t>
                      </a:r>
                      <a:r>
                        <a:rPr lang="en-GB" b="1" dirty="0" err="1" smtClean="0">
                          <a:latin typeface="Calibri" pitchFamily="34" charset="0"/>
                        </a:rPr>
                        <a:t>i</a:t>
                      </a:r>
                      <a:r>
                        <a:rPr lang="en-GB" b="1" dirty="0" smtClean="0">
                          <a:latin typeface="Calibri" pitchFamily="34" charset="0"/>
                        </a:rPr>
                        <a:t>) pooled</a:t>
                      </a:r>
                      <a:endParaRPr lang="en-GB" b="1" dirty="0">
                        <a:latin typeface="Calibri" pitchFamily="34" charset="0"/>
                      </a:endParaRPr>
                    </a:p>
                  </a:txBody>
                  <a:tcPr/>
                </a:tc>
                <a:tc>
                  <a:txBody>
                    <a:bodyPr/>
                    <a:lstStyle/>
                    <a:p>
                      <a:r>
                        <a:rPr lang="en-GB" dirty="0" smtClean="0">
                          <a:latin typeface="Calibri" pitchFamily="34" charset="0"/>
                        </a:rPr>
                        <a:t>0.833</a:t>
                      </a:r>
                      <a:endParaRPr lang="en-GB" dirty="0">
                        <a:latin typeface="Calibri" pitchFamily="34" charset="0"/>
                      </a:endParaRPr>
                    </a:p>
                  </a:txBody>
                  <a:tcPr/>
                </a:tc>
                <a:tc>
                  <a:txBody>
                    <a:bodyPr/>
                    <a:lstStyle/>
                    <a:p>
                      <a:r>
                        <a:rPr lang="en-GB" dirty="0" smtClean="0">
                          <a:latin typeface="Calibri" pitchFamily="34" charset="0"/>
                        </a:rPr>
                        <a:t>0.881</a:t>
                      </a:r>
                      <a:endParaRPr lang="en-GB" dirty="0">
                        <a:latin typeface="Calibri" pitchFamily="34" charset="0"/>
                      </a:endParaRPr>
                    </a:p>
                  </a:txBody>
                  <a:tcPr/>
                </a:tc>
                <a:tc>
                  <a:txBody>
                    <a:bodyPr/>
                    <a:lstStyle/>
                    <a:p>
                      <a:r>
                        <a:rPr lang="en-GB" dirty="0" smtClean="0">
                          <a:latin typeface="Calibri" pitchFamily="34" charset="0"/>
                        </a:rPr>
                        <a:t>0.820</a:t>
                      </a:r>
                      <a:endParaRPr lang="en-GB" dirty="0">
                        <a:latin typeface="Calibri" pitchFamily="34" charset="0"/>
                      </a:endParaRPr>
                    </a:p>
                  </a:txBody>
                  <a:tcPr/>
                </a:tc>
              </a:tr>
              <a:tr h="370840">
                <a:tc vMerge="1">
                  <a:txBody>
                    <a:bodyPr/>
                    <a:lstStyle/>
                    <a:p>
                      <a:endParaRPr lang="en-GB" dirty="0"/>
                    </a:p>
                  </a:txBody>
                  <a:tcPr/>
                </a:tc>
                <a:tc>
                  <a:txBody>
                    <a:bodyPr/>
                    <a:lstStyle/>
                    <a:p>
                      <a:r>
                        <a:rPr lang="en-GB" b="1" dirty="0" smtClean="0">
                          <a:latin typeface="Calibri" pitchFamily="34" charset="0"/>
                        </a:rPr>
                        <a:t>b) VRS ii )</a:t>
                      </a:r>
                      <a:r>
                        <a:rPr lang="en-GB" b="1" baseline="0" dirty="0" smtClean="0">
                          <a:latin typeface="Calibri" pitchFamily="34" charset="0"/>
                        </a:rPr>
                        <a:t> within year</a:t>
                      </a:r>
                      <a:endParaRPr lang="en-GB" b="1" dirty="0" smtClean="0">
                        <a:latin typeface="Calibri" pitchFamily="34" charset="0"/>
                      </a:endParaRPr>
                    </a:p>
                  </a:txBody>
                  <a:tcPr/>
                </a:tc>
                <a:tc>
                  <a:txBody>
                    <a:bodyPr/>
                    <a:lstStyle/>
                    <a:p>
                      <a:r>
                        <a:rPr lang="en-GB" dirty="0" smtClean="0">
                          <a:latin typeface="Calibri" pitchFamily="34" charset="0"/>
                        </a:rPr>
                        <a:t>0.943</a:t>
                      </a:r>
                      <a:endParaRPr lang="en-GB" dirty="0">
                        <a:latin typeface="Calibri" pitchFamily="34" charset="0"/>
                      </a:endParaRPr>
                    </a:p>
                  </a:txBody>
                  <a:tcPr/>
                </a:tc>
                <a:tc>
                  <a:txBody>
                    <a:bodyPr/>
                    <a:lstStyle/>
                    <a:p>
                      <a:r>
                        <a:rPr lang="en-GB" dirty="0" smtClean="0">
                          <a:latin typeface="Calibri" pitchFamily="34" charset="0"/>
                        </a:rPr>
                        <a:t>0.954</a:t>
                      </a:r>
                      <a:endParaRPr lang="en-GB" dirty="0">
                        <a:latin typeface="Calibri" pitchFamily="34" charset="0"/>
                      </a:endParaRPr>
                    </a:p>
                  </a:txBody>
                  <a:tcPr/>
                </a:tc>
                <a:tc>
                  <a:txBody>
                    <a:bodyPr/>
                    <a:lstStyle/>
                    <a:p>
                      <a:r>
                        <a:rPr lang="en-GB" dirty="0" smtClean="0">
                          <a:latin typeface="Calibri" pitchFamily="34" charset="0"/>
                        </a:rPr>
                        <a:t>0.929</a:t>
                      </a:r>
                      <a:endParaRPr lang="en-GB" dirty="0">
                        <a:latin typeface="Calibri" pitchFamily="34" charset="0"/>
                      </a:endParaRPr>
                    </a:p>
                  </a:txBody>
                  <a:tcPr/>
                </a:tc>
              </a:tr>
            </a:tbl>
          </a:graphicData>
        </a:graphic>
      </p:graphicFrame>
      <p:sp>
        <p:nvSpPr>
          <p:cNvPr id="4" name="Rectangle 3"/>
          <p:cNvSpPr/>
          <p:nvPr/>
        </p:nvSpPr>
        <p:spPr bwMode="auto">
          <a:xfrm>
            <a:off x="5292080" y="2420888"/>
            <a:ext cx="1584176" cy="2232248"/>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3200" b="1"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xmlns="" val="2960917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4</a:t>
            </a:r>
            <a:r>
              <a:rPr lang="en-GB" b="1" dirty="0" smtClean="0"/>
              <a:t>. </a:t>
            </a:r>
            <a:r>
              <a:rPr lang="en-GB" b="1" dirty="0"/>
              <a:t>Policy issues</a:t>
            </a:r>
            <a:br>
              <a:rPr lang="en-GB" b="1" dirty="0"/>
            </a:br>
            <a:r>
              <a:rPr lang="en-GB" dirty="0" smtClean="0"/>
              <a:t>Outputs of </a:t>
            </a:r>
            <a:r>
              <a:rPr lang="en-GB" dirty="0" smtClean="0"/>
              <a:t>pre-, post- and non-merging HEIs</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087451198"/>
              </p:ext>
            </p:extLst>
          </p:nvPr>
        </p:nvGraphicFramePr>
        <p:xfrm>
          <a:off x="684213" y="1268413"/>
          <a:ext cx="7772400" cy="41052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92040600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4</a:t>
            </a:r>
            <a:r>
              <a:rPr lang="en-GB" b="1" dirty="0" smtClean="0"/>
              <a:t>. </a:t>
            </a:r>
            <a:r>
              <a:rPr lang="en-GB" b="1" dirty="0"/>
              <a:t>Policy issues</a:t>
            </a:r>
            <a:br>
              <a:rPr lang="en-GB" b="1" dirty="0"/>
            </a:br>
            <a:r>
              <a:rPr lang="en-GB" dirty="0" smtClean="0"/>
              <a:t>Inputs </a:t>
            </a:r>
            <a:r>
              <a:rPr lang="en-GB" dirty="0" smtClean="0"/>
              <a:t>of </a:t>
            </a:r>
            <a:r>
              <a:rPr lang="en-GB" dirty="0" smtClean="0"/>
              <a:t>pre-, post- and non-merging HEIs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403438375"/>
              </p:ext>
            </p:extLst>
          </p:nvPr>
        </p:nvGraphicFramePr>
        <p:xfrm>
          <a:off x="684213" y="1268413"/>
          <a:ext cx="7772400" cy="41052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62614794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5</a:t>
            </a:r>
            <a:r>
              <a:rPr lang="en-GB" b="1" dirty="0" smtClean="0"/>
              <a:t>. Conclusions</a:t>
            </a:r>
            <a:endParaRPr lang="en-GB" b="1" dirty="0"/>
          </a:p>
        </p:txBody>
      </p:sp>
      <p:sp>
        <p:nvSpPr>
          <p:cNvPr id="3" name="Content Placeholder 2"/>
          <p:cNvSpPr>
            <a:spLocks noGrp="1"/>
          </p:cNvSpPr>
          <p:nvPr>
            <p:ph idx="1"/>
          </p:nvPr>
        </p:nvSpPr>
        <p:spPr>
          <a:xfrm>
            <a:off x="683568" y="836712"/>
            <a:ext cx="7772400" cy="4536504"/>
          </a:xfrm>
        </p:spPr>
        <p:txBody>
          <a:bodyPr/>
          <a:lstStyle/>
          <a:p>
            <a:r>
              <a:rPr lang="en-GB" dirty="0" smtClean="0"/>
              <a:t>Ratios which claim to measure efficiency or performance of universities (such as those found in media rankings) should be treated with caution as they do not adequately reflect the university context</a:t>
            </a:r>
          </a:p>
          <a:p>
            <a:r>
              <a:rPr lang="en-GB" dirty="0" smtClean="0"/>
              <a:t>DEA and SFA can provide multi-dimensional measures of efficiency</a:t>
            </a:r>
          </a:p>
          <a:p>
            <a:r>
              <a:rPr lang="en-GB" dirty="0" smtClean="0"/>
              <a:t>DEA and SFA provide different estimates of the </a:t>
            </a:r>
            <a:r>
              <a:rPr lang="en-GB" b="1" dirty="0" smtClean="0"/>
              <a:t>levels of efficiency </a:t>
            </a:r>
            <a:r>
              <a:rPr lang="en-GB" dirty="0" smtClean="0"/>
              <a:t>in English higher education</a:t>
            </a:r>
          </a:p>
          <a:p>
            <a:r>
              <a:rPr lang="en-GB" dirty="0"/>
              <a:t>Policy-makers should be wary of using the DEA within-year estimation approach</a:t>
            </a:r>
          </a:p>
          <a:p>
            <a:r>
              <a:rPr lang="en-GB" b="1" dirty="0" smtClean="0"/>
              <a:t>Rankings</a:t>
            </a:r>
            <a:r>
              <a:rPr lang="en-GB" dirty="0" smtClean="0"/>
              <a:t> </a:t>
            </a:r>
            <a:r>
              <a:rPr lang="en-GB" dirty="0"/>
              <a:t>of </a:t>
            </a:r>
            <a:r>
              <a:rPr lang="en-GB" dirty="0" smtClean="0"/>
              <a:t>DEA and SFA efficiency </a:t>
            </a:r>
            <a:r>
              <a:rPr lang="en-GB" dirty="0"/>
              <a:t>scores are significantly positively </a:t>
            </a:r>
            <a:r>
              <a:rPr lang="en-GB" dirty="0" smtClean="0"/>
              <a:t>related, </a:t>
            </a:r>
            <a:r>
              <a:rPr lang="en-GB" dirty="0"/>
              <a:t>but correlations are </a:t>
            </a:r>
            <a:r>
              <a:rPr lang="en-GB" dirty="0" smtClean="0"/>
              <a:t>low</a:t>
            </a:r>
            <a:endParaRPr lang="en-GB" dirty="0"/>
          </a:p>
          <a:p>
            <a:r>
              <a:rPr lang="en-GB" dirty="0" smtClean="0"/>
              <a:t>Merging HEIs appear to have higher efficiency than non-merging HEIs</a:t>
            </a:r>
          </a:p>
          <a:p>
            <a:r>
              <a:rPr lang="en-GB" dirty="0" smtClean="0"/>
              <a:t>Further analysis is necessary to discover whether this is caused by the merger or other characteristics </a:t>
            </a:r>
          </a:p>
          <a:p>
            <a:endParaRPr lang="en-GB" dirty="0"/>
          </a:p>
        </p:txBody>
      </p:sp>
    </p:spTree>
    <p:extLst>
      <p:ext uri="{BB962C8B-B14F-4D97-AF65-F5344CB8AC3E}">
        <p14:creationId xmlns:p14="http://schemas.microsoft.com/office/powerpoint/2010/main" xmlns="" val="3214614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93576"/>
            <a:ext cx="7772400" cy="875184"/>
          </a:xfrm>
        </p:spPr>
        <p:txBody>
          <a:bodyPr/>
          <a:lstStyle/>
          <a:p>
            <a:r>
              <a:rPr lang="en-GB" b="1" dirty="0" smtClean="0"/>
              <a:t>1. Introduction</a:t>
            </a:r>
            <a:r>
              <a:rPr lang="en-GB" dirty="0" smtClean="0"/>
              <a:t/>
            </a:r>
            <a:br>
              <a:rPr lang="en-GB" dirty="0" smtClean="0"/>
            </a:br>
            <a:r>
              <a:rPr lang="en-GB" dirty="0" smtClean="0"/>
              <a:t>Composition of </a:t>
            </a:r>
            <a:r>
              <a:rPr lang="en-GB" dirty="0"/>
              <a:t>the </a:t>
            </a:r>
            <a:r>
              <a:rPr lang="en-GB" dirty="0" smtClean="0"/>
              <a:t>English higher education sector</a:t>
            </a:r>
            <a:endParaRPr lang="en-GB" dirty="0"/>
          </a:p>
        </p:txBody>
      </p:sp>
      <p:sp>
        <p:nvSpPr>
          <p:cNvPr id="3" name="Content Placeholder 2"/>
          <p:cNvSpPr>
            <a:spLocks noGrp="1"/>
          </p:cNvSpPr>
          <p:nvPr>
            <p:ph idx="1"/>
          </p:nvPr>
        </p:nvSpPr>
        <p:spPr>
          <a:xfrm>
            <a:off x="683568" y="1484784"/>
            <a:ext cx="7772400" cy="4104456"/>
          </a:xfrm>
        </p:spPr>
        <p:txBody>
          <a:bodyPr/>
          <a:lstStyle/>
          <a:p>
            <a:r>
              <a:rPr lang="en-GB" dirty="0" smtClean="0"/>
              <a:t>The current English higher education sector therefore comprises very diverse groups of HEIs:</a:t>
            </a:r>
            <a:r>
              <a:rPr lang="en-GB" dirty="0"/>
              <a:t>	</a:t>
            </a:r>
            <a:r>
              <a:rPr lang="en-GB" dirty="0" smtClean="0"/>
              <a:t/>
            </a:r>
            <a:br>
              <a:rPr lang="en-GB" dirty="0" smtClean="0"/>
            </a:br>
            <a:endParaRPr lang="en-GB" sz="800" dirty="0" smtClean="0"/>
          </a:p>
          <a:p>
            <a:pPr marL="918900">
              <a:buFont typeface="Wingdings" pitchFamily="2" charset="2"/>
              <a:buChar char="ü"/>
            </a:pPr>
            <a:r>
              <a:rPr lang="en-GB" dirty="0" smtClean="0"/>
              <a:t>Pre-1992 universities</a:t>
            </a:r>
            <a:br>
              <a:rPr lang="en-GB" dirty="0" smtClean="0"/>
            </a:br>
            <a:r>
              <a:rPr lang="en-GB" dirty="0" smtClean="0"/>
              <a:t>Traditional HEIs including Oxford and Cambridge, and universities established in the 1960s; they offer traditional programmes and subjects and have a research mission	</a:t>
            </a:r>
          </a:p>
          <a:p>
            <a:pPr marL="918900">
              <a:buFont typeface="Wingdings" pitchFamily="2" charset="2"/>
              <a:buChar char="ü"/>
            </a:pPr>
            <a:r>
              <a:rPr lang="en-GB" dirty="0" smtClean="0"/>
              <a:t>Post-1992 </a:t>
            </a:r>
            <a:r>
              <a:rPr lang="en-GB" dirty="0"/>
              <a:t>universities	</a:t>
            </a:r>
            <a:r>
              <a:rPr lang="en-GB" dirty="0" smtClean="0"/>
              <a:t/>
            </a:r>
            <a:br>
              <a:rPr lang="en-GB" dirty="0" smtClean="0"/>
            </a:br>
            <a:r>
              <a:rPr lang="en-GB" dirty="0" smtClean="0"/>
              <a:t>Former polytechnics which offer a range of programmes including vocational degrees; some also have a research mission</a:t>
            </a:r>
            <a:endParaRPr lang="en-GB" dirty="0"/>
          </a:p>
          <a:p>
            <a:pPr marL="918900">
              <a:buFont typeface="Wingdings" pitchFamily="2" charset="2"/>
              <a:buChar char="ü"/>
            </a:pPr>
            <a:r>
              <a:rPr lang="en-GB" dirty="0"/>
              <a:t>Former colleges of HE	</a:t>
            </a:r>
            <a:r>
              <a:rPr lang="en-GB" dirty="0" smtClean="0"/>
              <a:t/>
            </a:r>
            <a:br>
              <a:rPr lang="en-GB" dirty="0" smtClean="0"/>
            </a:br>
            <a:r>
              <a:rPr lang="en-GB" dirty="0" smtClean="0"/>
              <a:t>Often small, specialist HEIs; often do not have a research mission; allowed to obtain university status since 2004</a:t>
            </a:r>
            <a:r>
              <a:rPr lang="en-GB" dirty="0"/>
              <a:t>	</a:t>
            </a:r>
          </a:p>
        </p:txBody>
      </p:sp>
    </p:spTree>
    <p:extLst>
      <p:ext uri="{BB962C8B-B14F-4D97-AF65-F5344CB8AC3E}">
        <p14:creationId xmlns:p14="http://schemas.microsoft.com/office/powerpoint/2010/main" xmlns="" val="3389084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2. Efficiency and its measurement</a:t>
            </a:r>
            <a:br>
              <a:rPr lang="en-GB" b="1" dirty="0" smtClean="0"/>
            </a:br>
            <a:r>
              <a:rPr lang="en-GB" dirty="0" smtClean="0"/>
              <a:t>Why measure the efficiency of English higher education?</a:t>
            </a:r>
            <a:endParaRPr lang="en-GB" dirty="0"/>
          </a:p>
        </p:txBody>
      </p:sp>
      <p:sp>
        <p:nvSpPr>
          <p:cNvPr id="3" name="Content Placeholder 2"/>
          <p:cNvSpPr>
            <a:spLocks noGrp="1"/>
          </p:cNvSpPr>
          <p:nvPr>
            <p:ph idx="1"/>
          </p:nvPr>
        </p:nvSpPr>
        <p:spPr>
          <a:xfrm>
            <a:off x="683568" y="1268760"/>
            <a:ext cx="7772400" cy="4392488"/>
          </a:xfrm>
        </p:spPr>
        <p:txBody>
          <a:bodyPr/>
          <a:lstStyle/>
          <a:p>
            <a:r>
              <a:rPr lang="en-GB" dirty="0"/>
              <a:t>Assessing the performance or efficiency of higher education institutions (HEIs) is of interest to: </a:t>
            </a:r>
            <a:r>
              <a:rPr lang="en-GB" dirty="0" smtClean="0"/>
              <a:t/>
            </a:r>
            <a:br>
              <a:rPr lang="en-GB" dirty="0" smtClean="0"/>
            </a:br>
            <a:r>
              <a:rPr lang="en-GB" dirty="0" smtClean="0"/>
              <a:t>- potential </a:t>
            </a:r>
            <a:r>
              <a:rPr lang="en-GB" dirty="0"/>
              <a:t>students and their </a:t>
            </a:r>
            <a:r>
              <a:rPr lang="en-GB" dirty="0" smtClean="0"/>
              <a:t>parents </a:t>
            </a:r>
            <a:br>
              <a:rPr lang="en-GB" dirty="0" smtClean="0"/>
            </a:br>
            <a:r>
              <a:rPr lang="en-GB" dirty="0" smtClean="0"/>
              <a:t>- HEI managers</a:t>
            </a:r>
            <a:br>
              <a:rPr lang="en-GB" dirty="0" smtClean="0"/>
            </a:br>
            <a:r>
              <a:rPr lang="en-GB" dirty="0" smtClean="0"/>
              <a:t>- government </a:t>
            </a:r>
            <a:r>
              <a:rPr lang="en-GB" dirty="0"/>
              <a:t>(since HEIs receive public funding) </a:t>
            </a:r>
            <a:r>
              <a:rPr lang="en-GB" dirty="0" smtClean="0"/>
              <a:t/>
            </a:r>
            <a:br>
              <a:rPr lang="en-GB" dirty="0" smtClean="0"/>
            </a:br>
            <a:endParaRPr lang="en-GB" dirty="0" smtClean="0"/>
          </a:p>
          <a:p>
            <a:endParaRPr lang="en-GB" dirty="0"/>
          </a:p>
          <a:p>
            <a:endParaRPr lang="en-GB" dirty="0"/>
          </a:p>
        </p:txBody>
      </p:sp>
    </p:spTree>
    <p:extLst>
      <p:ext uri="{BB962C8B-B14F-4D97-AF65-F5344CB8AC3E}">
        <p14:creationId xmlns:p14="http://schemas.microsoft.com/office/powerpoint/2010/main" xmlns="" val="28059787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2. Efficiency </a:t>
            </a:r>
            <a:r>
              <a:rPr lang="en-GB" b="1" dirty="0"/>
              <a:t>and its </a:t>
            </a:r>
            <a:r>
              <a:rPr lang="en-GB" b="1" dirty="0" smtClean="0"/>
              <a:t>measurement</a:t>
            </a:r>
            <a:br>
              <a:rPr lang="en-GB" b="1" dirty="0" smtClean="0"/>
            </a:br>
            <a:r>
              <a:rPr lang="en-GB" dirty="0"/>
              <a:t>Official performance indicators</a:t>
            </a:r>
          </a:p>
        </p:txBody>
      </p:sp>
      <p:sp>
        <p:nvSpPr>
          <p:cNvPr id="3" name="Content Placeholder 2"/>
          <p:cNvSpPr>
            <a:spLocks noGrp="1"/>
          </p:cNvSpPr>
          <p:nvPr>
            <p:ph idx="1"/>
          </p:nvPr>
        </p:nvSpPr>
        <p:spPr/>
        <p:txBody>
          <a:bodyPr/>
          <a:lstStyle/>
          <a:p>
            <a:r>
              <a:rPr lang="en-GB" b="1" dirty="0" smtClean="0"/>
              <a:t>The Higher Education Statistics Agency (HESA) </a:t>
            </a:r>
            <a:r>
              <a:rPr lang="en-GB" dirty="0" smtClean="0"/>
              <a:t>has published performance indicators since 1999</a:t>
            </a:r>
          </a:p>
          <a:p>
            <a:pPr marL="0" indent="0">
              <a:buNone/>
            </a:pPr>
            <a:endParaRPr lang="en-GB" sz="800" dirty="0" smtClean="0"/>
          </a:p>
          <a:p>
            <a:pPr marL="0" indent="0">
              <a:buNone/>
            </a:pPr>
            <a:r>
              <a:rPr lang="en-GB" dirty="0"/>
              <a:t>‘Performance indicators in higher education (HE) provide information on the nature and performance of the HE sector in the UK. They are intended as an objective and consistent set of measures of how a higher education institution is performing.’</a:t>
            </a:r>
          </a:p>
          <a:p>
            <a:pPr marL="0" indent="0">
              <a:buNone/>
            </a:pPr>
            <a:endParaRPr lang="en-GB" sz="800" dirty="0"/>
          </a:p>
          <a:p>
            <a:pPr marL="0" indent="0">
              <a:buNone/>
            </a:pPr>
            <a:r>
              <a:rPr lang="en-GB" dirty="0"/>
              <a:t>The indicators currently cover the following data:</a:t>
            </a:r>
          </a:p>
          <a:p>
            <a:pPr marL="0">
              <a:spcBef>
                <a:spcPts val="0"/>
              </a:spcBef>
            </a:pPr>
            <a:r>
              <a:rPr lang="en-GB" dirty="0"/>
              <a:t>widening participation indicators</a:t>
            </a:r>
          </a:p>
          <a:p>
            <a:pPr marL="0">
              <a:spcBef>
                <a:spcPts val="0"/>
              </a:spcBef>
            </a:pPr>
            <a:r>
              <a:rPr lang="en-GB" dirty="0"/>
              <a:t>non-continuation </a:t>
            </a:r>
            <a:r>
              <a:rPr lang="en-GB" dirty="0" smtClean="0"/>
              <a:t>rates</a:t>
            </a:r>
            <a:endParaRPr lang="en-GB" dirty="0"/>
          </a:p>
          <a:p>
            <a:pPr marL="0">
              <a:spcBef>
                <a:spcPts val="0"/>
              </a:spcBef>
            </a:pPr>
            <a:r>
              <a:rPr lang="en-GB" dirty="0"/>
              <a:t>module completion rates</a:t>
            </a:r>
          </a:p>
          <a:p>
            <a:pPr marL="0">
              <a:spcBef>
                <a:spcPts val="0"/>
              </a:spcBef>
            </a:pPr>
            <a:r>
              <a:rPr lang="en-GB" dirty="0"/>
              <a:t>research output</a:t>
            </a:r>
          </a:p>
          <a:p>
            <a:pPr marL="0">
              <a:spcBef>
                <a:spcPts val="0"/>
              </a:spcBef>
            </a:pPr>
            <a:r>
              <a:rPr lang="en-GB" dirty="0"/>
              <a:t>employment of graduates</a:t>
            </a:r>
            <a:endParaRPr lang="en-GB" dirty="0" smtClean="0"/>
          </a:p>
          <a:p>
            <a:endParaRPr lang="en-GB" dirty="0"/>
          </a:p>
        </p:txBody>
      </p:sp>
    </p:spTree>
    <p:extLst>
      <p:ext uri="{BB962C8B-B14F-4D97-AF65-F5344CB8AC3E}">
        <p14:creationId xmlns:p14="http://schemas.microsoft.com/office/powerpoint/2010/main" xmlns="" val="34930757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2. </a:t>
            </a:r>
            <a:r>
              <a:rPr lang="en-GB" b="1" dirty="0"/>
              <a:t>Efficiency and its measurement</a:t>
            </a:r>
            <a:br>
              <a:rPr lang="en-GB" b="1" dirty="0"/>
            </a:br>
            <a:r>
              <a:rPr lang="en-GB" dirty="0"/>
              <a:t>Official performance indicators</a:t>
            </a:r>
          </a:p>
        </p:txBody>
      </p:sp>
      <p:sp>
        <p:nvSpPr>
          <p:cNvPr id="3" name="Content Placeholder 2"/>
          <p:cNvSpPr>
            <a:spLocks noGrp="1"/>
          </p:cNvSpPr>
          <p:nvPr>
            <p:ph idx="1"/>
          </p:nvPr>
        </p:nvSpPr>
        <p:spPr/>
        <p:txBody>
          <a:bodyPr/>
          <a:lstStyle/>
          <a:p>
            <a:r>
              <a:rPr lang="en-GB" b="1" dirty="0" smtClean="0"/>
              <a:t>Research Excellence Framework </a:t>
            </a:r>
            <a:r>
              <a:rPr lang="en-GB" dirty="0" smtClean="0"/>
              <a:t>– REF (formerly Research Assessment Exercise – RAE)</a:t>
            </a:r>
            <a:br>
              <a:rPr lang="en-GB" dirty="0" smtClean="0"/>
            </a:br>
            <a:r>
              <a:rPr lang="en-GB" dirty="0" smtClean="0"/>
              <a:t>- evaluation of research quality in British Universities. The research of each subject is ranked by a peer review panel and the rankings are used in the allocation of government funding.</a:t>
            </a:r>
          </a:p>
          <a:p>
            <a:r>
              <a:rPr lang="en-GB" b="1" dirty="0" smtClean="0"/>
              <a:t>Quality Assurance for Higher Education</a:t>
            </a:r>
            <a:r>
              <a:rPr lang="en-GB" dirty="0" smtClean="0"/>
              <a:t> (QAA) assesses undergraduate teaching. </a:t>
            </a:r>
            <a:endParaRPr lang="en-GB" dirty="0"/>
          </a:p>
        </p:txBody>
      </p:sp>
    </p:spTree>
    <p:extLst>
      <p:ext uri="{BB962C8B-B14F-4D97-AF65-F5344CB8AC3E}">
        <p14:creationId xmlns:p14="http://schemas.microsoft.com/office/powerpoint/2010/main" xmlns="" val="18491745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2. Efficiency </a:t>
            </a:r>
            <a:r>
              <a:rPr lang="en-GB" b="1" dirty="0"/>
              <a:t>and its </a:t>
            </a:r>
            <a:r>
              <a:rPr lang="en-GB" b="1" dirty="0" smtClean="0"/>
              <a:t>measurement</a:t>
            </a:r>
            <a:br>
              <a:rPr lang="en-GB" b="1" dirty="0" smtClean="0"/>
            </a:br>
            <a:r>
              <a:rPr lang="en-GB" dirty="0" smtClean="0"/>
              <a:t>Unofficial performance indicators</a:t>
            </a:r>
            <a:endParaRPr lang="en-GB" dirty="0"/>
          </a:p>
        </p:txBody>
      </p:sp>
      <p:sp>
        <p:nvSpPr>
          <p:cNvPr id="3" name="Content Placeholder 2"/>
          <p:cNvSpPr>
            <a:spLocks noGrp="1"/>
          </p:cNvSpPr>
          <p:nvPr>
            <p:ph idx="1"/>
          </p:nvPr>
        </p:nvSpPr>
        <p:spPr/>
        <p:txBody>
          <a:bodyPr/>
          <a:lstStyle/>
          <a:p>
            <a:r>
              <a:rPr lang="en-GB" dirty="0"/>
              <a:t>Newspapers regularly provide </a:t>
            </a:r>
            <a:r>
              <a:rPr lang="en-GB" i="1" dirty="0"/>
              <a:t>rankings</a:t>
            </a:r>
            <a:r>
              <a:rPr lang="en-GB" dirty="0"/>
              <a:t> of higher education institutions (HEIs). </a:t>
            </a:r>
            <a:r>
              <a:rPr lang="en-GB" dirty="0" smtClean="0"/>
              <a:t/>
            </a:r>
            <a:br>
              <a:rPr lang="en-GB" dirty="0" smtClean="0"/>
            </a:br>
            <a:r>
              <a:rPr lang="en-GB" dirty="0" smtClean="0"/>
              <a:t>For </a:t>
            </a:r>
            <a:r>
              <a:rPr lang="en-GB" dirty="0"/>
              <a:t>example</a:t>
            </a:r>
            <a:br>
              <a:rPr lang="en-GB" dirty="0"/>
            </a:br>
            <a:r>
              <a:rPr lang="en-GB" dirty="0"/>
              <a:t>- The Times Good University Guide</a:t>
            </a:r>
            <a:br>
              <a:rPr lang="en-GB" dirty="0"/>
            </a:br>
            <a:r>
              <a:rPr lang="en-GB" dirty="0"/>
              <a:t>- RIA </a:t>
            </a:r>
            <a:r>
              <a:rPr lang="en-GB" dirty="0" err="1" smtClean="0"/>
              <a:t>Novosti</a:t>
            </a:r>
            <a:r>
              <a:rPr lang="en-GB" dirty="0" smtClean="0"/>
              <a:t>/HSE </a:t>
            </a:r>
            <a:r>
              <a:rPr lang="en-GB" dirty="0"/>
              <a:t>ranking </a:t>
            </a:r>
            <a:r>
              <a:rPr lang="en-GB" dirty="0" smtClean="0"/>
              <a:t>of Russian Universities</a:t>
            </a:r>
            <a:br>
              <a:rPr lang="en-GB" dirty="0" smtClean="0"/>
            </a:br>
            <a:r>
              <a:rPr lang="en-GB" dirty="0" smtClean="0"/>
              <a:t>- Forbes ranking of Russian Universities</a:t>
            </a:r>
            <a:br>
              <a:rPr lang="en-GB" dirty="0" smtClean="0"/>
            </a:br>
            <a:r>
              <a:rPr lang="en-GB" dirty="0" smtClean="0"/>
              <a:t>- </a:t>
            </a:r>
            <a:r>
              <a:rPr lang="en-GB" dirty="0"/>
              <a:t>Times Higher Education World University </a:t>
            </a:r>
            <a:r>
              <a:rPr lang="en-GB" dirty="0" smtClean="0"/>
              <a:t>Rankings</a:t>
            </a:r>
            <a:br>
              <a:rPr lang="en-GB" dirty="0" smtClean="0"/>
            </a:br>
            <a:r>
              <a:rPr lang="en-GB" dirty="0" smtClean="0"/>
              <a:t>- </a:t>
            </a:r>
            <a:r>
              <a:rPr lang="en-GB" dirty="0"/>
              <a:t>The QS World University Rankings </a:t>
            </a:r>
            <a:br>
              <a:rPr lang="en-GB" dirty="0"/>
            </a:br>
            <a:endParaRPr lang="en-GB" dirty="0"/>
          </a:p>
        </p:txBody>
      </p:sp>
      <p:sp>
        <p:nvSpPr>
          <p:cNvPr id="4" name="Rectangle 3"/>
          <p:cNvSpPr/>
          <p:nvPr/>
        </p:nvSpPr>
        <p:spPr bwMode="auto">
          <a:xfrm>
            <a:off x="1115616" y="2204864"/>
            <a:ext cx="3672408" cy="360040"/>
          </a:xfrm>
          <a:prstGeom prst="rect">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3200" b="1"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xmlns="" val="3223809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2. Efficiency </a:t>
            </a:r>
            <a:r>
              <a:rPr lang="en-GB" b="1" dirty="0"/>
              <a:t>and its measurement</a:t>
            </a:r>
            <a:r>
              <a:rPr lang="en-GB" i="1" dirty="0" smtClean="0"/>
              <a:t/>
            </a:r>
            <a:br>
              <a:rPr lang="en-GB" i="1" dirty="0" smtClean="0"/>
            </a:br>
            <a:r>
              <a:rPr lang="en-GB" i="1" dirty="0" smtClean="0"/>
              <a:t>The </a:t>
            </a:r>
            <a:r>
              <a:rPr lang="en-GB" i="1" dirty="0"/>
              <a:t>Times Good University </a:t>
            </a:r>
            <a:r>
              <a:rPr lang="en-GB" i="1" dirty="0" smtClean="0"/>
              <a:t>Guide: </a:t>
            </a:r>
            <a:r>
              <a:rPr lang="en-GB" dirty="0" smtClean="0"/>
              <a:t>8 measures</a:t>
            </a:r>
            <a:endParaRPr lang="en-GB" i="1" dirty="0"/>
          </a:p>
        </p:txBody>
      </p:sp>
      <p:sp>
        <p:nvSpPr>
          <p:cNvPr id="3" name="Content Placeholder 2"/>
          <p:cNvSpPr>
            <a:spLocks noGrp="1"/>
          </p:cNvSpPr>
          <p:nvPr>
            <p:ph idx="1"/>
          </p:nvPr>
        </p:nvSpPr>
        <p:spPr>
          <a:xfrm>
            <a:off x="683568" y="980728"/>
            <a:ext cx="7772400" cy="4104456"/>
          </a:xfrm>
        </p:spPr>
        <p:txBody>
          <a:bodyPr/>
          <a:lstStyle/>
          <a:p>
            <a:r>
              <a:rPr lang="en-GB" dirty="0" smtClean="0"/>
              <a:t>The </a:t>
            </a:r>
            <a:r>
              <a:rPr lang="en-GB" dirty="0"/>
              <a:t>universities are compared on </a:t>
            </a:r>
            <a:r>
              <a:rPr lang="en-GB" dirty="0" smtClean="0"/>
              <a:t>‘8 well-established </a:t>
            </a:r>
            <a:r>
              <a:rPr lang="en-GB" dirty="0"/>
              <a:t>measures of importance to the undergraduate </a:t>
            </a:r>
            <a:r>
              <a:rPr lang="en-GB" dirty="0" smtClean="0"/>
              <a:t>experience’.</a:t>
            </a:r>
            <a:endParaRPr lang="en-GB" dirty="0"/>
          </a:p>
          <a:p>
            <a:pPr marL="457200" indent="-457200">
              <a:buFont typeface="+mj-lt"/>
              <a:buAutoNum type="arabicPeriod"/>
            </a:pPr>
            <a:r>
              <a:rPr lang="en-GB" dirty="0" smtClean="0"/>
              <a:t>Student satisfaction </a:t>
            </a:r>
            <a:endParaRPr lang="en-GB" dirty="0"/>
          </a:p>
          <a:p>
            <a:pPr marL="457200" indent="-457200">
              <a:buFont typeface="+mj-lt"/>
              <a:buAutoNum type="arabicPeriod"/>
            </a:pPr>
            <a:r>
              <a:rPr lang="en-GB" dirty="0"/>
              <a:t>Research </a:t>
            </a:r>
            <a:r>
              <a:rPr lang="en-GB" dirty="0" smtClean="0"/>
              <a:t>quality</a:t>
            </a:r>
            <a:endParaRPr lang="en-GB" dirty="0"/>
          </a:p>
          <a:p>
            <a:pPr marL="457200" indent="-457200">
              <a:buFont typeface="+mj-lt"/>
              <a:buAutoNum type="arabicPeriod"/>
            </a:pPr>
            <a:r>
              <a:rPr lang="en-GB" dirty="0"/>
              <a:t>Entry </a:t>
            </a:r>
            <a:r>
              <a:rPr lang="en-GB" dirty="0" smtClean="0"/>
              <a:t>standards</a:t>
            </a:r>
            <a:endParaRPr lang="en-GB" dirty="0"/>
          </a:p>
          <a:p>
            <a:pPr marL="457200" indent="-457200">
              <a:buFont typeface="+mj-lt"/>
              <a:buAutoNum type="arabicPeriod"/>
            </a:pPr>
            <a:r>
              <a:rPr lang="en-GB" dirty="0"/>
              <a:t>Student-staff </a:t>
            </a:r>
            <a:r>
              <a:rPr lang="en-GB" dirty="0" smtClean="0"/>
              <a:t>ratio</a:t>
            </a:r>
          </a:p>
          <a:p>
            <a:pPr marL="457200" indent="-457200">
              <a:buFont typeface="+mj-lt"/>
              <a:buAutoNum type="arabicPeriod"/>
            </a:pPr>
            <a:r>
              <a:rPr lang="en-GB" dirty="0"/>
              <a:t>Services and facilities spending</a:t>
            </a:r>
          </a:p>
          <a:p>
            <a:pPr marL="457200" indent="-457200">
              <a:buFont typeface="+mj-lt"/>
              <a:buAutoNum type="arabicPeriod"/>
            </a:pPr>
            <a:r>
              <a:rPr lang="en-GB" dirty="0"/>
              <a:t>Completion</a:t>
            </a:r>
          </a:p>
          <a:p>
            <a:pPr marL="457200" indent="-457200">
              <a:buFont typeface="+mj-lt"/>
              <a:buAutoNum type="arabicPeriod"/>
            </a:pPr>
            <a:r>
              <a:rPr lang="en-GB" dirty="0"/>
              <a:t>Good honours</a:t>
            </a:r>
          </a:p>
          <a:p>
            <a:pPr marL="457200" indent="-457200">
              <a:buFont typeface="+mj-lt"/>
              <a:buAutoNum type="arabicPeriod"/>
            </a:pPr>
            <a:r>
              <a:rPr lang="en-GB" dirty="0"/>
              <a:t>Graduate prospects</a:t>
            </a:r>
          </a:p>
          <a:p>
            <a:endParaRPr lang="en-GB" dirty="0"/>
          </a:p>
        </p:txBody>
      </p:sp>
    </p:spTree>
    <p:extLst>
      <p:ext uri="{BB962C8B-B14F-4D97-AF65-F5344CB8AC3E}">
        <p14:creationId xmlns:p14="http://schemas.microsoft.com/office/powerpoint/2010/main" xmlns="" val="4004002375"/>
      </p:ext>
    </p:extLst>
  </p:cSld>
  <p:clrMapOvr>
    <a:masterClrMapping/>
  </p:clrMapOvr>
  <p:timing>
    <p:tnLst>
      <p:par>
        <p:cTn id="1" dur="indefinite" restart="never" nodeType="tmRoot"/>
      </p:par>
    </p:tnLst>
  </p:timing>
</p:sld>
</file>

<file path=ppt/theme/theme1.xml><?xml version="1.0" encoding="utf-8"?>
<a:theme xmlns:a="http://schemas.openxmlformats.org/drawingml/2006/main" name="Theme2">
  <a:themeElements>
    <a:clrScheme name="">
      <a:dk1>
        <a:srgbClr val="3F3F3F"/>
      </a:dk1>
      <a:lt1>
        <a:srgbClr val="FFFFFF"/>
      </a:lt1>
      <a:dk2>
        <a:srgbClr val="000000"/>
      </a:dk2>
      <a:lt2>
        <a:srgbClr val="9C9C9C"/>
      </a:lt2>
      <a:accent1>
        <a:srgbClr val="C2DED9"/>
      </a:accent1>
      <a:accent2>
        <a:srgbClr val="F19F94"/>
      </a:accent2>
      <a:accent3>
        <a:srgbClr val="FFFFFF"/>
      </a:accent3>
      <a:accent4>
        <a:srgbClr val="343434"/>
      </a:accent4>
      <a:accent5>
        <a:srgbClr val="DDECE9"/>
      </a:accent5>
      <a:accent6>
        <a:srgbClr val="DA9086"/>
      </a:accent6>
      <a:hlink>
        <a:srgbClr val="007E84"/>
      </a:hlink>
      <a:folHlink>
        <a:srgbClr val="AFA2CF"/>
      </a:folHlink>
    </a:clrScheme>
    <a:fontScheme name="basic">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32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32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asic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asic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asic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asic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asic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asic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asic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asic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asic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asic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asic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asic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asic 13">
        <a:dk1>
          <a:srgbClr val="3F3F3F"/>
        </a:dk1>
        <a:lt1>
          <a:srgbClr val="FFFFFF"/>
        </a:lt1>
        <a:dk2>
          <a:srgbClr val="000000"/>
        </a:dk2>
        <a:lt2>
          <a:srgbClr val="9C9C9C"/>
        </a:lt2>
        <a:accent1>
          <a:srgbClr val="C2DED9"/>
        </a:accent1>
        <a:accent2>
          <a:srgbClr val="F1B13D"/>
        </a:accent2>
        <a:accent3>
          <a:srgbClr val="FFFFFF"/>
        </a:accent3>
        <a:accent4>
          <a:srgbClr val="343434"/>
        </a:accent4>
        <a:accent5>
          <a:srgbClr val="DDECE9"/>
        </a:accent5>
        <a:accent6>
          <a:srgbClr val="DAA036"/>
        </a:accent6>
        <a:hlink>
          <a:srgbClr val="007E84"/>
        </a:hlink>
        <a:folHlink>
          <a:srgbClr val="79A5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29547</TotalTime>
  <Words>1357</Words>
  <Application>Microsoft Office PowerPoint</Application>
  <PresentationFormat>On-screen Show (4:3)</PresentationFormat>
  <Paragraphs>421</Paragraphs>
  <Slides>35</Slides>
  <Notes>13</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Theme2</vt:lpstr>
      <vt:lpstr>EFFICIENCY in English higher education</vt:lpstr>
      <vt:lpstr>Outline of talk</vt:lpstr>
      <vt:lpstr>1. Introduction Timeline: English higher education (HE) from 1963</vt:lpstr>
      <vt:lpstr>1. Introduction Composition of the English higher education sector</vt:lpstr>
      <vt:lpstr>2. Efficiency and its measurement Why measure the efficiency of English higher education?</vt:lpstr>
      <vt:lpstr>2. Efficiency and its measurement Official performance indicators</vt:lpstr>
      <vt:lpstr>2. Efficiency and its measurement Official performance indicators</vt:lpstr>
      <vt:lpstr>2. Efficiency and its measurement Unofficial performance indicators</vt:lpstr>
      <vt:lpstr>2. Efficiency and its measurement The Times Good University Guide: 8 measures</vt:lpstr>
      <vt:lpstr>2. Efficiency and its measurement Problems with these rankings </vt:lpstr>
      <vt:lpstr>2. Efficiency and its measurement A multi-dimensional measure of efficiency</vt:lpstr>
      <vt:lpstr>2. Efficiency and its measurement A multi-dimensional measure of efficiency</vt:lpstr>
      <vt:lpstr>2. Efficiency and its measurement A multi-dimensional measure of efficiency</vt:lpstr>
      <vt:lpstr>2. Efficiency and its measurement Ordinary least squares regression</vt:lpstr>
      <vt:lpstr>2. Efficiency and its measurement Stochastic frontier analysis (SFA)</vt:lpstr>
      <vt:lpstr>2. Efficiency and its measurement Stochastic frontier analysis</vt:lpstr>
      <vt:lpstr>2. Efficiency and its measurement  Data envelopment analysis (DEA)</vt:lpstr>
      <vt:lpstr>2. Efficiency and its measurement Data envelopment analysis</vt:lpstr>
      <vt:lpstr>3. An empirical study Inputs and outputs </vt:lpstr>
      <vt:lpstr>3. An empirical study Estimation methods</vt:lpstr>
      <vt:lpstr>3. An empirical study Data</vt:lpstr>
      <vt:lpstr>3. An empirical study Outputs</vt:lpstr>
      <vt:lpstr>3. An empirical study Inputs</vt:lpstr>
      <vt:lpstr>3. An empirical study Inputs by HEI Type</vt:lpstr>
      <vt:lpstr>3. An empirical study  Outputs by HEI Type</vt:lpstr>
      <vt:lpstr>3. An empirical study Efficiencies</vt:lpstr>
      <vt:lpstr>3. An empirical study Mean efficiencies over time</vt:lpstr>
      <vt:lpstr>3. An empirical study Mean efficiencies by HE type</vt:lpstr>
      <vt:lpstr>4. Policy issues  Are these efficiency measures correlated?</vt:lpstr>
      <vt:lpstr>4. Policy issues  Are these efficiency measures correlated with other measures?</vt:lpstr>
      <vt:lpstr>4. Policy issues  Are our efficiency measures correlated with other measures?</vt:lpstr>
      <vt:lpstr>4. Policy issues Merger activity</vt:lpstr>
      <vt:lpstr>4. Policy issues Outputs of pre-, post- and non-merging HEIs</vt:lpstr>
      <vt:lpstr>4. Policy issues Inputs of pre-, post- and non-merging HEIs</vt:lpstr>
      <vt:lpstr>5. Conclusions</vt:lpstr>
    </vt:vector>
  </TitlesOfParts>
  <Company>Lancaster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whiterc</dc:creator>
  <cp:lastModifiedBy>ecajj</cp:lastModifiedBy>
  <cp:revision>390</cp:revision>
  <cp:lastPrinted>2013-09-20T08:11:50Z</cp:lastPrinted>
  <dcterms:created xsi:type="dcterms:W3CDTF">2011-01-26T14:43:48Z</dcterms:created>
  <dcterms:modified xsi:type="dcterms:W3CDTF">2013-09-26T06:00:33Z</dcterms:modified>
</cp:coreProperties>
</file>