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4" r:id="rId2"/>
    <p:sldId id="275" r:id="rId3"/>
    <p:sldId id="291" r:id="rId4"/>
    <p:sldId id="298" r:id="rId5"/>
    <p:sldId id="277" r:id="rId6"/>
    <p:sldId id="292" r:id="rId7"/>
    <p:sldId id="271" r:id="rId8"/>
    <p:sldId id="293" r:id="rId9"/>
    <p:sldId id="295" r:id="rId10"/>
    <p:sldId id="296" r:id="rId11"/>
    <p:sldId id="297" r:id="rId12"/>
    <p:sldId id="278" r:id="rId13"/>
    <p:sldId id="272" r:id="rId14"/>
    <p:sldId id="279" r:id="rId15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02" autoAdjust="0"/>
  </p:normalViewPr>
  <p:slideViewPr>
    <p:cSldViewPr>
      <p:cViewPr>
        <p:scale>
          <a:sx n="60" d="100"/>
          <a:sy n="60" d="100"/>
        </p:scale>
        <p:origin x="-165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1\Desktop\TIMSS_PISA\TIMSS_PISA_Valdman_new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2.0239099116491611E-2"/>
          <c:y val="0.26733329548542328"/>
          <c:w val="0.96819570138837074"/>
          <c:h val="0.59626341451998954"/>
        </c:manualLayout>
      </c:layout>
      <c:barChart>
        <c:barDir val="col"/>
        <c:grouping val="clustered"/>
        <c:ser>
          <c:idx val="0"/>
          <c:order val="0"/>
          <c:tx>
            <c:strRef>
              <c:f>Лист1!$F$3</c:f>
              <c:strCache>
                <c:ptCount val="1"/>
                <c:pt idx="0">
                  <c:v>% correct items of 10 hardest items in each group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Лист1!$C$4:$C$9</c:f>
              <c:strCache>
                <c:ptCount val="6"/>
                <c:pt idx="0">
                  <c:v>TIMSS classes with highest PV math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TIMSS classes with lowest PV math</c:v>
                </c:pt>
              </c:strCache>
            </c:strRef>
          </c:cat>
          <c:val>
            <c:numRef>
              <c:f>Лист1!$F$4:$F$9</c:f>
              <c:numCache>
                <c:formatCode>0.00</c:formatCode>
                <c:ptCount val="6"/>
                <c:pt idx="0">
                  <c:v>19.152941176470591</c:v>
                </c:pt>
                <c:pt idx="1">
                  <c:v>9.1064557503206505</c:v>
                </c:pt>
                <c:pt idx="2">
                  <c:v>8.0956375838926213</c:v>
                </c:pt>
                <c:pt idx="3">
                  <c:v>6.3738156761412537</c:v>
                </c:pt>
                <c:pt idx="4">
                  <c:v>6.0634328358208958</c:v>
                </c:pt>
                <c:pt idx="5">
                  <c:v>3.196803196803196</c:v>
                </c:pt>
              </c:numCache>
            </c:numRef>
          </c:val>
        </c:ser>
        <c:ser>
          <c:idx val="1"/>
          <c:order val="1"/>
          <c:tx>
            <c:strRef>
              <c:f>Лист1!$G$3</c:f>
              <c:strCache>
                <c:ptCount val="1"/>
                <c:pt idx="0">
                  <c:v>% correct items of 20 hardest items in each group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Лист1!$C$4:$C$9</c:f>
              <c:strCache>
                <c:ptCount val="6"/>
                <c:pt idx="0">
                  <c:v>TIMSS classes with highest PV math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TIMSS classes with lowest PV math</c:v>
                </c:pt>
              </c:strCache>
            </c:strRef>
          </c:cat>
          <c:val>
            <c:numRef>
              <c:f>Лист1!$G$4:$G$9</c:f>
              <c:numCache>
                <c:formatCode>0.00</c:formatCode>
                <c:ptCount val="6"/>
                <c:pt idx="0">
                  <c:v>27.47982914095871</c:v>
                </c:pt>
                <c:pt idx="1">
                  <c:v>15.643648763853365</c:v>
                </c:pt>
                <c:pt idx="2">
                  <c:v>13.545816733067729</c:v>
                </c:pt>
                <c:pt idx="3">
                  <c:v>10.017271157167526</c:v>
                </c:pt>
                <c:pt idx="4">
                  <c:v>9.9225897255453948</c:v>
                </c:pt>
                <c:pt idx="5">
                  <c:v>5.3106212424849701</c:v>
                </c:pt>
              </c:numCache>
            </c:numRef>
          </c:val>
        </c:ser>
        <c:dLbls>
          <c:showVal val="1"/>
        </c:dLbls>
        <c:overlap val="-25"/>
        <c:axId val="141277056"/>
        <c:axId val="141284096"/>
      </c:barChart>
      <c:catAx>
        <c:axId val="1412770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1284096"/>
        <c:crosses val="autoZero"/>
        <c:auto val="1"/>
        <c:lblAlgn val="ctr"/>
        <c:lblOffset val="100"/>
      </c:catAx>
      <c:valAx>
        <c:axId val="141284096"/>
        <c:scaling>
          <c:orientation val="minMax"/>
        </c:scaling>
        <c:delete val="1"/>
        <c:axPos val="l"/>
        <c:numFmt formatCode="0.00" sourceLinked="1"/>
        <c:tickLblPos val="none"/>
        <c:crossAx val="1412770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4276865412039904E-2"/>
          <c:y val="1.6442822281093547E-2"/>
          <c:w val="0.87650051633607218"/>
          <c:h val="0.13530988987558293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0.0082</cdr:x>
      <cdr:y>0.1147</cdr:y>
    </cdr:from>
    <cdr:to>
      <cdr:x>0.18852</cdr:x>
      <cdr:y>1</cdr:y>
    </cdr:to>
    <cdr:sp macro="" textlink="">
      <cdr:nvSpPr>
        <cdr:cNvPr id="3" name="Рамка 2"/>
        <cdr:cNvSpPr/>
      </cdr:nvSpPr>
      <cdr:spPr>
        <a:xfrm xmlns:a="http://schemas.openxmlformats.org/drawingml/2006/main">
          <a:off x="72008" y="438498"/>
          <a:ext cx="1584176" cy="3384376"/>
        </a:xfrm>
        <a:prstGeom xmlns:a="http://schemas.openxmlformats.org/drawingml/2006/main" prst="frame">
          <a:avLst>
            <a:gd name="adj1" fmla="val 2161"/>
          </a:avLst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FD9E1-603F-4D84-B74E-93F9FFA1DEF9}" type="datetimeFigureOut">
              <a:rPr lang="ru-RU" smtClean="0"/>
              <a:pPr/>
              <a:t>20.06.2013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5A6BB-E7E9-43E9-9D82-C5F07561D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C498D-F66C-458A-9BCF-0269E0A12D20}" type="datetimeFigureOut">
              <a:rPr lang="ru-RU" smtClean="0"/>
              <a:pPr/>
              <a:t>20.06.2013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7A842-A869-4EC2-961F-35D68E7D60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9516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7A842-A869-4EC2-961F-35D68E7D600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BCB86-67D9-45EC-92A4-77F15CF40F40}" type="datetimeFigureOut">
              <a:rPr lang="ru-RU" smtClean="0"/>
              <a:pPr/>
              <a:t>20.06.2013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EF27-4BB6-4EB7-B7B7-C015C6CAF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BCB86-67D9-45EC-92A4-77F15CF40F40}" type="datetimeFigureOut">
              <a:rPr lang="ru-RU" smtClean="0"/>
              <a:pPr/>
              <a:t>20.06.2013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EF27-4BB6-4EB7-B7B7-C015C6CAF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BCB86-67D9-45EC-92A4-77F15CF40F40}" type="datetimeFigureOut">
              <a:rPr lang="ru-RU" smtClean="0"/>
              <a:pPr/>
              <a:t>20.06.2013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EF27-4BB6-4EB7-B7B7-C015C6CAF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BCB86-67D9-45EC-92A4-77F15CF40F40}" type="datetimeFigureOut">
              <a:rPr lang="ru-RU" smtClean="0"/>
              <a:pPr/>
              <a:t>20.06.2013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EF27-4BB6-4EB7-B7B7-C015C6CAF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BCB86-67D9-45EC-92A4-77F15CF40F40}" type="datetimeFigureOut">
              <a:rPr lang="ru-RU" smtClean="0"/>
              <a:pPr/>
              <a:t>20.06.2013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EF27-4BB6-4EB7-B7B7-C015C6CAF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BCB86-67D9-45EC-92A4-77F15CF40F40}" type="datetimeFigureOut">
              <a:rPr lang="ru-RU" smtClean="0"/>
              <a:pPr/>
              <a:t>20.06.2013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EF27-4BB6-4EB7-B7B7-C015C6CAF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BCB86-67D9-45EC-92A4-77F15CF40F40}" type="datetimeFigureOut">
              <a:rPr lang="ru-RU" smtClean="0"/>
              <a:pPr/>
              <a:t>20.06.2013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EF27-4BB6-4EB7-B7B7-C015C6CAF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BCB86-67D9-45EC-92A4-77F15CF40F40}" type="datetimeFigureOut">
              <a:rPr lang="ru-RU" smtClean="0"/>
              <a:pPr/>
              <a:t>20.06.2013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EF27-4BB6-4EB7-B7B7-C015C6CAF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BCB86-67D9-45EC-92A4-77F15CF40F40}" type="datetimeFigureOut">
              <a:rPr lang="ru-RU" smtClean="0"/>
              <a:pPr/>
              <a:t>20.06.2013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EF27-4BB6-4EB7-B7B7-C015C6CAF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BCB86-67D9-45EC-92A4-77F15CF40F40}" type="datetimeFigureOut">
              <a:rPr lang="ru-RU" smtClean="0"/>
              <a:pPr/>
              <a:t>20.06.2013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EF27-4BB6-4EB7-B7B7-C015C6CAF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BCB86-67D9-45EC-92A4-77F15CF40F40}" type="datetimeFigureOut">
              <a:rPr lang="ru-RU" smtClean="0"/>
              <a:pPr/>
              <a:t>20.06.2013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EF27-4BB6-4EB7-B7B7-C015C6CAF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BCB86-67D9-45EC-92A4-77F15CF40F40}" type="datetimeFigureOut">
              <a:rPr lang="ru-RU" smtClean="0"/>
              <a:pPr/>
              <a:t>20.06.2013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8EF27-4BB6-4EB7-B7B7-C015C6CAF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csocman.hse.ru/v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se.ru/org/persons/395875" TargetMode="External"/><Relationship Id="rId4" Type="http://schemas.openxmlformats.org/officeDocument/2006/relationships/hyperlink" Target="http://www.hse.ru/org/persons/442153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stat18.privet.ru/lr/0a304ea92cd533be7395816481b28b55"/>
          <p:cNvPicPr>
            <a:picLocks noChangeAspect="1" noChangeArrowheads="1"/>
          </p:cNvPicPr>
          <p:nvPr/>
        </p:nvPicPr>
        <p:blipFill>
          <a:blip r:embed="rId2" cstate="print"/>
          <a:srcRect b="5053"/>
          <a:stretch>
            <a:fillRect/>
          </a:stretch>
        </p:blipFill>
        <p:spPr bwMode="auto">
          <a:xfrm>
            <a:off x="179512" y="3501008"/>
            <a:ext cx="3744416" cy="270197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916416" cy="2046089"/>
          </a:xfrm>
        </p:spPr>
        <p:txBody>
          <a:bodyPr>
            <a:noAutofit/>
          </a:bodyPr>
          <a:lstStyle/>
          <a:p>
            <a:r>
              <a:rPr lang="en-US" sz="3200" b="1" i="1" dirty="0" smtClean="0"/>
              <a:t>The first data from the comparative analysis of the results on TIMSS-2011 and PISA-2012 tests, administrated to the same sample of Russian students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 smtClean="0">
                <a:solidFill>
                  <a:schemeClr val="tx1"/>
                </a:solidFill>
              </a:rPr>
              <a:t>Dr. </a:t>
            </a:r>
            <a:r>
              <a:rPr lang="en-US" sz="1600" b="1" dirty="0" err="1" smtClean="0">
                <a:solidFill>
                  <a:schemeClr val="tx1"/>
                </a:solidFill>
              </a:rPr>
              <a:t>Yulia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Tumeneva</a:t>
            </a:r>
            <a:r>
              <a:rPr lang="en-US" sz="1600" b="1" dirty="0" smtClean="0">
                <a:solidFill>
                  <a:schemeClr val="tx1"/>
                </a:solidFill>
              </a:rPr>
              <a:t>, Senior Researcher, Laboratory for analysis of educational police HSE</a:t>
            </a:r>
          </a:p>
          <a:p>
            <a:pPr algn="r"/>
            <a:r>
              <a:rPr lang="en-US" sz="1600" b="1" dirty="0" err="1" smtClean="0">
                <a:solidFill>
                  <a:schemeClr val="tx1"/>
                </a:solidFill>
              </a:rPr>
              <a:t>Alena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Valdman</a:t>
            </a:r>
            <a:r>
              <a:rPr lang="en-US" sz="1600" b="1" dirty="0" smtClean="0">
                <a:solidFill>
                  <a:schemeClr val="tx1"/>
                </a:solidFill>
              </a:rPr>
              <a:t>, student on </a:t>
            </a:r>
            <a:r>
              <a:rPr lang="ru-RU" sz="1600" b="1" dirty="0" smtClean="0">
                <a:solidFill>
                  <a:schemeClr val="tx1"/>
                </a:solidFill>
              </a:rPr>
              <a:t>«</a:t>
            </a:r>
            <a:r>
              <a:rPr lang="en-US" sz="1600" b="1" dirty="0" smtClean="0">
                <a:solidFill>
                  <a:schemeClr val="tx1"/>
                </a:solidFill>
              </a:rPr>
              <a:t>Measurements in psychology and education</a:t>
            </a:r>
            <a:r>
              <a:rPr lang="ru-RU" sz="1600" b="1" dirty="0" smtClean="0">
                <a:solidFill>
                  <a:schemeClr val="tx1"/>
                </a:solidFill>
              </a:rPr>
              <a:t>» </a:t>
            </a:r>
            <a:r>
              <a:rPr lang="en-US" sz="1600" b="1" dirty="0" smtClean="0">
                <a:solidFill>
                  <a:schemeClr val="tx1"/>
                </a:solidFill>
              </a:rPr>
              <a:t>master program HSE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7693729">
            <a:off x="1278107" y="5527589"/>
            <a:ext cx="71526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 smtClean="0"/>
              <a:t>TIMSS</a:t>
            </a:r>
            <a:endParaRPr lang="ru-RU" sz="1600" b="1" dirty="0"/>
          </a:p>
        </p:txBody>
      </p:sp>
      <p:sp>
        <p:nvSpPr>
          <p:cNvPr id="19" name="TextBox 18"/>
          <p:cNvSpPr txBox="1"/>
          <p:nvPr/>
        </p:nvSpPr>
        <p:spPr>
          <a:xfrm rot="7185673">
            <a:off x="543353" y="5246687"/>
            <a:ext cx="568489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 smtClean="0"/>
              <a:t>PISA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403648" y="0"/>
            <a:ext cx="77403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i="1" dirty="0">
                <a:solidFill>
                  <a:schemeClr val="bg1"/>
                </a:solidFill>
              </a:rPr>
              <a:t>What we talk about when we talk about hardest PISA items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9" y="1772816"/>
            <a:ext cx="75608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To associate information presented in different ways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To keep relationships between things (or concepts) through time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To use </a:t>
            </a:r>
            <a:r>
              <a:rPr lang="en-US" sz="3200" dirty="0"/>
              <a:t>information from one domain </a:t>
            </a:r>
            <a:r>
              <a:rPr lang="en-US" sz="3200" dirty="0" smtClean="0"/>
              <a:t>to </a:t>
            </a:r>
            <a:r>
              <a:rPr lang="en-US" sz="3200" dirty="0"/>
              <a:t>solve a problem in another domain  </a:t>
            </a:r>
            <a:endParaRPr lang="en-US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To model relationships and </a:t>
            </a:r>
            <a:r>
              <a:rPr lang="en-US" sz="3200" dirty="0"/>
              <a:t>changes mathematically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144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Some preliminary conclusions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5" y="1484784"/>
            <a:ext cx="806489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 terms of PISA and TIMSS </a:t>
            </a:r>
            <a:r>
              <a:rPr lang="en-US" sz="2800" b="1" dirty="0"/>
              <a:t>tests </a:t>
            </a:r>
            <a:r>
              <a:rPr lang="en-US" sz="2800" b="1" dirty="0" smtClean="0"/>
              <a:t>we can say that “TIMSS” skills very weakly differentiate “PISA” skills. </a:t>
            </a:r>
            <a:r>
              <a:rPr lang="en-US" sz="2800" dirty="0" smtClean="0"/>
              <a:t>Factually only highest level of mastery of TIMSS skills enable success in PISA </a:t>
            </a:r>
          </a:p>
          <a:p>
            <a:r>
              <a:rPr lang="en-US" sz="2800" dirty="0" smtClean="0"/>
              <a:t>BUT! </a:t>
            </a:r>
          </a:p>
          <a:p>
            <a:r>
              <a:rPr lang="en-US" sz="2800" dirty="0" smtClean="0"/>
              <a:t>We can consider TIMSS skills as mastery of subject content; PISA skills as ability to transfer knowledge from one domain to another.</a:t>
            </a:r>
          </a:p>
          <a:p>
            <a:r>
              <a:rPr lang="en-US" sz="2800" dirty="0" smtClean="0"/>
              <a:t>Then </a:t>
            </a:r>
            <a:r>
              <a:rPr lang="en-US" sz="2800" dirty="0"/>
              <a:t>our results mean that </a:t>
            </a:r>
            <a:r>
              <a:rPr lang="en-US" sz="2800" b="1" dirty="0"/>
              <a:t>only highest level of mastery of subject content enables the meta-domain transition</a:t>
            </a:r>
            <a:r>
              <a:rPr lang="en-US" sz="2800" dirty="0"/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9144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Future ways of analysis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12776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To check these results on individual level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To check how overall TIMSS success can affect solving the hardest TIMSS items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To specify what TIMSS domain/items/cognitive process affect success in different PISA </a:t>
            </a:r>
            <a:r>
              <a:rPr lang="en-US" sz="3200" dirty="0"/>
              <a:t>domain/items/cognitive process </a:t>
            </a:r>
            <a:endParaRPr lang="en-US" sz="3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To define other cognitive abilities, except subject knowledge, (e.g. analogical thinking) that can affect meta-domain transferring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4509120"/>
            <a:ext cx="1440160" cy="12241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800" b="1" dirty="0" smtClean="0"/>
              <a:t>Questions?</a:t>
            </a:r>
          </a:p>
          <a:p>
            <a:pPr algn="ctr">
              <a:buNone/>
            </a:pPr>
            <a:r>
              <a:rPr lang="en-US" sz="1800" b="1" dirty="0" smtClean="0"/>
              <a:t>Comments?</a:t>
            </a:r>
          </a:p>
          <a:p>
            <a:pPr>
              <a:buNone/>
            </a:pPr>
            <a:r>
              <a:rPr lang="en-US" sz="1800" b="1" dirty="0" smtClean="0"/>
              <a:t>Suggestions?</a:t>
            </a:r>
          </a:p>
          <a:p>
            <a:pPr algn="ctr">
              <a:buNone/>
            </a:pPr>
            <a:endParaRPr lang="ru-RU" b="1" dirty="0"/>
          </a:p>
        </p:txBody>
      </p:sp>
      <p:pic>
        <p:nvPicPr>
          <p:cNvPr id="29698" name="Picture 2" descr="http://hetq.am/static/news/b/2012/01/86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314825"/>
            <a:ext cx="3810000" cy="254317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2780928"/>
            <a:ext cx="86044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Thank you for your attention!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 rot="232917">
            <a:off x="266914" y="301886"/>
            <a:ext cx="8839013" cy="11840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88347" y="332656"/>
            <a:ext cx="8855653" cy="10801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/>
              <a:t>Main references</a:t>
            </a:r>
            <a:endParaRPr lang="ru-RU" sz="3500" b="1" dirty="0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23528" y="3117160"/>
            <a:ext cx="85689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35496" y="1694413"/>
            <a:ext cx="910850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Алейникова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И., Нечего на зеркало пенять, коли школа стара // Управление школой, № 05, 2005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Ковалева Г.С., Особенности проведения международного исследования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PISA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-2012 в регионах России, доклад, 2012 (2)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Пушникова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Г. А зачем нам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TIMSS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PISA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? // Учительская газета, №6 , 2006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РОСРО. Материалы дискуссии о конкурентоспособности российского образования //  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Вопросы образования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2005,  № 1. С. 235-263.  </a:t>
            </a:r>
          </a:p>
          <a:p>
            <a:pPr lvl="0">
              <a:buFont typeface="Arial" pitchFamily="34" charset="0"/>
              <a:buChar char="•"/>
            </a:pPr>
            <a:r>
              <a:rPr lang="ru-RU" sz="1200" u="sng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Тюменева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 Ю.А.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200" u="sng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Хавенсон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 Т.Е.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// Тенденции развития образования: проблемы управления и оценки качества. 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Материалы 8 международной научно-практической конференции, Москва: Дело, 2012 (1)</a:t>
            </a:r>
          </a:p>
          <a:p>
            <a:pPr lvl="0">
              <a:buFont typeface="Arial" pitchFamily="34" charset="0"/>
              <a:buChar char="•"/>
            </a:pP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Falch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T.,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Rønning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M. (2011). Homework assignment and student achievement in OECD countries . Working Paper Series, Norwegian University of Science and Technology, №5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Goldhaber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D. (2002). The mystery of good teaching: Surveying the evidence on  student achievement and teachers’ characteristics. Education next 2(1)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Huang Francis L. &amp; Moon Tonya R. (2009). Is experience the best teacher? A multilevel analysis of teacher characteristics and student achievement in low performing schools.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Educ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Asse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Eval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Acc, 21, P. 209–234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Hutchison D.,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Schagen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I. In Loveless, T. (Eds.),  (2007). Lessons Learned:  What International Assessments Tell Us About Math Achievement. 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Neidorf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T, Binkley M.,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Gattis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K.,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Nohara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D. (2006). Comparing Mathematics Content in the National Assessment of Educational Progress (NAEP), Trends in International Mathematics and Science Study (TIMSS), and Program for International Student Assessment (PISA) 2003 Assessments // Technical Report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Washington, D.C.: Brookings Institute Press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Rindermann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H. (2007) The g-Factor of International Cognitive Ability Comparisons: The Homogeneity of Results in PISA,TIMSS, PIRLS and IQ-Tests Across Nations. European Journal of Personality Eur. J. Pers. 21: P. 667–706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Torney-Purta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J., Richardson W. K., Barber C. H. (2005). Teachers’ Educational Experience And Confidence In Relation To Students’ Civic Knowledge Across Countries. International Journal of Citizenship and Teacher Education, Vol. 1,  No. 1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Wu, M. (2009). A comparison of PISA and TIMSS 2003 achievement results in mathematics. Prospects, 39: P.33–46 (1)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Wu, M. (2009). A. A Critical Comparison of the Contents of PISA and TIMSS Mathematics Assessments (2)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Wu, M. (2010). Comparing the Similarities and Differences of PISA 2003 and TIMSS. OECD Education Working Papers. No. 32. OECD Publishing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Zuzovsky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R. (2009). Teachers’ qualifications and their impact on student achievement: Findings from TIMSS 2003 data for Israel.  IERI Monograph Series. Issues and Methodologies in Large-Scale Assessments, Vol.2, P. 37-62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Research question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72817"/>
            <a:ext cx="8568952" cy="23042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b="1" dirty="0" smtClean="0"/>
              <a:t>How knowledge and skills measured in TIMSS associate with the skills measured in PISA?</a:t>
            </a:r>
            <a:endParaRPr lang="ru-RU" sz="3600" b="1" dirty="0" smtClean="0"/>
          </a:p>
        </p:txBody>
      </p:sp>
      <p:pic>
        <p:nvPicPr>
          <p:cNvPr id="7" name="Picture 4" descr="http://im0-tub-ru.yandex.net/i?id=281347702-5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653136"/>
            <a:ext cx="1576650" cy="985407"/>
          </a:xfrm>
          <a:prstGeom prst="rect">
            <a:avLst/>
          </a:prstGeom>
          <a:noFill/>
        </p:spPr>
      </p:pic>
      <p:pic>
        <p:nvPicPr>
          <p:cNvPr id="8" name="Picture 2" descr="http://www.coskun.k12.tr/resim/haber/109/b/32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509120"/>
            <a:ext cx="1656184" cy="1242139"/>
          </a:xfrm>
          <a:prstGeom prst="rect">
            <a:avLst/>
          </a:prstGeom>
          <a:noFill/>
        </p:spPr>
      </p:pic>
      <p:sp>
        <p:nvSpPr>
          <p:cNvPr id="9" name="Двойная стрелка влево/вправо 8"/>
          <p:cNvSpPr/>
          <p:nvPr/>
        </p:nvSpPr>
        <p:spPr>
          <a:xfrm>
            <a:off x="3491880" y="4941168"/>
            <a:ext cx="1296144" cy="5040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2" descr="http://im6-tub-ru.yandex.net/i?id=250109420-6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4005064"/>
            <a:ext cx="432047" cy="7281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528" y="1844824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u="sng" dirty="0" smtClean="0"/>
              <a:t>Sample TIMSS-2011</a:t>
            </a:r>
            <a:r>
              <a:rPr lang="ru-RU" sz="3200" b="1" i="1" u="sng" dirty="0" smtClean="0"/>
              <a:t>:</a:t>
            </a:r>
            <a:endParaRPr lang="en-US" sz="3200" b="1" i="1" u="sng" dirty="0" smtClean="0"/>
          </a:p>
          <a:p>
            <a:pPr algn="ctr"/>
            <a:r>
              <a:rPr lang="ru-RU" sz="3200" dirty="0" smtClean="0"/>
              <a:t>  4893 </a:t>
            </a:r>
            <a:r>
              <a:rPr lang="en-US" sz="3200" dirty="0" smtClean="0"/>
              <a:t>pupils from</a:t>
            </a:r>
            <a:r>
              <a:rPr lang="ru-RU" sz="3200" dirty="0" smtClean="0"/>
              <a:t> 229 </a:t>
            </a:r>
            <a:r>
              <a:rPr lang="en-US" sz="3200" dirty="0" smtClean="0"/>
              <a:t>classes</a:t>
            </a:r>
          </a:p>
          <a:p>
            <a:pPr algn="ctr"/>
            <a:r>
              <a:rPr lang="ru-RU" sz="3200" dirty="0" smtClean="0"/>
              <a:t>(49,3% </a:t>
            </a:r>
            <a:r>
              <a:rPr lang="en-US" sz="3200" dirty="0" smtClean="0"/>
              <a:t>girls</a:t>
            </a:r>
            <a:r>
              <a:rPr lang="ru-RU" sz="3200" dirty="0" smtClean="0"/>
              <a:t> </a:t>
            </a:r>
            <a:r>
              <a:rPr lang="en-US" sz="3200" dirty="0" smtClean="0"/>
              <a:t>and</a:t>
            </a:r>
            <a:r>
              <a:rPr lang="ru-RU" sz="3200" dirty="0" smtClean="0"/>
              <a:t> 50,7% </a:t>
            </a:r>
            <a:r>
              <a:rPr lang="en-US" sz="3200" dirty="0" smtClean="0"/>
              <a:t>boys</a:t>
            </a:r>
            <a:r>
              <a:rPr lang="ru-RU" sz="3200" dirty="0" smtClean="0"/>
              <a:t>)</a:t>
            </a:r>
          </a:p>
          <a:p>
            <a:pPr algn="ctr"/>
            <a:endParaRPr lang="ru-RU" sz="3200" dirty="0" smtClean="0"/>
          </a:p>
          <a:p>
            <a:pPr algn="ctr"/>
            <a:r>
              <a:rPr lang="en-US" sz="3200" b="1" i="1" u="sng" dirty="0" smtClean="0"/>
              <a:t>Sample</a:t>
            </a:r>
            <a:r>
              <a:rPr lang="ru-RU" sz="3200" b="1" i="1" u="sng" dirty="0" smtClean="0"/>
              <a:t> </a:t>
            </a:r>
            <a:r>
              <a:rPr lang="en-US" sz="3200" b="1" i="1" u="sng" dirty="0" smtClean="0"/>
              <a:t>PISA-2012: </a:t>
            </a:r>
          </a:p>
          <a:p>
            <a:pPr algn="ctr"/>
            <a:r>
              <a:rPr lang="ru-RU" sz="3200" dirty="0" smtClean="0"/>
              <a:t>43</a:t>
            </a:r>
            <a:r>
              <a:rPr lang="en-US" sz="3200" dirty="0" smtClean="0"/>
              <a:t>99</a:t>
            </a:r>
            <a:r>
              <a:rPr lang="ru-RU" sz="3200" dirty="0" smtClean="0"/>
              <a:t> </a:t>
            </a:r>
            <a:r>
              <a:rPr lang="en-US" sz="3200" dirty="0" smtClean="0"/>
              <a:t>pupils from</a:t>
            </a:r>
            <a:r>
              <a:rPr lang="ru-RU" sz="3200" dirty="0" smtClean="0"/>
              <a:t> 229 </a:t>
            </a:r>
            <a:r>
              <a:rPr lang="en-US" sz="3200" dirty="0" smtClean="0"/>
              <a:t>classes</a:t>
            </a:r>
            <a:r>
              <a:rPr lang="ru-RU" sz="3200" dirty="0" smtClean="0"/>
              <a:t> </a:t>
            </a:r>
            <a:endParaRPr lang="en-US" sz="3200" dirty="0" smtClean="0"/>
          </a:p>
          <a:p>
            <a:pPr algn="ctr"/>
            <a:r>
              <a:rPr lang="ru-RU" sz="3200" dirty="0" smtClean="0"/>
              <a:t>(49,</a:t>
            </a:r>
            <a:r>
              <a:rPr lang="en-US" sz="3200" dirty="0" smtClean="0"/>
              <a:t>6</a:t>
            </a:r>
            <a:r>
              <a:rPr lang="ru-RU" sz="3200" dirty="0" smtClean="0"/>
              <a:t>% </a:t>
            </a:r>
            <a:r>
              <a:rPr lang="en-US" sz="3200" dirty="0" smtClean="0"/>
              <a:t>girls</a:t>
            </a:r>
            <a:r>
              <a:rPr lang="ru-RU" sz="3200" dirty="0" smtClean="0"/>
              <a:t> </a:t>
            </a:r>
            <a:r>
              <a:rPr lang="en-US" sz="3200" dirty="0" smtClean="0"/>
              <a:t>and</a:t>
            </a:r>
            <a:r>
              <a:rPr lang="ru-RU" sz="3200" dirty="0" smtClean="0"/>
              <a:t> 50,</a:t>
            </a:r>
            <a:r>
              <a:rPr lang="en-US" sz="3200" dirty="0" smtClean="0"/>
              <a:t>4</a:t>
            </a:r>
            <a:r>
              <a:rPr lang="ru-RU" sz="3200" dirty="0" smtClean="0"/>
              <a:t>% </a:t>
            </a:r>
            <a:r>
              <a:rPr lang="en-US" sz="3200" dirty="0" smtClean="0"/>
              <a:t>boys</a:t>
            </a:r>
            <a:r>
              <a:rPr lang="ru-RU" sz="3200" dirty="0" smtClean="0"/>
              <a:t>)</a:t>
            </a:r>
          </a:p>
          <a:p>
            <a:pPr algn="ctr"/>
            <a:endParaRPr lang="ru-RU" sz="3200" dirty="0" smtClean="0"/>
          </a:p>
          <a:p>
            <a:pPr algn="ctr"/>
            <a:endParaRPr lang="ru-RU" sz="3200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Russian sample (TIMSS-2011/PISA-2012)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Strategy of analysis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TIMSS classes into 6 groups from the top performers to poor performers</a:t>
            </a:r>
          </a:p>
          <a:p>
            <a:r>
              <a:rPr lang="en-US" dirty="0" smtClean="0"/>
              <a:t>Pick up 10 and 20 hardest PISA items</a:t>
            </a:r>
          </a:p>
          <a:p>
            <a:r>
              <a:rPr lang="en-US" dirty="0"/>
              <a:t>Check what </a:t>
            </a:r>
            <a:r>
              <a:rPr lang="en-US" dirty="0" smtClean="0"/>
              <a:t>is </a:t>
            </a:r>
            <a:r>
              <a:rPr lang="en-US" dirty="0"/>
              <a:t>the percent of the </a:t>
            </a:r>
            <a:r>
              <a:rPr lang="en-US" dirty="0" smtClean="0"/>
              <a:t>ten (and 20) hardest PISA </a:t>
            </a:r>
            <a:r>
              <a:rPr lang="en-US" dirty="0"/>
              <a:t>items </a:t>
            </a:r>
            <a:r>
              <a:rPr lang="en-US" dirty="0" smtClean="0"/>
              <a:t>each TIMSS group did correctly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76864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229 </a:t>
            </a:r>
            <a:r>
              <a:rPr lang="en-US" sz="3600" b="1" dirty="0" smtClean="0"/>
              <a:t>classes in TIMSS</a:t>
            </a:r>
            <a:endParaRPr lang="ru-RU" sz="3600" b="1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9144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How have we divided the sample?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426" y="3140968"/>
            <a:ext cx="144623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35 classes</a:t>
            </a:r>
            <a:endParaRPr lang="ru-RU" sz="2400" b="1" dirty="0" smtClean="0"/>
          </a:p>
          <a:p>
            <a:pPr algn="ctr"/>
            <a:r>
              <a:rPr lang="ru-RU" sz="3200" b="1" dirty="0" smtClean="0"/>
              <a:t>15,3%</a:t>
            </a:r>
          </a:p>
          <a:p>
            <a:r>
              <a:rPr lang="en-US" sz="2000" b="1" dirty="0" smtClean="0"/>
              <a:t> 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541594" y="3140968"/>
            <a:ext cx="144623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</a:t>
            </a:r>
            <a:r>
              <a:rPr lang="ru-RU" sz="2400" b="1" dirty="0" smtClean="0"/>
              <a:t>9</a:t>
            </a:r>
            <a:r>
              <a:rPr lang="en-US" sz="2400" b="1" dirty="0" smtClean="0"/>
              <a:t> classes</a:t>
            </a:r>
            <a:endParaRPr lang="ru-RU" sz="2400" b="1" dirty="0" smtClean="0"/>
          </a:p>
          <a:p>
            <a:pPr algn="ctr"/>
            <a:r>
              <a:rPr lang="ru-RU" sz="3200" b="1" dirty="0" smtClean="0"/>
              <a:t>17,0%</a:t>
            </a:r>
          </a:p>
          <a:p>
            <a:r>
              <a:rPr lang="en-US" sz="2000" b="1" dirty="0" smtClean="0"/>
              <a:t> </a:t>
            </a:r>
            <a:endParaRPr lang="ru-RU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125770" y="3140968"/>
            <a:ext cx="144623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</a:t>
            </a:r>
            <a:r>
              <a:rPr lang="ru-RU" sz="2400" b="1" dirty="0" smtClean="0"/>
              <a:t>9</a:t>
            </a:r>
            <a:r>
              <a:rPr lang="en-US" sz="2400" b="1" dirty="0" smtClean="0"/>
              <a:t> classes</a:t>
            </a:r>
            <a:endParaRPr lang="ru-RU" sz="2400" b="1" dirty="0" smtClean="0"/>
          </a:p>
          <a:p>
            <a:pPr algn="ctr"/>
            <a:r>
              <a:rPr lang="ru-RU" sz="3200" b="1" dirty="0" smtClean="0"/>
              <a:t>17,0%</a:t>
            </a:r>
          </a:p>
          <a:p>
            <a:r>
              <a:rPr lang="en-US" sz="2000" b="1" dirty="0" smtClean="0"/>
              <a:t> </a:t>
            </a:r>
            <a:endParaRPr lang="ru-RU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637938" y="3140968"/>
            <a:ext cx="144623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</a:t>
            </a:r>
            <a:r>
              <a:rPr lang="ru-RU" sz="2400" b="1" dirty="0" smtClean="0"/>
              <a:t>9</a:t>
            </a:r>
            <a:r>
              <a:rPr lang="en-US" sz="2400" b="1" dirty="0" smtClean="0"/>
              <a:t> classes</a:t>
            </a:r>
            <a:endParaRPr lang="ru-RU" sz="2400" b="1" dirty="0" smtClean="0"/>
          </a:p>
          <a:p>
            <a:pPr algn="ctr"/>
            <a:r>
              <a:rPr lang="ru-RU" sz="3200" b="1" dirty="0" smtClean="0"/>
              <a:t>17,0%</a:t>
            </a:r>
          </a:p>
          <a:p>
            <a:r>
              <a:rPr lang="en-US" sz="2000" b="1" dirty="0" smtClean="0"/>
              <a:t> 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649389" y="3140968"/>
            <a:ext cx="144623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</a:t>
            </a:r>
            <a:r>
              <a:rPr lang="ru-RU" sz="2400" b="1" dirty="0" smtClean="0"/>
              <a:t>8</a:t>
            </a:r>
            <a:r>
              <a:rPr lang="en-US" sz="2400" b="1" dirty="0" smtClean="0"/>
              <a:t> classes</a:t>
            </a:r>
            <a:endParaRPr lang="ru-RU" sz="2400" b="1" dirty="0" smtClean="0"/>
          </a:p>
          <a:p>
            <a:pPr algn="ctr"/>
            <a:r>
              <a:rPr lang="ru-RU" sz="3200" b="1" dirty="0" smtClean="0"/>
              <a:t>16,6%</a:t>
            </a:r>
          </a:p>
          <a:p>
            <a:r>
              <a:rPr lang="en-US" sz="2000" b="1" dirty="0" smtClean="0"/>
              <a:t> </a:t>
            </a:r>
            <a:endParaRPr lang="ru-RU" sz="2000" b="1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475656" y="2492896"/>
            <a:ext cx="0" cy="216024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059832" y="2492896"/>
            <a:ext cx="0" cy="216024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572000" y="2492896"/>
            <a:ext cx="0" cy="216024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156176" y="2492896"/>
            <a:ext cx="0" cy="216024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Двойная стрелка влево/вправо 31"/>
          <p:cNvSpPr/>
          <p:nvPr/>
        </p:nvSpPr>
        <p:spPr>
          <a:xfrm>
            <a:off x="1259632" y="4797152"/>
            <a:ext cx="6552728" cy="720080"/>
          </a:xfrm>
          <a:prstGeom prst="left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-36512" y="5733256"/>
            <a:ext cx="345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classes have highest PVs math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754033" y="5805264"/>
            <a:ext cx="338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C00000"/>
                </a:solidFill>
              </a:rPr>
              <a:t>The classes have lowest PVs math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9552" y="249289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1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123728" y="249289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2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635896" y="249289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3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20072" y="249289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4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732240" y="249289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5</a:t>
            </a:r>
            <a:endParaRPr lang="ru-RU" sz="2800" b="1" dirty="0">
              <a:solidFill>
                <a:srgbClr val="00B050"/>
              </a:solidFill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7668344" y="2492896"/>
            <a:ext cx="0" cy="216024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222114" y="3140968"/>
            <a:ext cx="144623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</a:t>
            </a:r>
            <a:r>
              <a:rPr lang="ru-RU" sz="2400" b="1" dirty="0" smtClean="0"/>
              <a:t>9</a:t>
            </a:r>
            <a:r>
              <a:rPr lang="en-US" sz="2400" b="1" dirty="0" smtClean="0"/>
              <a:t> classes</a:t>
            </a:r>
            <a:endParaRPr lang="ru-RU" sz="2400" b="1" dirty="0" smtClean="0"/>
          </a:p>
          <a:p>
            <a:pPr algn="ctr"/>
            <a:r>
              <a:rPr lang="ru-RU" sz="3200" b="1" dirty="0" smtClean="0"/>
              <a:t>17,0%</a:t>
            </a:r>
          </a:p>
          <a:p>
            <a:r>
              <a:rPr lang="en-US" sz="2000" b="1" dirty="0" smtClean="0"/>
              <a:t> </a:t>
            </a:r>
            <a:endParaRPr lang="ru-RU" sz="20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8244408" y="249289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6</a:t>
            </a:r>
            <a:endParaRPr lang="ru-RU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4270" y="1628800"/>
            <a:ext cx="6838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One</a:t>
            </a:r>
            <a:r>
              <a:rPr lang="en-US" sz="2800" dirty="0" smtClean="0"/>
              <a:t>-</a:t>
            </a:r>
            <a:r>
              <a:rPr lang="en-US" sz="2800" b="1" dirty="0" smtClean="0"/>
              <a:t>Parameter </a:t>
            </a:r>
            <a:r>
              <a:rPr lang="en-US" sz="2800" b="1" dirty="0" err="1" smtClean="0"/>
              <a:t>Rasch</a:t>
            </a:r>
            <a:r>
              <a:rPr lang="en-US" sz="2800" b="1" dirty="0" smtClean="0"/>
              <a:t> Model</a:t>
            </a:r>
            <a:r>
              <a:rPr lang="en-US" sz="2800" dirty="0" smtClean="0"/>
              <a:t> </a:t>
            </a:r>
            <a:r>
              <a:rPr lang="en-US" sz="2800" b="1" dirty="0" smtClean="0"/>
              <a:t>(P</a:t>
            </a:r>
            <a:r>
              <a:rPr lang="ru-RU" sz="2800" b="1" dirty="0" err="1" smtClean="0"/>
              <a:t>artial-Сredit</a:t>
            </a:r>
            <a:r>
              <a:rPr lang="ru-RU" sz="2800" b="1" dirty="0" smtClean="0"/>
              <a:t> </a:t>
            </a:r>
            <a:r>
              <a:rPr lang="en-US" sz="2800" b="1" dirty="0" smtClean="0"/>
              <a:t>)</a:t>
            </a:r>
            <a:endParaRPr lang="ru-RU" sz="28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043608" y="3284984"/>
            <a:ext cx="7093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The difficulty of each tasks in the PISA in </a:t>
            </a:r>
            <a:r>
              <a:rPr lang="en-US" sz="2800" b="1" dirty="0" err="1" smtClean="0"/>
              <a:t>logits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99592" y="5013176"/>
            <a:ext cx="76814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Selection of 10 (20) of the most difficult tasks PISA</a:t>
            </a:r>
          </a:p>
          <a:p>
            <a:pPr algn="ctr"/>
            <a:r>
              <a:rPr lang="en-US" sz="2800" b="1" dirty="0" smtClean="0"/>
              <a:t>(highest </a:t>
            </a:r>
            <a:r>
              <a:rPr lang="en-US" sz="2800" b="1" dirty="0" err="1" smtClean="0"/>
              <a:t>logits</a:t>
            </a:r>
            <a:r>
              <a:rPr lang="en-US" sz="2800" b="1" dirty="0" smtClean="0"/>
              <a:t>)</a:t>
            </a:r>
            <a:endParaRPr lang="ru-RU" sz="2800" b="1" dirty="0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Hardest items PISA. How to reach them?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3491880" y="2348880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3491880" y="3933056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9144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Results: mathematics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700808"/>
          <a:ext cx="8784976" cy="4614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411760" y="2924944"/>
            <a:ext cx="6246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 smtClean="0"/>
              <a:t>Only  </a:t>
            </a:r>
            <a:r>
              <a:rPr lang="en-US" sz="2000" b="1" u="sng" dirty="0"/>
              <a:t>highly </a:t>
            </a:r>
            <a:r>
              <a:rPr lang="en-US" sz="2000" b="1" u="sng" dirty="0" smtClean="0"/>
              <a:t>developed “TIMSS” skills differentiate success in PISA</a:t>
            </a:r>
            <a:endParaRPr lang="ru-RU" sz="2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9914503"/>
              </p:ext>
            </p:extLst>
          </p:nvPr>
        </p:nvGraphicFramePr>
        <p:xfrm>
          <a:off x="72008" y="2276872"/>
          <a:ext cx="8964488" cy="293576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494081"/>
                <a:gridCol w="2017010"/>
                <a:gridCol w="2386961"/>
                <a:gridCol w="1533218"/>
                <a:gridCol w="1533218"/>
              </a:tblGrid>
              <a:tr h="3216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№ group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Algebra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Data and chance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Number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Geometry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573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17,7</a:t>
                      </a:r>
                      <a:r>
                        <a:rPr lang="en-US" sz="2000" u="none" strike="noStrike" dirty="0" smtClean="0"/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17,8</a:t>
                      </a:r>
                      <a:r>
                        <a:rPr lang="en-US" sz="2000" u="none" strike="noStrike" dirty="0" smtClean="0"/>
                        <a:t>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18,31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18,</a:t>
                      </a:r>
                      <a:r>
                        <a:rPr lang="en-US" sz="2000" u="none" strike="noStrike" dirty="0" smtClean="0"/>
                        <a:t>20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573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10,84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9,91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10,2</a:t>
                      </a:r>
                      <a:r>
                        <a:rPr lang="en-US" sz="2000" u="none" strike="noStrike" dirty="0" smtClean="0"/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11,23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662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7,07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6,</a:t>
                      </a:r>
                      <a:r>
                        <a:rPr lang="en-US" sz="2000" u="none" strike="noStrike" dirty="0" smtClean="0"/>
                        <a:t>80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7,45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6,7</a:t>
                      </a:r>
                      <a:r>
                        <a:rPr lang="en-US" sz="2000" u="none" strike="noStrike" dirty="0" smtClean="0"/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523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7,41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6,2</a:t>
                      </a:r>
                      <a:r>
                        <a:rPr lang="en-US" sz="2000" u="none" strike="noStrike" dirty="0" smtClean="0"/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7,11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7,6</a:t>
                      </a:r>
                      <a:r>
                        <a:rPr lang="en-US" sz="2000" u="none" strike="noStrike" dirty="0" smtClean="0"/>
                        <a:t>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964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6,17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7,12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5,73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5,47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5842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2,84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3,43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3,0</a:t>
                      </a:r>
                      <a:r>
                        <a:rPr lang="en-US" sz="2000" u="none" strike="noStrike" dirty="0" smtClean="0"/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3,17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447256" y="1484784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en-US" b="1" dirty="0" smtClean="0">
                <a:solidFill>
                  <a:srgbClr val="000000"/>
                </a:solidFill>
              </a:rPr>
              <a:t>% correct items of 10 hardest items in each group</a:t>
            </a:r>
            <a:r>
              <a:rPr lang="ru-RU" b="1" dirty="0" smtClean="0">
                <a:solidFill>
                  <a:srgbClr val="000000"/>
                </a:solidFill>
              </a:rPr>
              <a:t> 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144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Results: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content domains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3016796" y="2758068"/>
            <a:ext cx="288032" cy="43204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право стрелка 8"/>
          <p:cNvSpPr/>
          <p:nvPr/>
        </p:nvSpPr>
        <p:spPr>
          <a:xfrm>
            <a:off x="5257016" y="2717304"/>
            <a:ext cx="288032" cy="43204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право стрелка 9"/>
          <p:cNvSpPr/>
          <p:nvPr/>
        </p:nvSpPr>
        <p:spPr>
          <a:xfrm>
            <a:off x="7164288" y="2758068"/>
            <a:ext cx="288032" cy="43204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8676456" y="2717304"/>
            <a:ext cx="288032" cy="43204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5590981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The same situation.</a:t>
            </a:r>
          </a:p>
          <a:p>
            <a:pPr algn="ctr"/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916832"/>
          <a:ext cx="8712968" cy="316835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751770"/>
                <a:gridCol w="2364892"/>
                <a:gridCol w="2798648"/>
                <a:gridCol w="1797658"/>
              </a:tblGrid>
              <a:tr h="4448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№ group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/>
                        <a:t>Knowing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/>
                        <a:t>Applying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/>
                        <a:t>Reasoning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448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/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18,82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18,03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18,25</a:t>
                      </a:r>
                    </a:p>
                  </a:txBody>
                  <a:tcPr marL="0" marR="0" marT="0" marB="0" anchor="b"/>
                </a:tc>
              </a:tr>
              <a:tr h="3662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/>
                        <a:t>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10,64</a:t>
                      </a:r>
                    </a:p>
                  </a:txBody>
                  <a:tcPr marL="0" marR="0" marT="0" marB="0" anchor="b"/>
                </a:tc>
              </a:tr>
              <a:tr h="4007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/>
                        <a:t>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6,97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8,04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7,45</a:t>
                      </a:r>
                    </a:p>
                  </a:txBody>
                  <a:tcPr marL="0" marR="0" marT="0" marB="0" anchor="b"/>
                </a:tc>
              </a:tr>
              <a:tr h="4002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/>
                        <a:t>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5,95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6,50</a:t>
                      </a:r>
                    </a:p>
                  </a:txBody>
                  <a:tcPr marL="0" marR="0" marT="0" marB="0" anchor="b"/>
                </a:tc>
              </a:tr>
              <a:tr h="4441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/>
                        <a:t>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6,21</a:t>
                      </a:r>
                    </a:p>
                  </a:txBody>
                  <a:tcPr marL="0" marR="0" marT="0" marB="0" anchor="b"/>
                </a:tc>
              </a:tr>
              <a:tr h="6672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/>
                        <a:t>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2,88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2,87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3,07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915816" y="1340768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en-US" b="1" dirty="0" smtClean="0">
                <a:solidFill>
                  <a:srgbClr val="000000"/>
                </a:solidFill>
              </a:rPr>
              <a:t>% correct items of 10 hardest items in each group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144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Results: cognitive domains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47864" y="5517232"/>
            <a:ext cx="2058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The same situation.</a:t>
            </a:r>
          </a:p>
        </p:txBody>
      </p:sp>
      <p:sp>
        <p:nvSpPr>
          <p:cNvPr id="10" name="Выгнутая вправо стрелка 9"/>
          <p:cNvSpPr/>
          <p:nvPr/>
        </p:nvSpPr>
        <p:spPr>
          <a:xfrm>
            <a:off x="3635896" y="2642119"/>
            <a:ext cx="288032" cy="43204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6228184" y="2642119"/>
            <a:ext cx="288032" cy="43204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право стрелка 11"/>
          <p:cNvSpPr/>
          <p:nvPr/>
        </p:nvSpPr>
        <p:spPr>
          <a:xfrm>
            <a:off x="8388424" y="2642119"/>
            <a:ext cx="288032" cy="43204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40699</TotalTime>
  <Words>666</Words>
  <Application>Microsoft Office PowerPoint</Application>
  <PresentationFormat>Экран (4:3)</PresentationFormat>
  <Paragraphs>163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The first data from the comparative analysis of the results on TIMSS-2011 and PISA-2012 tests, administrated to the same sample of Russian students  </vt:lpstr>
      <vt:lpstr>Research question</vt:lpstr>
      <vt:lpstr>Russian sample (TIMSS-2011/PISA-2012)</vt:lpstr>
      <vt:lpstr>Strategy of analysis</vt:lpstr>
      <vt:lpstr>229 classes in TIMSS</vt:lpstr>
      <vt:lpstr>Hardest items PISA. How to reach them?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Вальдман</dc:creator>
  <cp:lastModifiedBy>Вальдман</cp:lastModifiedBy>
  <cp:revision>36</cp:revision>
  <dcterms:created xsi:type="dcterms:W3CDTF">2013-04-25T07:56:13Z</dcterms:created>
  <dcterms:modified xsi:type="dcterms:W3CDTF">2013-06-20T07:00:59Z</dcterms:modified>
</cp:coreProperties>
</file>