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sldIdLst>
    <p:sldId id="256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7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4" r:id="rId23"/>
    <p:sldId id="284" r:id="rId24"/>
    <p:sldId id="275" r:id="rId25"/>
    <p:sldId id="285" r:id="rId26"/>
    <p:sldId id="282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2" d="100"/>
          <a:sy n="132" d="100"/>
        </p:scale>
        <p:origin x="-1302" y="-96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ropbox\_&#1054;&#1073;&#1097;&#1080;&#1077;%20&#1076;&#1086;&#1082;&#1091;&#1084;&#1077;&#1085;&#1090;&#1099;\&#1082;&#1086;&#1085;&#1092;&#1077;&#1088;&#1077;&#1085;&#1094;&#1080;&#1103;\school%20effect\pisa09_resul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ropbox\_&#1054;&#1073;&#1097;&#1080;&#1077;%20&#1076;&#1086;&#1082;&#1091;&#1084;&#1077;&#1085;&#1090;&#1099;\&#1082;&#1086;&#1085;&#1092;&#1077;&#1088;&#1077;&#1085;&#1094;&#1080;&#1103;\school%20effect\pisa09_resul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ropbox\_&#1054;&#1073;&#1097;&#1080;&#1077;%20&#1076;&#1086;&#1082;&#1091;&#1084;&#1077;&#1085;&#1090;&#1099;\&#1082;&#1086;&#1085;&#1092;&#1077;&#1088;&#1077;&#1085;&#1094;&#1080;&#1103;\school%20effect\pisa09_resul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24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чтение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естественные науки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13</c:v>
                </c:pt>
              </c:numCache>
            </c:numRef>
          </c:val>
        </c:ser>
        <c:dLbls/>
        <c:axId val="78028160"/>
        <c:axId val="78042240"/>
      </c:barChart>
      <c:catAx>
        <c:axId val="78028160"/>
        <c:scaling>
          <c:orientation val="minMax"/>
        </c:scaling>
        <c:axPos val="b"/>
        <c:tickLblPos val="nextTo"/>
        <c:crossAx val="78042240"/>
        <c:crosses val="autoZero"/>
        <c:auto val="1"/>
        <c:lblAlgn val="ctr"/>
        <c:lblOffset val="100"/>
      </c:catAx>
      <c:valAx>
        <c:axId val="780422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Эффект дополнительного года</a:t>
                </a:r>
                <a:endParaRPr lang="en-US" dirty="0" smtClean="0"/>
              </a:p>
              <a:p>
                <a:pPr>
                  <a:defRPr/>
                </a:pPr>
                <a:r>
                  <a:rPr lang="ru-RU" dirty="0" smtClean="0"/>
                  <a:t> (</a:t>
                </a:r>
                <a:r>
                  <a:rPr lang="en-US" dirty="0" smtClean="0"/>
                  <a:t>PISA scores)</a:t>
                </a:r>
                <a:endParaRPr lang="ru-RU" dirty="0"/>
              </a:p>
            </c:rich>
          </c:tx>
        </c:title>
        <c:numFmt formatCode="General" sourceLinked="1"/>
        <c:tickLblPos val="nextTo"/>
        <c:crossAx val="7802816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51</c:v>
                </c:pt>
                <c:pt idx="2">
                  <c:v>86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Чтение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27</c:v>
                </c:pt>
                <c:pt idx="1">
                  <c:v>45</c:v>
                </c:pt>
                <c:pt idx="2">
                  <c:v>70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ест.науки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Россия</c:v>
                </c:pt>
                <c:pt idx="1">
                  <c:v>Словакия</c:v>
                </c:pt>
                <c:pt idx="2">
                  <c:v>Чехия</c:v>
                </c:pt>
                <c:pt idx="3">
                  <c:v>Венгрия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50</c:v>
                </c:pt>
                <c:pt idx="2">
                  <c:v>90</c:v>
                </c:pt>
                <c:pt idx="3">
                  <c:v>6</c:v>
                </c:pt>
              </c:numCache>
            </c:numRef>
          </c:val>
        </c:ser>
        <c:dLbls/>
        <c:axId val="78459648"/>
        <c:axId val="78461184"/>
      </c:barChart>
      <c:catAx>
        <c:axId val="78459648"/>
        <c:scaling>
          <c:orientation val="minMax"/>
        </c:scaling>
        <c:axPos val="b"/>
        <c:tickLblPos val="nextTo"/>
        <c:crossAx val="78461184"/>
        <c:crosses val="autoZero"/>
        <c:auto val="1"/>
        <c:lblAlgn val="ctr"/>
        <c:lblOffset val="100"/>
      </c:catAx>
      <c:valAx>
        <c:axId val="784611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Эффект</a:t>
                </a:r>
                <a:r>
                  <a:rPr lang="ru-RU" baseline="0" dirty="0" smtClean="0"/>
                  <a:t> дополнительного года обучения (</a:t>
                </a:r>
                <a:r>
                  <a:rPr lang="en-US" baseline="0" dirty="0" smtClean="0"/>
                  <a:t>PISA scores)</a:t>
                </a:r>
                <a:endParaRPr lang="ru-RU" dirty="0"/>
              </a:p>
            </c:rich>
          </c:tx>
        </c:title>
        <c:numFmt formatCode="General" sourceLinked="1"/>
        <c:tickLblPos val="nextTo"/>
        <c:crossAx val="7845964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27539198319528291"/>
          <c:y val="3.660494745866813E-2"/>
          <c:w val="0.49298521872055373"/>
          <c:h val="0.79370897992466249"/>
        </c:manualLayout>
      </c:layout>
      <c:barChart>
        <c:barDir val="bar"/>
        <c:grouping val="clustered"/>
        <c:ser>
          <c:idx val="0"/>
          <c:order val="0"/>
          <c:tx>
            <c:strRef>
              <c:f>Лист13!$A$17</c:f>
              <c:strCache>
                <c:ptCount val="1"/>
                <c:pt idx="0">
                  <c:v>средний СЭС</c:v>
                </c:pt>
              </c:strCache>
            </c:strRef>
          </c:tx>
          <c:cat>
            <c:multiLvlStrRef>
              <c:f>Лист13!$B$15:$G$16</c:f>
              <c:multiLvlStrCache>
                <c:ptCount val="6"/>
                <c:lvl>
                  <c:pt idx="0">
                    <c:v>математика</c:v>
                  </c:pt>
                  <c:pt idx="1">
                    <c:v>чтение</c:v>
                  </c:pt>
                  <c:pt idx="2">
                    <c:v>ест.науки</c:v>
                  </c:pt>
                  <c:pt idx="3">
                    <c:v>математика</c:v>
                  </c:pt>
                  <c:pt idx="4">
                    <c:v>чтение</c:v>
                  </c:pt>
                  <c:pt idx="5">
                    <c:v>ест.науки</c:v>
                  </c:pt>
                </c:lvl>
                <c:lvl>
                  <c:pt idx="0">
                    <c:v>Словакия</c:v>
                  </c:pt>
                  <c:pt idx="3">
                    <c:v>Венгрия</c:v>
                  </c:pt>
                </c:lvl>
              </c:multiLvlStrCache>
            </c:multiLvlStrRef>
          </c:cat>
          <c:val>
            <c:numRef>
              <c:f>Лист13!$B$17:$G$17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</c:v>
                </c:pt>
                <c:pt idx="4">
                  <c:v>14</c:v>
                </c:pt>
                <c:pt idx="5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Лист13!$A$18</c:f>
              <c:strCache>
                <c:ptCount val="1"/>
                <c:pt idx="0">
                  <c:v>СЭС выше среднего</c:v>
                </c:pt>
              </c:strCache>
            </c:strRef>
          </c:tx>
          <c:cat>
            <c:multiLvlStrRef>
              <c:f>Лист13!$B$15:$G$16</c:f>
              <c:multiLvlStrCache>
                <c:ptCount val="6"/>
                <c:lvl>
                  <c:pt idx="0">
                    <c:v>математика</c:v>
                  </c:pt>
                  <c:pt idx="1">
                    <c:v>чтение</c:v>
                  </c:pt>
                  <c:pt idx="2">
                    <c:v>ест.науки</c:v>
                  </c:pt>
                  <c:pt idx="3">
                    <c:v>математика</c:v>
                  </c:pt>
                  <c:pt idx="4">
                    <c:v>чтение</c:v>
                  </c:pt>
                  <c:pt idx="5">
                    <c:v>ест.науки</c:v>
                  </c:pt>
                </c:lvl>
                <c:lvl>
                  <c:pt idx="0">
                    <c:v>Словакия</c:v>
                  </c:pt>
                  <c:pt idx="3">
                    <c:v>Венгрия</c:v>
                  </c:pt>
                </c:lvl>
              </c:multiLvlStrCache>
            </c:multiLvlStrRef>
          </c:cat>
          <c:val>
            <c:numRef>
              <c:f>Лист13!$B$18:$G$18</c:f>
              <c:numCache>
                <c:formatCode>General</c:formatCode>
                <c:ptCount val="6"/>
                <c:pt idx="0">
                  <c:v>4</c:v>
                </c:pt>
                <c:pt idx="1">
                  <c:v>11</c:v>
                </c:pt>
                <c:pt idx="2">
                  <c:v>13</c:v>
                </c:pt>
                <c:pt idx="3">
                  <c:v>11</c:v>
                </c:pt>
                <c:pt idx="4">
                  <c:v>23</c:v>
                </c:pt>
                <c:pt idx="5">
                  <c:v>26</c:v>
                </c:pt>
              </c:numCache>
            </c:numRef>
          </c:val>
        </c:ser>
        <c:dLbls/>
        <c:axId val="70931584"/>
        <c:axId val="70933120"/>
      </c:barChart>
      <c:catAx>
        <c:axId val="70931584"/>
        <c:scaling>
          <c:orientation val="minMax"/>
        </c:scaling>
        <c:axPos val="l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70933120"/>
        <c:crosses val="autoZero"/>
        <c:auto val="1"/>
        <c:lblAlgn val="ctr"/>
        <c:lblOffset val="100"/>
      </c:catAx>
      <c:valAx>
        <c:axId val="70933120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 dirty="0" smtClean="0"/>
                  <a:t>Эффект</a:t>
                </a:r>
                <a:r>
                  <a:rPr lang="ru-RU" sz="1400" baseline="0" dirty="0" smtClean="0"/>
                  <a:t> дополнительного года обучения (</a:t>
                </a:r>
                <a:r>
                  <a:rPr lang="en-US" sz="1400" baseline="0" dirty="0" smtClean="0"/>
                  <a:t>PISA scores)</a:t>
                </a:r>
                <a:endParaRPr lang="ru-RU" sz="1400" dirty="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0931584"/>
        <c:crosses val="autoZero"/>
        <c:crossBetween val="between"/>
      </c:valAx>
    </c:plotArea>
    <c:legend>
      <c:legendPos val="r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Лист13!$A$28</c:f>
              <c:strCache>
                <c:ptCount val="1"/>
                <c:pt idx="0">
                  <c:v>мальчики</c:v>
                </c:pt>
              </c:strCache>
            </c:strRef>
          </c:tx>
          <c:cat>
            <c:multiLvlStrRef>
              <c:f>Лист13!$B$26:$E$27</c:f>
              <c:multiLvlStrCache>
                <c:ptCount val="4"/>
                <c:lvl>
                  <c:pt idx="0">
                    <c:v>математика</c:v>
                  </c:pt>
                  <c:pt idx="1">
                    <c:v>чтение</c:v>
                  </c:pt>
                  <c:pt idx="2">
                    <c:v>ест.науки</c:v>
                  </c:pt>
                  <c:pt idx="3">
                    <c:v>математика</c:v>
                  </c:pt>
                </c:lvl>
                <c:lvl>
                  <c:pt idx="0">
                    <c:v>Словакия</c:v>
                  </c:pt>
                  <c:pt idx="3">
                    <c:v>Венгрия</c:v>
                  </c:pt>
                </c:lvl>
              </c:multiLvlStrCache>
            </c:multiLvlStrRef>
          </c:cat>
          <c:val>
            <c:numRef>
              <c:f>Лист13!$B$28:$E$28</c:f>
              <c:numCache>
                <c:formatCode>General</c:formatCode>
                <c:ptCount val="4"/>
                <c:pt idx="0">
                  <c:v>78</c:v>
                </c:pt>
                <c:pt idx="1">
                  <c:v>66</c:v>
                </c:pt>
                <c:pt idx="2">
                  <c:v>77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Лист13!$A$29</c:f>
              <c:strCache>
                <c:ptCount val="1"/>
                <c:pt idx="0">
                  <c:v>девочки</c:v>
                </c:pt>
              </c:strCache>
            </c:strRef>
          </c:tx>
          <c:cat>
            <c:multiLvlStrRef>
              <c:f>Лист13!$B$26:$E$27</c:f>
              <c:multiLvlStrCache>
                <c:ptCount val="4"/>
                <c:lvl>
                  <c:pt idx="0">
                    <c:v>математика</c:v>
                  </c:pt>
                  <c:pt idx="1">
                    <c:v>чтение</c:v>
                  </c:pt>
                  <c:pt idx="2">
                    <c:v>ест.науки</c:v>
                  </c:pt>
                  <c:pt idx="3">
                    <c:v>математика</c:v>
                  </c:pt>
                </c:lvl>
                <c:lvl>
                  <c:pt idx="0">
                    <c:v>Словакия</c:v>
                  </c:pt>
                  <c:pt idx="3">
                    <c:v>Венгрия</c:v>
                  </c:pt>
                </c:lvl>
              </c:multiLvlStrCache>
            </c:multiLvlStrRef>
          </c:cat>
          <c:val>
            <c:numRef>
              <c:f>Лист13!$B$29:$E$29</c:f>
              <c:numCache>
                <c:formatCode>General</c:formatCode>
                <c:ptCount val="4"/>
                <c:pt idx="0">
                  <c:v>33</c:v>
                </c:pt>
                <c:pt idx="1">
                  <c:v>32</c:v>
                </c:pt>
                <c:pt idx="2">
                  <c:v>33</c:v>
                </c:pt>
                <c:pt idx="3">
                  <c:v>20</c:v>
                </c:pt>
              </c:numCache>
            </c:numRef>
          </c:val>
        </c:ser>
        <c:dLbls/>
        <c:axId val="70992256"/>
        <c:axId val="70993792"/>
      </c:barChart>
      <c:catAx>
        <c:axId val="70992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0993792"/>
        <c:crosses val="autoZero"/>
        <c:auto val="1"/>
        <c:lblAlgn val="ctr"/>
        <c:lblOffset val="100"/>
      </c:catAx>
      <c:valAx>
        <c:axId val="709937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ru-RU" sz="1600" dirty="0" smtClean="0"/>
                  <a:t>Эффект</a:t>
                </a:r>
                <a:r>
                  <a:rPr lang="ru-RU" sz="1600" baseline="0" dirty="0" smtClean="0"/>
                  <a:t> дополнительного года обучения (</a:t>
                </a:r>
                <a:r>
                  <a:rPr lang="en-US" sz="1600" baseline="0" dirty="0" smtClean="0"/>
                  <a:t>PISA scores)</a:t>
                </a:r>
                <a:endParaRPr lang="ru-RU" sz="1600" dirty="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0992256"/>
        <c:crosses val="autoZero"/>
        <c:crossBetween val="between"/>
      </c:valAx>
    </c:plotArea>
    <c:legend>
      <c:legendPos val="r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Изменение эффекта дополнительного года обучения для учеников с разным СЭС (Чехия) на общеобразовательной программе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Лист13!$A$33</c:f>
              <c:strCache>
                <c:ptCount val="1"/>
                <c:pt idx="0">
                  <c:v>средний СЭС</c:v>
                </c:pt>
              </c:strCache>
            </c:strRef>
          </c:tx>
          <c:cat>
            <c:strRef>
              <c:f>Лист13!$B$32:$D$32</c:f>
              <c:strCache>
                <c:ptCount val="3"/>
                <c:pt idx="0">
                  <c:v>математика</c:v>
                </c:pt>
                <c:pt idx="1">
                  <c:v>чтение</c:v>
                </c:pt>
                <c:pt idx="2">
                  <c:v>ест.науки</c:v>
                </c:pt>
              </c:strCache>
            </c:strRef>
          </c:cat>
          <c:val>
            <c:numRef>
              <c:f>Лист13!$B$33:$D$33</c:f>
              <c:numCache>
                <c:formatCode>General</c:formatCode>
                <c:ptCount val="3"/>
                <c:pt idx="0">
                  <c:v>103</c:v>
                </c:pt>
                <c:pt idx="1">
                  <c:v>86</c:v>
                </c:pt>
                <c:pt idx="2">
                  <c:v>101</c:v>
                </c:pt>
              </c:numCache>
            </c:numRef>
          </c:val>
        </c:ser>
        <c:ser>
          <c:idx val="1"/>
          <c:order val="1"/>
          <c:tx>
            <c:strRef>
              <c:f>Лист13!$A$34</c:f>
              <c:strCache>
                <c:ptCount val="1"/>
                <c:pt idx="0">
                  <c:v>СЭС выше среднего</c:v>
                </c:pt>
              </c:strCache>
            </c:strRef>
          </c:tx>
          <c:cat>
            <c:strRef>
              <c:f>Лист13!$B$32:$D$32</c:f>
              <c:strCache>
                <c:ptCount val="3"/>
                <c:pt idx="0">
                  <c:v>математика</c:v>
                </c:pt>
                <c:pt idx="1">
                  <c:v>чтение</c:v>
                </c:pt>
                <c:pt idx="2">
                  <c:v>ест.науки</c:v>
                </c:pt>
              </c:strCache>
            </c:strRef>
          </c:cat>
          <c:val>
            <c:numRef>
              <c:f>Лист13!$B$34:$D$34</c:f>
              <c:numCache>
                <c:formatCode>General</c:formatCode>
                <c:ptCount val="3"/>
                <c:pt idx="0">
                  <c:v>74</c:v>
                </c:pt>
                <c:pt idx="1">
                  <c:v>58</c:v>
                </c:pt>
                <c:pt idx="2">
                  <c:v>69</c:v>
                </c:pt>
              </c:numCache>
            </c:numRef>
          </c:val>
        </c:ser>
        <c:dLbls/>
        <c:axId val="71110016"/>
        <c:axId val="71115904"/>
      </c:barChart>
      <c:catAx>
        <c:axId val="7111001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115904"/>
        <c:crosses val="autoZero"/>
        <c:auto val="1"/>
        <c:lblAlgn val="ctr"/>
        <c:lblOffset val="100"/>
      </c:catAx>
      <c:valAx>
        <c:axId val="7111590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ru-RU" sz="1600" dirty="0" smtClean="0"/>
                  <a:t>Эффект</a:t>
                </a:r>
                <a:r>
                  <a:rPr lang="ru-RU" sz="1600" baseline="0" dirty="0" smtClean="0"/>
                  <a:t> дополнительного года (</a:t>
                </a:r>
                <a:r>
                  <a:rPr lang="en-US" sz="1600" baseline="0" dirty="0" smtClean="0"/>
                  <a:t>PISA scores)</a:t>
                </a:r>
                <a:endParaRPr lang="ru-RU" sz="1600" dirty="0"/>
              </a:p>
            </c:rich>
          </c:tx>
          <c:layout>
            <c:manualLayout>
              <c:xMode val="edge"/>
              <c:yMode val="edge"/>
              <c:x val="2.2691529912975305E-2"/>
              <c:y val="0.16054106442600871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71110016"/>
        <c:crosses val="autoZero"/>
        <c:crossBetween val="between"/>
      </c:valAx>
    </c:plotArea>
    <c:legend>
      <c:legendPos val="r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Россия 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Лист1!$B$1:$D$1</c:f>
              <c:strCache>
                <c:ptCount val="3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468</c:v>
                </c:pt>
                <c:pt idx="1">
                  <c:v>476</c:v>
                </c:pt>
                <c:pt idx="2">
                  <c:v>468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Бразилия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Лист1!$B$1:$D$1</c:f>
              <c:strCache>
                <c:ptCount val="3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356</c:v>
                </c:pt>
                <c:pt idx="1">
                  <c:v>369</c:v>
                </c:pt>
                <c:pt idx="2">
                  <c:v>386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Чехия</c:v>
                </c:pt>
              </c:strCache>
            </c:strRef>
          </c:tx>
          <c:spPr>
            <a:ln w="50800"/>
          </c:spPr>
          <c:marker>
            <c:symbol val="none"/>
          </c:marker>
          <c:dLbls>
            <c:dLblPos val="t"/>
            <c:showVal val="1"/>
          </c:dLbls>
          <c:cat>
            <c:strRef>
              <c:f>Лист1!$B$1:$D$1</c:f>
              <c:strCache>
                <c:ptCount val="3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516</c:v>
                </c:pt>
                <c:pt idx="1">
                  <c:v>510</c:v>
                </c:pt>
                <c:pt idx="2">
                  <c:v>493</c:v>
                </c:pt>
              </c:numCache>
            </c:numRef>
          </c:val>
        </c:ser>
        <c:dLbls/>
        <c:marker val="1"/>
        <c:axId val="78575488"/>
        <c:axId val="78577024"/>
      </c:lineChart>
      <c:catAx>
        <c:axId val="78575488"/>
        <c:scaling>
          <c:orientation val="minMax"/>
        </c:scaling>
        <c:axPos val="b"/>
        <c:tickLblPos val="nextTo"/>
        <c:crossAx val="78577024"/>
        <c:crosses val="autoZero"/>
        <c:auto val="1"/>
        <c:lblAlgn val="ctr"/>
        <c:lblOffset val="100"/>
      </c:catAx>
      <c:valAx>
        <c:axId val="78577024"/>
        <c:scaling>
          <c:orientation val="minMax"/>
          <c:min val="300"/>
        </c:scaling>
        <c:axPos val="l"/>
        <c:majorGridlines/>
        <c:numFmt formatCode="General" sourceLinked="1"/>
        <c:tickLblPos val="nextTo"/>
        <c:crossAx val="7857548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Бразилия</c:v>
                </c:pt>
                <c:pt idx="1">
                  <c:v>Германия</c:v>
                </c:pt>
                <c:pt idx="2">
                  <c:v>Канада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1">
                  <c:v>33</c:v>
                </c:pt>
                <c:pt idx="2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чтение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Бразилия</c:v>
                </c:pt>
                <c:pt idx="1">
                  <c:v>Германия</c:v>
                </c:pt>
                <c:pt idx="2">
                  <c:v>Канада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</c:v>
                </c:pt>
                <c:pt idx="1">
                  <c:v>27</c:v>
                </c:pt>
                <c:pt idx="2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ест.науки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Бразилия</c:v>
                </c:pt>
                <c:pt idx="1">
                  <c:v>Германия</c:v>
                </c:pt>
                <c:pt idx="2">
                  <c:v>Канада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</c:v>
                </c:pt>
                <c:pt idx="1">
                  <c:v>29</c:v>
                </c:pt>
                <c:pt idx="2">
                  <c:v>25</c:v>
                </c:pt>
              </c:numCache>
            </c:numRef>
          </c:val>
        </c:ser>
        <c:dLbls/>
        <c:axId val="78721024"/>
        <c:axId val="78722560"/>
      </c:barChart>
      <c:catAx>
        <c:axId val="78721024"/>
        <c:scaling>
          <c:orientation val="minMax"/>
        </c:scaling>
        <c:axPos val="b"/>
        <c:tickLblPos val="nextTo"/>
        <c:crossAx val="78722560"/>
        <c:crosses val="autoZero"/>
        <c:auto val="1"/>
        <c:lblAlgn val="ctr"/>
        <c:lblOffset val="100"/>
      </c:catAx>
      <c:valAx>
        <c:axId val="78722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Эффект одного</a:t>
                </a:r>
                <a:r>
                  <a:rPr lang="ru-RU" baseline="0" dirty="0" smtClean="0"/>
                  <a:t> года (</a:t>
                </a:r>
                <a:r>
                  <a:rPr lang="en-US" baseline="0" dirty="0" smtClean="0"/>
                  <a:t>PISA scores)</a:t>
                </a:r>
                <a:endParaRPr lang="ru-RU" dirty="0"/>
              </a:p>
            </c:rich>
          </c:tx>
        </c:title>
        <c:numFmt formatCode="General" sourceLinked="1"/>
        <c:tickLblPos val="nextTo"/>
        <c:crossAx val="78721024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E24A8-2545-4C2C-A3F0-1337F2542AE0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9DCB5-ACC1-438C-8947-EE5EF44923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421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24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Профессиональные школы – результаты ниже.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Почему состав по классам имеет значение? И пропорция учеников</a:t>
            </a:r>
          </a:p>
          <a:p>
            <a:r>
              <a:rPr lang="ru-RU" dirty="0" smtClean="0"/>
              <a:t>Выбор страны – страны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вост.европы</a:t>
            </a:r>
            <a:r>
              <a:rPr lang="ru-RU" baseline="0" dirty="0" smtClean="0"/>
              <a:t> (бывшие </a:t>
            </a:r>
            <a:r>
              <a:rPr lang="ru-RU" baseline="0" dirty="0" err="1" smtClean="0"/>
              <a:t>соц</a:t>
            </a:r>
            <a:r>
              <a:rPr lang="ru-RU" baseline="0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9243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Пропорция</a:t>
            </a:r>
            <a:r>
              <a:rPr lang="ru-RU" baseline="0" dirty="0" smtClean="0"/>
              <a:t> учащихся </a:t>
            </a:r>
            <a:r>
              <a:rPr lang="ru-RU" baseline="0" dirty="0" err="1" smtClean="0"/>
              <a:t>проф.школ</a:t>
            </a:r>
            <a:r>
              <a:rPr lang="ru-RU" baseline="0" dirty="0" smtClean="0"/>
              <a:t> также может изменять средние результаты по стране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121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Результаты 10-классников могут быть выше результатов 9-классников по нескольким причинам, не только из-за эффекта дополнительного года обучения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Переменные взаимодействия позволяют оценить</a:t>
            </a:r>
            <a:r>
              <a:rPr lang="ru-RU" baseline="0" dirty="0" smtClean="0"/>
              <a:t> как меняется эффект дополнительного года обучения для учеников с разным СЭС и в зависимости от пола. Результаты второй модели используются как основные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9DCB5-ACC1-438C-8947-EE5EF44923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834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03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media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188640"/>
            <a:ext cx="5933851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Эффективность года школьного обучения для результатов </a:t>
            </a:r>
            <a:r>
              <a:rPr lang="en-US" dirty="0" smtClean="0"/>
              <a:t>PISA 2009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Тюменева</a:t>
            </a:r>
            <a:r>
              <a:rPr lang="ru-RU" dirty="0" smtClean="0"/>
              <a:t> Ю.А.</a:t>
            </a:r>
          </a:p>
          <a:p>
            <a:r>
              <a:rPr lang="ru-RU" dirty="0" smtClean="0"/>
              <a:t>Кузьмина Ю.В.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355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Почему нельзя просто сравнить результаты двух «соседних» классов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916832"/>
            <a:ext cx="8686800" cy="43638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 smtClean="0"/>
              <a:t>-</a:t>
            </a: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7704897"/>
              </p:ext>
            </p:extLst>
          </p:nvPr>
        </p:nvGraphicFramePr>
        <p:xfrm>
          <a:off x="467543" y="1903492"/>
          <a:ext cx="8208913" cy="4117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9"/>
                <a:gridCol w="1296144"/>
                <a:gridCol w="2880320"/>
              </a:tblGrid>
              <a:tr h="12100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Разница в результатах между 9-ти и 10-классниками может быть связана с…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Как  проконтролировать?</a:t>
                      </a:r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rgbClr val="00B050"/>
                        </a:gs>
                        <a:gs pos="50000">
                          <a:srgbClr val="92D050"/>
                        </a:gs>
                        <a:gs pos="100000">
                          <a:srgbClr val="00B050"/>
                        </a:gs>
                      </a:gsLst>
                      <a:lin ang="5400000" scaled="0"/>
                    </a:gradFill>
                  </a:tcPr>
                </a:tc>
              </a:tr>
              <a:tr h="7814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эффектом взросления       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7030A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Учет эффекта возраста 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rgbClr val="00B050"/>
                        </a:gs>
                        <a:gs pos="50000">
                          <a:srgbClr val="92D050"/>
                        </a:gs>
                        <a:gs pos="100000">
                          <a:srgbClr val="00B050"/>
                        </a:gs>
                      </a:gsLst>
                      <a:lin ang="5400000" scaled="0"/>
                    </a:gradFill>
                  </a:tcPr>
                </a:tc>
              </a:tr>
              <a:tr h="106312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тем, что более подготовленные или «ресурсные» ученики идут в школу раньше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7030A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Учет времени старта обучения и семейных характеристик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rgbClr val="00B050"/>
                        </a:gs>
                        <a:gs pos="50000">
                          <a:srgbClr val="92D050"/>
                        </a:gs>
                        <a:gs pos="100000">
                          <a:srgbClr val="00B050"/>
                        </a:gs>
                      </a:gsLst>
                      <a:lin ang="5400000" scaled="0"/>
                    </a:gradFill>
                  </a:tcPr>
                </a:tc>
              </a:tr>
              <a:tr h="106312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Разделением на траектории и уходом «слабых» после 9 класса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7030A0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Учет эффекта селекции на разных образовательных программах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rgbClr val="00B050"/>
                        </a:gs>
                        <a:gs pos="50000">
                          <a:srgbClr val="92D050"/>
                        </a:gs>
                        <a:gs pos="100000">
                          <a:srgbClr val="00B050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4572000" y="3573016"/>
            <a:ext cx="115212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572000" y="4437112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572000" y="5517232"/>
            <a:ext cx="115212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14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 оценки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72816"/>
            <a:ext cx="8686800" cy="4507858"/>
          </a:xfrm>
        </p:spPr>
        <p:txBody>
          <a:bodyPr>
            <a:normAutofit fontScale="85000" lnSpcReduction="20000"/>
          </a:bodyPr>
          <a:lstStyle/>
          <a:p>
            <a:pPr marL="514350" indent="-514350" algn="just">
              <a:buAutoNum type="arabicParenR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учета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 и времени начала школьного обучения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сравнивались </a:t>
            </a:r>
            <a:r>
              <a:rPr lang="ru-RU" dirty="0"/>
              <a:t>достижения учеников, имеющих одинаковую вероятность быть в 10 классе исходя из даты рождения – «до или после пороговой даты</a:t>
            </a:r>
            <a:r>
              <a:rPr lang="ru-RU" dirty="0" smtClean="0"/>
              <a:t>» (</a:t>
            </a:r>
            <a:r>
              <a:rPr lang="en-US" dirty="0" smtClean="0"/>
              <a:t>Regression Discontinuity design</a:t>
            </a:r>
            <a:r>
              <a:rPr lang="ru-RU" dirty="0" smtClean="0"/>
              <a:t>, </a:t>
            </a:r>
            <a:r>
              <a:rPr lang="en-US" dirty="0" smtClean="0"/>
              <a:t>Instrumental Variable analysis</a:t>
            </a:r>
            <a:r>
              <a:rPr lang="ru-RU" dirty="0" smtClean="0"/>
              <a:t>) и контролируются семейные характеристики ученика. </a:t>
            </a:r>
          </a:p>
          <a:p>
            <a:pPr marL="514350" indent="-514350" algn="just">
              <a:buAutoNum type="arabicParenR"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учета программы обучения и эффекта селекции </a:t>
            </a:r>
            <a:r>
              <a:rPr lang="ru-RU" dirty="0" smtClean="0"/>
              <a:t>производился отбор </a:t>
            </a:r>
            <a:r>
              <a:rPr lang="ru-RU" dirty="0"/>
              <a:t>9-классников, имеющих высокую вероятность учиться в 10 классе школы соответствующей </a:t>
            </a:r>
            <a:r>
              <a:rPr lang="ru-RU" dirty="0" smtClean="0"/>
              <a:t>ориентации: профессиональной </a:t>
            </a:r>
            <a:r>
              <a:rPr lang="ru-RU" dirty="0"/>
              <a:t>или </a:t>
            </a:r>
            <a:r>
              <a:rPr lang="ru-RU" dirty="0" smtClean="0"/>
              <a:t>общеобразовательной (</a:t>
            </a:r>
            <a:r>
              <a:rPr lang="en-US" dirty="0" smtClean="0"/>
              <a:t>Propensity Score Matching</a:t>
            </a:r>
            <a:r>
              <a:rPr lang="ru-RU" dirty="0" smtClean="0"/>
              <a:t>)</a:t>
            </a:r>
          </a:p>
          <a:p>
            <a:pPr marL="514350" indent="-514350" algn="just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047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Пороговая дата начала обучения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13653913"/>
              </p:ext>
            </p:extLst>
          </p:nvPr>
        </p:nvGraphicFramePr>
        <p:xfrm>
          <a:off x="395536" y="2132856"/>
          <a:ext cx="8447856" cy="35661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607096"/>
                <a:gridCol w="1440160"/>
                <a:gridCol w="1779615"/>
                <a:gridCol w="1931414"/>
                <a:gridCol w="1689571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Пороговая 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Число  учеников, пошедших в школу с нарушением правила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</a:t>
                      </a:r>
                    </a:p>
                    <a:p>
                      <a:pPr algn="ctr"/>
                      <a:r>
                        <a:rPr lang="ru-RU" dirty="0" smtClean="0"/>
                        <a:t>10 -</a:t>
                      </a:r>
                      <a:r>
                        <a:rPr lang="ru-RU" dirty="0" err="1" smtClean="0"/>
                        <a:t>классников</a:t>
                      </a:r>
                      <a:r>
                        <a:rPr lang="ru-RU" dirty="0" smtClean="0"/>
                        <a:t>, пошедших в школу раньше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</a:t>
                      </a:r>
                    </a:p>
                    <a:p>
                      <a:pPr algn="ctr"/>
                      <a:r>
                        <a:rPr lang="ru-RU" dirty="0" smtClean="0"/>
                        <a:t>9-классников, пошедших в школу позже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Россия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октября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52%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11%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74%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Словакия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сентября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17%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26%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Чехия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сентября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38%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Венгрия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июня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25%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8331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Последовательность оценки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Оцениваемые модели:</a:t>
            </a:r>
          </a:p>
          <a:p>
            <a:pPr marL="0" indent="0">
              <a:buNone/>
            </a:pPr>
            <a:r>
              <a:rPr lang="ru-RU" u="sng" dirty="0" smtClean="0"/>
              <a:t>Первая</a:t>
            </a:r>
            <a:r>
              <a:rPr lang="ru-RU" dirty="0" smtClean="0"/>
              <a:t> Только эффект дополнительного года обучения</a:t>
            </a:r>
          </a:p>
          <a:p>
            <a:pPr marL="0" indent="0" algn="just">
              <a:buNone/>
            </a:pPr>
            <a:r>
              <a:rPr lang="ru-RU" u="sng" dirty="0" smtClean="0">
                <a:solidFill>
                  <a:srgbClr val="FF0000"/>
                </a:solidFill>
              </a:rPr>
              <a:t>Вторая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Эффект дополнительного года обучения + социально-демографические показатели ученика (пол, СЭС, местоположение школы</a:t>
            </a:r>
          </a:p>
          <a:p>
            <a:pPr marL="0" indent="0">
              <a:buNone/>
            </a:pPr>
            <a:r>
              <a:rPr lang="ru-RU" u="sng" dirty="0" smtClean="0"/>
              <a:t>Третья и Четвертая:</a:t>
            </a:r>
            <a:r>
              <a:rPr lang="ru-RU" dirty="0" smtClean="0"/>
              <a:t> Эффект дополнительного года + социально-демографические характеристики + переменные взаимодействия (пол и СЭС)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9047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15808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Оценка эффекта дополнительного года обучения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без </a:t>
            </a:r>
            <a:r>
              <a:rPr lang="ru-RU" sz="2800" dirty="0"/>
              <a:t>учета разделения на программы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11244125"/>
              </p:ext>
            </p:extLst>
          </p:nvPr>
        </p:nvGraphicFramePr>
        <p:xfrm>
          <a:off x="228600" y="140335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886090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Отбор 9-классников </a:t>
            </a:r>
            <a:br>
              <a:rPr lang="ru-RU" sz="2800" dirty="0" smtClean="0"/>
            </a:br>
            <a:r>
              <a:rPr lang="ru-RU" sz="2800" dirty="0" smtClean="0"/>
              <a:t>для оценки эффекта одного года </a:t>
            </a:r>
            <a:br>
              <a:rPr lang="ru-RU" sz="2800" dirty="0" smtClean="0"/>
            </a:br>
            <a:r>
              <a:rPr lang="ru-RU" sz="2800" dirty="0" smtClean="0"/>
              <a:t> на общеобразовательной программе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AutoNum type="arabicParenR"/>
            </a:pPr>
            <a:r>
              <a:rPr lang="ru-RU" sz="2000" dirty="0" smtClean="0"/>
              <a:t>Для 10-классников проведена оценка вероятности обучения в общеобразовательной школе исходя из пола и СЭС</a:t>
            </a:r>
          </a:p>
          <a:p>
            <a:pPr marL="514350" indent="-514350">
              <a:buAutoNum type="arabicParenR"/>
            </a:pPr>
            <a:r>
              <a:rPr lang="ru-RU" sz="2000" dirty="0" smtClean="0"/>
              <a:t>Полученные коэффициенты для переменных «пол» и «СЭС» использованы для расчета вероятности продолжения обучения в общеобразовательной школе для 9-классников</a:t>
            </a:r>
          </a:p>
          <a:p>
            <a:pPr marL="514350" indent="-514350">
              <a:buAutoNum type="arabicParenR"/>
            </a:pPr>
            <a:r>
              <a:rPr lang="ru-RU" sz="2000" dirty="0" smtClean="0"/>
              <a:t>Отобраны 9-классники с высокой вероятностью (выше, чем в среднем по выборке) продолжения обучения в общеобразовательной школе</a:t>
            </a:r>
          </a:p>
          <a:p>
            <a:pPr marL="514350" indent="-514350">
              <a:buAutoNum type="arabicParenR"/>
            </a:pPr>
            <a:r>
              <a:rPr lang="ru-RU" sz="2000" dirty="0" smtClean="0"/>
              <a:t>Анализ проведен на выборке 9-классников с высокой вероятностью и 10-классников из общеобразовательных школ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1108757"/>
              </p:ext>
            </p:extLst>
          </p:nvPr>
        </p:nvGraphicFramePr>
        <p:xfrm>
          <a:off x="323528" y="4509120"/>
          <a:ext cx="8280920" cy="195846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180659"/>
                <a:gridCol w="1688343"/>
                <a:gridCol w="1403806"/>
                <a:gridCol w="1008112"/>
              </a:tblGrid>
              <a:tr h="5868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Словакия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 вероятность (для 9 класса)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0,79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0,37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% 9-классников</a:t>
                      </a:r>
                      <a:r>
                        <a:rPr lang="ru-RU" baseline="0" dirty="0" smtClean="0"/>
                        <a:t> с высокой вероятностью продолжить обучение в общеобразовательной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58%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35%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41%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273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15808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Оценка эффекта дополнительного года обучения </a:t>
            </a:r>
            <a:r>
              <a:rPr lang="ru-RU" sz="2800" dirty="0" smtClean="0"/>
              <a:t>для общеобразовательной школы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20115067"/>
              </p:ext>
            </p:extLst>
          </p:nvPr>
        </p:nvGraphicFramePr>
        <p:xfrm>
          <a:off x="228600" y="140335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6172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Связь социально-демографических характеристик </a:t>
            </a:r>
            <a:br>
              <a:rPr lang="ru-RU" sz="2400" dirty="0" smtClean="0"/>
            </a:br>
            <a:r>
              <a:rPr lang="ru-RU" sz="2400" dirty="0" smtClean="0"/>
              <a:t>и эффекта дополнительного года обучения</a:t>
            </a:r>
            <a:br>
              <a:rPr lang="ru-RU" sz="2400" dirty="0" smtClean="0"/>
            </a:br>
            <a:r>
              <a:rPr lang="ru-RU" sz="2400" dirty="0" smtClean="0"/>
              <a:t> (без учета разделения на программы)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/>
              <a:t>Россия, Чехия – нет различий в зависимости от СЭС и пола</a:t>
            </a:r>
          </a:p>
          <a:p>
            <a:pPr marL="0" indent="0">
              <a:buNone/>
            </a:pPr>
            <a:r>
              <a:rPr lang="ru-RU" sz="2000" dirty="0" smtClean="0"/>
              <a:t>Словакия, Венгрия – эффект дополнительного года выше для учеников с высоким СЭС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89946884"/>
              </p:ext>
            </p:extLst>
          </p:nvPr>
        </p:nvGraphicFramePr>
        <p:xfrm>
          <a:off x="251520" y="2492896"/>
          <a:ext cx="856895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85339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/>
              <a:t>Связь социально-демографических характеристик и эффекта дополнительного года обучения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(на общеобразовательной программе)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Россия </a:t>
            </a:r>
            <a:r>
              <a:rPr lang="ru-RU" sz="2400" dirty="0" smtClean="0"/>
              <a:t>– </a:t>
            </a:r>
            <a:r>
              <a:rPr lang="ru-RU" sz="2400" u="sng" dirty="0"/>
              <a:t>нет различий </a:t>
            </a:r>
            <a:r>
              <a:rPr lang="ru-RU" sz="2400" dirty="0"/>
              <a:t>в зависимости от СЭС и пола</a:t>
            </a:r>
          </a:p>
          <a:p>
            <a:pPr marL="0" indent="0">
              <a:buNone/>
            </a:pPr>
            <a:r>
              <a:rPr lang="ru-RU" sz="2400" b="1" dirty="0" smtClean="0"/>
              <a:t>Словакия </a:t>
            </a:r>
            <a:r>
              <a:rPr lang="ru-RU" sz="2400" dirty="0" smtClean="0"/>
              <a:t>– </a:t>
            </a:r>
            <a:r>
              <a:rPr lang="ru-RU" sz="2400" dirty="0"/>
              <a:t>эффект дополнительного года </a:t>
            </a:r>
            <a:r>
              <a:rPr lang="ru-RU" sz="2400" u="sng" dirty="0"/>
              <a:t>выше для </a:t>
            </a:r>
            <a:r>
              <a:rPr lang="ru-RU" sz="2400" u="sng" dirty="0" smtClean="0"/>
              <a:t>мальчиков</a:t>
            </a:r>
            <a:r>
              <a:rPr lang="ru-RU" sz="2400" dirty="0" smtClean="0"/>
              <a:t>, </a:t>
            </a:r>
            <a:r>
              <a:rPr lang="ru-RU" sz="2400" b="1" dirty="0" smtClean="0"/>
              <a:t>Венгрия</a:t>
            </a:r>
            <a:r>
              <a:rPr lang="ru-RU" sz="2400" dirty="0" smtClean="0"/>
              <a:t> – </a:t>
            </a:r>
            <a:r>
              <a:rPr lang="ru-RU" sz="2400" u="sng" dirty="0" smtClean="0"/>
              <a:t>выше для девочек </a:t>
            </a:r>
            <a:r>
              <a:rPr lang="ru-RU" sz="2400" dirty="0" smtClean="0"/>
              <a:t>(для математики)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7103245"/>
              </p:ext>
            </p:extLst>
          </p:nvPr>
        </p:nvGraphicFramePr>
        <p:xfrm>
          <a:off x="467544" y="2708920"/>
          <a:ext cx="82809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71804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/>
              <a:t>Связь социально-демографических характеристик и эффекта дополнительного года обучения (на общеобразовательной программе</a:t>
            </a:r>
            <a:r>
              <a:rPr lang="ru-RU" sz="2400" dirty="0" smtClean="0"/>
              <a:t>) . </a:t>
            </a:r>
            <a:r>
              <a:rPr lang="ru-RU" sz="2400" i="1" dirty="0" smtClean="0"/>
              <a:t>Продолжение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412776"/>
            <a:ext cx="8686800" cy="4867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Чехия</a:t>
            </a:r>
            <a:r>
              <a:rPr lang="ru-RU" sz="2000" dirty="0" smtClean="0"/>
              <a:t> – эффект дополнительного года обучения  </a:t>
            </a:r>
            <a:r>
              <a:rPr lang="ru-RU" sz="2000" u="sng" dirty="0" smtClean="0"/>
              <a:t>ниже </a:t>
            </a:r>
          </a:p>
          <a:p>
            <a:pPr marL="0" indent="0">
              <a:buNone/>
            </a:pPr>
            <a:r>
              <a:rPr lang="ru-RU" sz="2000" u="sng" dirty="0" smtClean="0"/>
              <a:t>для учеников с высоким СЭС</a:t>
            </a:r>
          </a:p>
          <a:p>
            <a:pPr marL="0" indent="0" algn="just">
              <a:buNone/>
            </a:pPr>
            <a:r>
              <a:rPr lang="ru-RU" sz="2000" b="1" dirty="0" smtClean="0"/>
              <a:t>Венгрия</a:t>
            </a:r>
            <a:r>
              <a:rPr lang="ru-RU" sz="2000" dirty="0" smtClean="0"/>
              <a:t> – эффект дополнительного года обучения </a:t>
            </a:r>
            <a:r>
              <a:rPr lang="ru-RU" sz="2000" u="sng" dirty="0" smtClean="0"/>
              <a:t>выше для учеников с высоким СЭС</a:t>
            </a:r>
            <a:r>
              <a:rPr lang="ru-RU" sz="2000" dirty="0" smtClean="0"/>
              <a:t> 	(для естественных наук)</a:t>
            </a:r>
          </a:p>
          <a:p>
            <a:pPr marL="0" indent="0" algn="just">
              <a:buNone/>
            </a:pPr>
            <a:endParaRPr lang="ru-RU" sz="24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9030294"/>
              </p:ext>
            </p:extLst>
          </p:nvPr>
        </p:nvGraphicFramePr>
        <p:xfrm>
          <a:off x="323528" y="2780928"/>
          <a:ext cx="8395203" cy="375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6684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Проблемы и возможности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3695328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 smtClean="0"/>
              <a:t>Необходимость </a:t>
            </a:r>
            <a:r>
              <a:rPr lang="ru-RU" sz="2400" dirty="0"/>
              <a:t>оценки эффективности школьного обучения в </a:t>
            </a:r>
            <a:r>
              <a:rPr lang="ru-RU" sz="2400" dirty="0" smtClean="0"/>
              <a:t>отсутствие </a:t>
            </a:r>
            <a:r>
              <a:rPr lang="ru-RU" sz="2400" dirty="0" err="1"/>
              <a:t>лонгитюдных</a:t>
            </a:r>
            <a:r>
              <a:rPr lang="ru-RU" sz="2400" dirty="0"/>
              <a:t> </a:t>
            </a:r>
            <a:r>
              <a:rPr lang="ru-RU" sz="2400" dirty="0" smtClean="0"/>
              <a:t>исследований</a:t>
            </a:r>
            <a:endParaRPr lang="en-US" sz="2400" dirty="0" smtClean="0"/>
          </a:p>
          <a:p>
            <a:pPr marL="0" indent="0" algn="just">
              <a:buNone/>
            </a:pPr>
            <a:endParaRPr lang="en-US" sz="2200" dirty="0"/>
          </a:p>
          <a:p>
            <a:pPr marL="0" indent="0" algn="just">
              <a:buNone/>
            </a:pPr>
            <a:endParaRPr lang="en-US" sz="2200" dirty="0" smtClean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Выделение </a:t>
            </a:r>
            <a:r>
              <a:rPr lang="ru-RU" sz="2400" dirty="0"/>
              <a:t>других индикаторов (помимо средних результатов) для оценки эффективности (эффекта) образования</a:t>
            </a:r>
          </a:p>
          <a:p>
            <a:pPr marL="0" indent="0" algn="just">
              <a:buNone/>
            </a:pPr>
            <a:endParaRPr lang="ru-RU" sz="2200" dirty="0"/>
          </a:p>
          <a:p>
            <a:pPr marL="0" indent="0" algn="just">
              <a:buNone/>
            </a:pPr>
            <a:endParaRPr lang="ru-RU" sz="2200" dirty="0" smtClean="0"/>
          </a:p>
          <a:p>
            <a:pPr marL="0" indent="0" algn="just">
              <a:buNone/>
            </a:pPr>
            <a:endParaRPr lang="ru-RU" sz="2200" dirty="0" smtClean="0"/>
          </a:p>
          <a:p>
            <a:pPr marL="457200" indent="-457200" algn="just">
              <a:buAutoNum type="arabicParenR"/>
            </a:pPr>
            <a:endParaRPr lang="ru-RU" sz="22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1798637"/>
            <a:ext cx="3623320" cy="479871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 smtClean="0"/>
              <a:t>Оценка школьной эффективности на данных «</a:t>
            </a:r>
            <a:r>
              <a:rPr lang="ru-RU" sz="2400" dirty="0" err="1" smtClean="0"/>
              <a:t>срезовых</a:t>
            </a:r>
            <a:r>
              <a:rPr lang="ru-RU" sz="2400" dirty="0" smtClean="0"/>
              <a:t>» исследований (</a:t>
            </a:r>
            <a:r>
              <a:rPr lang="en-US" sz="2400" dirty="0" smtClean="0"/>
              <a:t>PISA)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dirty="0" smtClean="0"/>
              <a:t>Ограничения </a:t>
            </a:r>
            <a:r>
              <a:rPr lang="ru-RU" sz="2400" dirty="0"/>
              <a:t>в интерпретации средних результатов международных исследований (</a:t>
            </a:r>
            <a:r>
              <a:rPr lang="en-US" sz="2400" dirty="0"/>
              <a:t>PISA</a:t>
            </a:r>
            <a:r>
              <a:rPr lang="ru-RU" sz="2400" dirty="0"/>
              <a:t> в том числе) как показателей эффективности образовательной системы страны</a:t>
            </a:r>
          </a:p>
          <a:p>
            <a:pPr marL="0" indent="0" algn="just">
              <a:buNone/>
            </a:pPr>
            <a:endParaRPr lang="en-US" dirty="0" smtClean="0"/>
          </a:p>
        </p:txBody>
      </p:sp>
      <p:sp>
        <p:nvSpPr>
          <p:cNvPr id="5" name="Стрелка вправо 4"/>
          <p:cNvSpPr/>
          <p:nvPr/>
        </p:nvSpPr>
        <p:spPr>
          <a:xfrm>
            <a:off x="4211960" y="2348880"/>
            <a:ext cx="9361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236296" y="2852936"/>
            <a:ext cx="64807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4211960" y="4365104"/>
            <a:ext cx="936104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94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выводы (методологические)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00808"/>
            <a:ext cx="8686800" cy="4579866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AutoNum type="arabicParenR"/>
            </a:pPr>
            <a:r>
              <a:rPr lang="ru-RU" dirty="0" smtClean="0"/>
              <a:t>Средние данные </a:t>
            </a:r>
            <a:r>
              <a:rPr lang="en-US" dirty="0" smtClean="0"/>
              <a:t>PISA</a:t>
            </a:r>
            <a:r>
              <a:rPr lang="ru-RU" dirty="0" smtClean="0"/>
              <a:t> не могут быть основанием для выводов об эффективности образовательной системы без учета таких факторов как СЭС, класс и программа обучения, возраст и пр.</a:t>
            </a:r>
          </a:p>
          <a:p>
            <a:pPr marL="514350" indent="-514350" algn="just">
              <a:buAutoNum type="arabicParenR"/>
            </a:pPr>
            <a:r>
              <a:rPr lang="en-US" dirty="0" smtClean="0"/>
              <a:t>RD</a:t>
            </a:r>
            <a:r>
              <a:rPr lang="ru-RU" dirty="0" smtClean="0"/>
              <a:t> </a:t>
            </a:r>
            <a:r>
              <a:rPr lang="en-US" dirty="0" smtClean="0"/>
              <a:t>design </a:t>
            </a:r>
            <a:r>
              <a:rPr lang="ru-RU" dirty="0" smtClean="0"/>
              <a:t>в приложении к данным </a:t>
            </a:r>
            <a:r>
              <a:rPr lang="en-US" dirty="0" smtClean="0"/>
              <a:t>PISA </a:t>
            </a:r>
            <a:r>
              <a:rPr lang="ru-RU" dirty="0" smtClean="0"/>
              <a:t>позволяет оценить эффект одного го</a:t>
            </a:r>
            <a:r>
              <a:rPr lang="ru-RU" dirty="0"/>
              <a:t>д</a:t>
            </a:r>
            <a:r>
              <a:rPr lang="ru-RU" dirty="0" smtClean="0"/>
              <a:t>а обучения, не прибегая к данным </a:t>
            </a:r>
            <a:r>
              <a:rPr lang="ru-RU" dirty="0" err="1" smtClean="0"/>
              <a:t>лонгитюдных</a:t>
            </a:r>
            <a:r>
              <a:rPr lang="ru-RU" dirty="0" smtClean="0"/>
              <a:t> исследований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Оценка эффекта дополнительного года обучения может быть показателем «добавочной стоимости» образования в отношении результатов </a:t>
            </a:r>
            <a:r>
              <a:rPr lang="en-US" dirty="0" smtClean="0"/>
              <a:t>PISA</a:t>
            </a: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514350" indent="-51435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выводы </a:t>
            </a:r>
            <a:br>
              <a:rPr lang="ru-RU" dirty="0" smtClean="0"/>
            </a:br>
            <a:r>
              <a:rPr lang="ru-RU" dirty="0" smtClean="0"/>
              <a:t>(по российским данным)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72816"/>
            <a:ext cx="8686800" cy="450785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 smtClean="0"/>
              <a:t>Эффект </a:t>
            </a:r>
            <a:r>
              <a:rPr lang="ru-RU" dirty="0"/>
              <a:t>одного года обучения для всей выборки является незначимым. </a:t>
            </a:r>
            <a:endParaRPr lang="ru-RU" dirty="0" smtClean="0"/>
          </a:p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 smtClean="0"/>
              <a:t>Эффект одного года обучения для общеобразовательных школ выше, чем всей выборки в целом (без учета разделения на программы). Это может быть свидетельством того, что для профессиональных школ эффект одного года - отрицательный. </a:t>
            </a:r>
            <a:endParaRPr lang="ru-RU" dirty="0"/>
          </a:p>
          <a:p>
            <a:pPr marL="514350" indent="-514350" algn="just">
              <a:buAutoNum type="arabicParenR"/>
            </a:pPr>
            <a:r>
              <a:rPr lang="ru-RU" dirty="0" smtClean="0"/>
              <a:t>Эффект одного года обучения не зависит от пола и социально-экономического статуса учеников.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025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выводы </a:t>
            </a:r>
            <a:br>
              <a:rPr lang="ru-RU" dirty="0" smtClean="0"/>
            </a:br>
            <a:r>
              <a:rPr lang="ru-RU" dirty="0" smtClean="0"/>
              <a:t>(сравнительные)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72816"/>
            <a:ext cx="8686800" cy="4507858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 smtClean="0"/>
              <a:t>Для </a:t>
            </a:r>
            <a:r>
              <a:rPr lang="ru-RU" u="sng" dirty="0" smtClean="0"/>
              <a:t>всей выборки в целом эффект </a:t>
            </a:r>
            <a:r>
              <a:rPr lang="ru-RU" dirty="0" smtClean="0"/>
              <a:t>одного года обучения ниже, чем в других оцениваемых странах за исключением Словакии.</a:t>
            </a:r>
          </a:p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 smtClean="0"/>
              <a:t>Для </a:t>
            </a:r>
            <a:r>
              <a:rPr lang="ru-RU" u="sng" dirty="0"/>
              <a:t>общеобразовательной </a:t>
            </a:r>
            <a:r>
              <a:rPr lang="ru-RU" u="sng" dirty="0" smtClean="0"/>
              <a:t>программы </a:t>
            </a:r>
            <a:r>
              <a:rPr lang="ru-RU" dirty="0" smtClean="0"/>
              <a:t>эффект одного года обучения </a:t>
            </a:r>
            <a:r>
              <a:rPr lang="ru-RU" dirty="0"/>
              <a:t>ниже, чем в других оцениваемых </a:t>
            </a:r>
            <a:r>
              <a:rPr lang="ru-RU" dirty="0" smtClean="0"/>
              <a:t>странах.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В России </a:t>
            </a:r>
            <a:r>
              <a:rPr lang="ru-RU" u="sng" dirty="0" smtClean="0"/>
              <a:t>эффект одного года не зависит от пола и социально-экономического статуса учеников </a:t>
            </a:r>
            <a:r>
              <a:rPr lang="ru-RU" dirty="0" smtClean="0"/>
              <a:t>в отличие от других стран, где эффективность обучения меняется в зависимости от социально-экономических факторов.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025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Возможные направления будущих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00808"/>
            <a:ext cx="8686800" cy="4579866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AutoNum type="arabicParenR"/>
            </a:pPr>
            <a:r>
              <a:rPr lang="ru-RU" dirty="0" smtClean="0"/>
              <a:t>Динамика эффективности школьного обучения с 2000 по 2012</a:t>
            </a:r>
          </a:p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/>
              <a:t>Выделение факторов, связанных с высоким эффектом дополнительного года обучения</a:t>
            </a:r>
          </a:p>
          <a:p>
            <a:pPr marL="514350" indent="-514350" algn="just">
              <a:buFont typeface="Arial" pitchFamily="34" charset="0"/>
              <a:buAutoNum type="arabicParenR"/>
            </a:pPr>
            <a:r>
              <a:rPr lang="ru-RU" dirty="0"/>
              <a:t>Эффект </a:t>
            </a:r>
            <a:r>
              <a:rPr lang="ru-RU" dirty="0" smtClean="0"/>
              <a:t>раннего </a:t>
            </a:r>
            <a:r>
              <a:rPr lang="ru-RU" dirty="0"/>
              <a:t>и </a:t>
            </a:r>
            <a:r>
              <a:rPr lang="ru-RU" dirty="0" smtClean="0"/>
              <a:t>позднего разделения </a:t>
            </a:r>
            <a:r>
              <a:rPr lang="ru-RU" dirty="0"/>
              <a:t>на разные треки (до 7 класса, после 7, после 8 класса, после 9 класса, после 10 класса</a:t>
            </a:r>
            <a:r>
              <a:rPr lang="ru-RU" dirty="0" smtClean="0"/>
              <a:t>): для оценки эффективности в целом по стране и для профессионального образования. </a:t>
            </a:r>
            <a:endParaRPr lang="ru-RU" dirty="0"/>
          </a:p>
          <a:p>
            <a:pPr marL="514350" indent="-514350" algn="just">
              <a:buAutoNum type="arabicParenR"/>
            </a:pPr>
            <a:r>
              <a:rPr lang="ru-RU" dirty="0" smtClean="0"/>
              <a:t>Изменение эффекта в разных ступенях (между 8 и 9 классом, между 9 и 10)</a:t>
            </a:r>
          </a:p>
          <a:p>
            <a:pPr marL="514350" indent="-514350" algn="just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639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mtClean="0"/>
              <a:t>Спасибо!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618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92211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Динамика результатов по математике </a:t>
            </a:r>
            <a:r>
              <a:rPr lang="en-US" sz="3600" dirty="0" smtClean="0"/>
              <a:t>PISA</a:t>
            </a:r>
            <a:r>
              <a:rPr lang="ru-RU" sz="3600" dirty="0" smtClean="0"/>
              <a:t> в некоторых странах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04726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63318030"/>
              </p:ext>
            </p:extLst>
          </p:nvPr>
        </p:nvGraphicFramePr>
        <p:xfrm>
          <a:off x="457200" y="1481138"/>
          <a:ext cx="8229599" cy="450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9010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Бразилия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10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</a:tr>
              <a:tr h="901012">
                <a:tc>
                  <a:txBody>
                    <a:bodyPr/>
                    <a:lstStyle/>
                    <a:p>
                      <a:r>
                        <a:rPr lang="ru-RU" dirty="0" smtClean="0"/>
                        <a:t>2003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29%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43%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45%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52%</a:t>
                      </a:r>
                      <a:endParaRPr lang="ru-RU" b="1" dirty="0"/>
                    </a:p>
                  </a:txBody>
                  <a:tcPr/>
                </a:tc>
              </a:tr>
              <a:tr h="901012">
                <a:tc>
                  <a:txBody>
                    <a:bodyPr/>
                    <a:lstStyle/>
                    <a:p>
                      <a:r>
                        <a:rPr lang="ru-RU" dirty="0" smtClean="0"/>
                        <a:t>2006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62%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47%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44%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52%</a:t>
                      </a:r>
                      <a:endParaRPr lang="ru-RU" b="1" dirty="0"/>
                    </a:p>
                  </a:txBody>
                  <a:tcPr/>
                </a:tc>
              </a:tr>
              <a:tr h="901012">
                <a:tc>
                  <a:txBody>
                    <a:bodyPr/>
                    <a:lstStyle/>
                    <a:p>
                      <a:r>
                        <a:rPr lang="ru-RU" dirty="0" smtClean="0"/>
                        <a:t>2009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60%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28%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37%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36%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49%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47%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Изменение пропорций учеников из разных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823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Оценка эффекта дополнительного года для стран с отсутствием  разделения на разные программы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88119821"/>
              </p:ext>
            </p:extLst>
          </p:nvPr>
        </p:nvGraphicFramePr>
        <p:xfrm>
          <a:off x="228600" y="140335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33953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Оценка школьной эффективности на примере «срезовых» данных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Направления исследований: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Абсолютный эффект школьного обучения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Факторы, сопряженные с эффективностью обучения в школе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Определение оптимального возраста для начала школьного обучения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Сравнение эффекта обучения и эффекта возраста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99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PISA: </a:t>
            </a:r>
            <a:r>
              <a:rPr lang="ru-RU" dirty="0" smtClean="0"/>
              <a:t>цели, выборка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28600" y="1403874"/>
            <a:ext cx="8686800" cy="5193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Programm</a:t>
            </a:r>
            <a:r>
              <a:rPr lang="en-US" sz="2800" b="1" dirty="0"/>
              <a:t> For International Student Assessment </a:t>
            </a:r>
          </a:p>
          <a:p>
            <a:pPr marL="0" indent="0" algn="just">
              <a:buNone/>
            </a:pPr>
            <a:r>
              <a:rPr lang="ru-RU" i="1" dirty="0" smtClean="0"/>
              <a:t>Цель</a:t>
            </a:r>
            <a:r>
              <a:rPr lang="ru-RU" dirty="0" smtClean="0"/>
              <a:t>: </a:t>
            </a:r>
            <a:r>
              <a:rPr lang="ru-RU" sz="2600" dirty="0" smtClean="0"/>
              <a:t>оценка того, в какой степени </a:t>
            </a:r>
            <a:r>
              <a:rPr lang="ru-RU" sz="2600" dirty="0"/>
              <a:t>в разных странах </a:t>
            </a:r>
            <a:r>
              <a:rPr lang="ru-RU" sz="2600" dirty="0" smtClean="0"/>
              <a:t>школьники, завершая обязательное среднее образование, имеют необходимые умения для решения практических социальных и жизненных задач. </a:t>
            </a:r>
          </a:p>
          <a:p>
            <a:pPr marL="0" indent="0" algn="just">
              <a:buNone/>
            </a:pPr>
            <a:r>
              <a:rPr lang="ru-RU" i="1" dirty="0" smtClean="0"/>
              <a:t>Области</a:t>
            </a:r>
            <a:r>
              <a:rPr lang="ru-RU" dirty="0" smtClean="0"/>
              <a:t>: </a:t>
            </a:r>
            <a:r>
              <a:rPr lang="ru-RU" sz="2600" dirty="0" smtClean="0"/>
              <a:t>чтение, математика, естественные науки</a:t>
            </a:r>
          </a:p>
          <a:p>
            <a:pPr marL="0" indent="0" algn="just">
              <a:buNone/>
            </a:pPr>
            <a:r>
              <a:rPr lang="ru-RU" i="1" dirty="0" smtClean="0"/>
              <a:t>Выборка</a:t>
            </a:r>
            <a:r>
              <a:rPr lang="ru-RU" dirty="0" smtClean="0"/>
              <a:t>: </a:t>
            </a:r>
            <a:r>
              <a:rPr lang="ru-RU" sz="2600" dirty="0" smtClean="0"/>
              <a:t>15-летние школьники, учащиеся в разных классах (с 7-ого по 12-ый). Максимальная разница в возрасте – 1 год (без 1-го дня)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274124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Ограничения в интерпретации средних результатов </a:t>
            </a:r>
            <a:r>
              <a:rPr lang="en-US" sz="3200" dirty="0" smtClean="0"/>
              <a:t>PISA</a:t>
            </a:r>
            <a:r>
              <a:rPr lang="ru-RU" sz="3200" dirty="0" smtClean="0"/>
              <a:t>: </a:t>
            </a:r>
            <a:br>
              <a:rPr lang="ru-RU" sz="3200" dirty="0" smtClean="0"/>
            </a:br>
            <a:r>
              <a:rPr lang="ru-RU" sz="3200" dirty="0" smtClean="0"/>
              <a:t>состав имеет значение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844824"/>
            <a:ext cx="8686800" cy="4752528"/>
          </a:xfrm>
        </p:spPr>
        <p:txBody>
          <a:bodyPr>
            <a:normAutofit fontScale="92500"/>
          </a:bodyPr>
          <a:lstStyle/>
          <a:p>
            <a:pPr marL="514350" indent="-514350" algn="just">
              <a:buAutoNum type="arabicParenR"/>
            </a:pPr>
            <a:r>
              <a:rPr lang="ru-RU" dirty="0" smtClean="0"/>
              <a:t>Разное время начала обучения в школе  - разный по длительности учебный опыт к моменту тестирования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Разные образовательные траектории: кроме общеобразовательных есть профессиональные и пред-профессиональные школы. </a:t>
            </a:r>
          </a:p>
          <a:p>
            <a:pPr marL="514350" indent="-514350" algn="just">
              <a:buAutoNum type="arabicParenR"/>
            </a:pPr>
            <a:r>
              <a:rPr lang="ru-RU" dirty="0" smtClean="0"/>
              <a:t>Множество других факторов, связанных с показателями </a:t>
            </a:r>
            <a:r>
              <a:rPr lang="en-US" dirty="0" smtClean="0"/>
              <a:t>PISA</a:t>
            </a:r>
            <a:r>
              <a:rPr lang="ru-RU" dirty="0" smtClean="0"/>
              <a:t>: социально-экономический статус семьи, материальные ресурсы и т.п.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857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Ученики «старших» классов имеют выше результаты в </a:t>
            </a:r>
            <a:r>
              <a:rPr lang="en-US" sz="2400" dirty="0" smtClean="0"/>
              <a:t>PISA</a:t>
            </a:r>
            <a:r>
              <a:rPr lang="ru-RU" sz="2400" dirty="0" smtClean="0"/>
              <a:t>, чем их сверстники из «младших» классов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2219082"/>
              </p:ext>
            </p:extLst>
          </p:nvPr>
        </p:nvGraphicFramePr>
        <p:xfrm>
          <a:off x="0" y="1412776"/>
          <a:ext cx="8964486" cy="525296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71600"/>
                <a:gridCol w="1224136"/>
                <a:gridCol w="2286507"/>
                <a:gridCol w="1494081"/>
                <a:gridCol w="1494081"/>
                <a:gridCol w="1494081"/>
              </a:tblGrid>
              <a:tr h="4040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Словакия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Венгрия</a:t>
                      </a:r>
                      <a:endParaRPr lang="ru-RU" dirty="0"/>
                    </a:p>
                  </a:txBody>
                  <a:tcPr/>
                </a:tc>
              </a:tr>
              <a:tr h="404074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468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490</a:t>
                      </a:r>
                      <a:endParaRPr lang="ru-RU" sz="2000" b="1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426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380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363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387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463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478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483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496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494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520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524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Чтение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459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494</a:t>
                      </a:r>
                      <a:endParaRPr lang="ru-RU" sz="2000" b="1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366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391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534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rowSpan="4"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Ест.науки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503</a:t>
                      </a:r>
                      <a:endParaRPr lang="ru-RU" sz="2000" b="1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434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382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368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400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508</a:t>
                      </a:r>
                      <a:endParaRPr lang="ru-RU" sz="2000" dirty="0"/>
                    </a:p>
                  </a:txBody>
                  <a:tcPr/>
                </a:tc>
              </a:tr>
              <a:tr h="4040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538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7548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Ученики профессиональных школ показывают более низкие результаты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4433853"/>
              </p:ext>
            </p:extLst>
          </p:nvPr>
        </p:nvGraphicFramePr>
        <p:xfrm>
          <a:off x="179512" y="1412776"/>
          <a:ext cx="8671884" cy="51825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6"/>
                <a:gridCol w="1008112"/>
                <a:gridCol w="864096"/>
                <a:gridCol w="936104"/>
                <a:gridCol w="864096"/>
                <a:gridCol w="792088"/>
                <a:gridCol w="936104"/>
                <a:gridCol w="936104"/>
                <a:gridCol w="962445"/>
                <a:gridCol w="868679"/>
              </a:tblGrid>
              <a:tr h="630070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Словакия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Венгрия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0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9кл.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10кл.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9кл.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10кл.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9кл.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10кл.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9кл.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10кл.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3007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Матем</a:t>
                      </a:r>
                      <a:endParaRPr lang="ru-RU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506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537</a:t>
                      </a:r>
                    </a:p>
                  </a:txBody>
                  <a:tcPr anchor="ctr"/>
                </a:tc>
              </a:tr>
              <a:tr h="6300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Профес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425</a:t>
                      </a:r>
                    </a:p>
                  </a:txBody>
                  <a:tcPr anchor="ctr"/>
                </a:tc>
              </a:tr>
              <a:tr h="63007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Чтение</a:t>
                      </a:r>
                      <a:endParaRPr lang="ru-RU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517</a:t>
                      </a:r>
                    </a:p>
                    <a:p>
                      <a:pPr algn="ctr"/>
                      <a:endParaRPr lang="ru-RU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547</a:t>
                      </a:r>
                    </a:p>
                  </a:txBody>
                  <a:tcPr anchor="ctr"/>
                </a:tc>
              </a:tr>
              <a:tr h="6300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Профес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435</a:t>
                      </a:r>
                    </a:p>
                  </a:txBody>
                  <a:tcPr anchor="ctr"/>
                </a:tc>
              </a:tr>
              <a:tr h="63007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Ест.науки</a:t>
                      </a:r>
                      <a:endParaRPr lang="ru-RU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477</a:t>
                      </a:r>
                    </a:p>
                    <a:p>
                      <a:pPr algn="ctr"/>
                      <a:endParaRPr lang="ru-RU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548</a:t>
                      </a:r>
                    </a:p>
                    <a:p>
                      <a:pPr algn="ctr"/>
                      <a:endParaRPr lang="ru-RU" sz="2000" b="0" dirty="0"/>
                    </a:p>
                  </a:txBody>
                  <a:tcPr anchor="ctr"/>
                </a:tc>
              </a:tr>
              <a:tr h="6300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Профес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454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1537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Выборка по классам и </a:t>
            </a:r>
            <a:r>
              <a:rPr lang="ru-RU" sz="2800" smtClean="0"/>
              <a:t>видам траекторий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02063505"/>
              </p:ext>
            </p:extLst>
          </p:nvPr>
        </p:nvGraphicFramePr>
        <p:xfrm>
          <a:off x="251520" y="2348880"/>
          <a:ext cx="8686800" cy="34086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263280"/>
                <a:gridCol w="1152128"/>
                <a:gridCol w="1224136"/>
                <a:gridCol w="1309896"/>
                <a:gridCol w="17373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Словакия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Чехия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Венгрия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общее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профессиональное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класс,</a:t>
                      </a:r>
                      <a:r>
                        <a:rPr lang="ru-RU" baseline="0" dirty="0" smtClean="0"/>
                        <a:t> проф. (от общего числа 9-классников)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10 класс,</a:t>
                      </a:r>
                      <a:r>
                        <a:rPr lang="ru-RU" baseline="0" dirty="0" smtClean="0"/>
                        <a:t> проф. (от общего числа 10-классников)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6883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Эффект одного года обучения как показатель эффективности обучения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16832"/>
            <a:ext cx="8686800" cy="3240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Показателем </a:t>
            </a:r>
            <a:r>
              <a:rPr lang="ru-RU" dirty="0"/>
              <a:t>эффективности </a:t>
            </a:r>
            <a:r>
              <a:rPr lang="ru-RU" dirty="0" smtClean="0"/>
              <a:t>обучения может выступать эффект одного года обучения для образовательных результатов.</a:t>
            </a:r>
          </a:p>
          <a:p>
            <a:pPr marL="0" indent="0" algn="just">
              <a:buNone/>
            </a:pPr>
            <a:r>
              <a:rPr lang="ru-RU" dirty="0" smtClean="0"/>
              <a:t>Эффект одного года – это разница в результатах между учащимися двух «соседних» классов (например, 8-ым и 9-ым, 9-ым и 10-ым).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5589240"/>
            <a:ext cx="8496944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Однако есть серьезные проблемы с прямой интерпретацией величины «прироста» баллов за один год!</a:t>
            </a:r>
          </a:p>
        </p:txBody>
      </p:sp>
    </p:spTree>
    <p:extLst>
      <p:ext uri="{BB962C8B-B14F-4D97-AF65-F5344CB8AC3E}">
        <p14:creationId xmlns:p14="http://schemas.microsoft.com/office/powerpoint/2010/main" xmlns="" val="226462181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Pro_GlowingTechVid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108CE7F-80D9-4BBC-878F-C29D70550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PresentationPro_GlowingTechVideo</Template>
  <TotalTime>0</TotalTime>
  <Words>1539</Words>
  <Application>Microsoft Office PowerPoint</Application>
  <PresentationFormat>Экран (4:3)</PresentationFormat>
  <Paragraphs>352</Paragraphs>
  <Slides>27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PresentationPro_GlowingTechVideo</vt:lpstr>
      <vt:lpstr>Эффективность года школьного обучения для результатов PISA 2009</vt:lpstr>
      <vt:lpstr>Проблемы и возможности</vt:lpstr>
      <vt:lpstr>Оценка школьной эффективности на примере «срезовых» данных</vt:lpstr>
      <vt:lpstr>PISA: цели, выборка</vt:lpstr>
      <vt:lpstr>Ограничения в интерпретации средних результатов PISA:  состав имеет значение</vt:lpstr>
      <vt:lpstr>Ученики «старших» классов имеют выше результаты в PISA, чем их сверстники из «младших» классов</vt:lpstr>
      <vt:lpstr>Ученики профессиональных школ показывают более низкие результаты</vt:lpstr>
      <vt:lpstr>Выборка по классам и видам траекторий</vt:lpstr>
      <vt:lpstr>Эффект одного года обучения как показатель эффективности обучения</vt:lpstr>
      <vt:lpstr>Почему нельзя просто сравнить результаты двух «соседних» классов</vt:lpstr>
      <vt:lpstr>Метод оценки</vt:lpstr>
      <vt:lpstr>Пороговая дата начала обучения</vt:lpstr>
      <vt:lpstr>Последовательность оценки</vt:lpstr>
      <vt:lpstr>Оценка эффекта дополнительного года обучения  без учета разделения на программы</vt:lpstr>
      <vt:lpstr>Отбор 9-классников  для оценки эффекта одного года   на общеобразовательной программе</vt:lpstr>
      <vt:lpstr>Оценка эффекта дополнительного года обучения для общеобразовательной школы</vt:lpstr>
      <vt:lpstr>Связь социально-демографических характеристик  и эффекта дополнительного года обучения  (без учета разделения на программы)</vt:lpstr>
      <vt:lpstr>Связь социально-демографических характеристик и эффекта дополнительного года обучения  (на общеобразовательной программе)</vt:lpstr>
      <vt:lpstr>Связь социально-демографических характеристик и эффекта дополнительного года обучения (на общеобразовательной программе) . Продолжение</vt:lpstr>
      <vt:lpstr>Основные выводы (методологические) </vt:lpstr>
      <vt:lpstr>Основные выводы  (по российским данным)</vt:lpstr>
      <vt:lpstr>Основные выводы  (сравнительные)</vt:lpstr>
      <vt:lpstr>Возможные направления будущих исследований</vt:lpstr>
      <vt:lpstr>Спасибо!</vt:lpstr>
      <vt:lpstr>Динамика результатов по математике PISA в некоторых странах</vt:lpstr>
      <vt:lpstr>Изменение пропорций учеников из разных классов</vt:lpstr>
      <vt:lpstr>Оценка эффекта дополнительного года для стран с отсутствием  разделения на разные программы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2012-10-15T07:55:30Z</dcterms:created>
  <dcterms:modified xsi:type="dcterms:W3CDTF">2013-02-25T10:45:51Z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