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4"/>
  </p:notesMasterIdLst>
  <p:sldIdLst>
    <p:sldId id="283" r:id="rId2"/>
    <p:sldId id="395" r:id="rId3"/>
    <p:sldId id="394" r:id="rId4"/>
    <p:sldId id="399" r:id="rId5"/>
    <p:sldId id="287" r:id="rId6"/>
    <p:sldId id="295" r:id="rId7"/>
    <p:sldId id="400" r:id="rId8"/>
    <p:sldId id="396" r:id="rId9"/>
    <p:sldId id="397" r:id="rId10"/>
    <p:sldId id="398" r:id="rId11"/>
    <p:sldId id="291" r:id="rId12"/>
    <p:sldId id="301" r:id="rId13"/>
    <p:sldId id="303" r:id="rId14"/>
    <p:sldId id="407" r:id="rId15"/>
    <p:sldId id="406" r:id="rId16"/>
    <p:sldId id="404" r:id="rId17"/>
    <p:sldId id="408" r:id="rId18"/>
    <p:sldId id="405" r:id="rId19"/>
    <p:sldId id="380" r:id="rId20"/>
    <p:sldId id="324" r:id="rId21"/>
    <p:sldId id="325" r:id="rId22"/>
    <p:sldId id="326" r:id="rId23"/>
    <p:sldId id="410" r:id="rId24"/>
    <p:sldId id="327" r:id="rId25"/>
    <p:sldId id="332" r:id="rId26"/>
    <p:sldId id="402" r:id="rId27"/>
    <p:sldId id="409" r:id="rId28"/>
    <p:sldId id="381" r:id="rId29"/>
    <p:sldId id="364" r:id="rId30"/>
    <p:sldId id="391" r:id="rId31"/>
    <p:sldId id="392" r:id="rId32"/>
    <p:sldId id="3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CC529-0929-4FF1-AF82-9FA839714224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4D0CA-6B7E-4BC9-921E-DA71ED5847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8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4C650-00CE-44FC-9C50-7B3954BAA3A2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8615" tIns="44307" rIns="88615" bIns="44307"/>
          <a:lstStyle/>
          <a:p>
            <a:endParaRPr lang="ru-RU" sz="1600" dirty="0"/>
          </a:p>
        </p:txBody>
      </p:sp>
      <p:sp>
        <p:nvSpPr>
          <p:cNvPr id="5124" name="Rectangle 7"/>
          <p:cNvSpPr txBox="1">
            <a:spLocks noGrp="1" noChangeArrowheads="1"/>
          </p:cNvSpPr>
          <p:nvPr/>
        </p:nvSpPr>
        <p:spPr bwMode="auto">
          <a:xfrm>
            <a:off x="6344841" y="8849785"/>
            <a:ext cx="511969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615" tIns="44307" rIns="88615" bIns="44307" anchor="b"/>
          <a:lstStyle/>
          <a:p>
            <a:pPr algn="r" defTabSz="885825"/>
            <a:fld id="{400F837F-AAD6-45EF-8056-76B76DB897EA}" type="slidenum">
              <a:rPr lang="ru-RU" sz="1200">
                <a:latin typeface="Arial" pitchFamily="34" charset="0"/>
              </a:rPr>
              <a:pPr algn="r" defTabSz="885825"/>
              <a:t>1</a:t>
            </a:fld>
            <a:endParaRPr lang="ru-RU" sz="12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4230E0-0FF0-46EA-996F-993F8D0C3CEE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3FF7B8-5ABE-4503-9107-10C31DBE7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764704"/>
            <a:ext cx="8001000" cy="5076825"/>
          </a:xfrm>
          <a:ln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Майоров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Алексей Николаевич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Заместитель руководителя аппарата комитета Государственной Думы по образованию, доктор педагогических наук, профессор</a:t>
            </a:r>
            <a:b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"Образовательные стандарты: разговор не окончен"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6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Москва </a:t>
            </a:r>
            <a:br>
              <a:rPr lang="ru-RU" sz="26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21 мая 2013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года</a:t>
            </a:r>
            <a:endParaRPr lang="ru-RU" sz="4000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3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Статья 63. Общее образование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2. </a:t>
            </a:r>
            <a:r>
              <a:rPr lang="ru-RU" sz="2800" b="1" dirty="0" smtClean="0"/>
              <a:t>Общее образование </a:t>
            </a:r>
            <a:r>
              <a:rPr lang="ru-RU" sz="2800" dirty="0" smtClean="0"/>
              <a:t>может быть получено в организациях, осуществляющих образовательную деятельность, а также вне организаций, осуществляющих образовательную деятельность, в форме семейного образования. </a:t>
            </a:r>
            <a:endParaRPr lang="ru-RU" sz="2800" dirty="0" smtClean="0"/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Среднее </a:t>
            </a:r>
            <a:r>
              <a:rPr lang="ru-RU" sz="2800" b="1" dirty="0" smtClean="0"/>
              <a:t>общее образование </a:t>
            </a:r>
            <a:r>
              <a:rPr lang="ru-RU" sz="2800" dirty="0" smtClean="0"/>
              <a:t>может быть получено в форме самообразования.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Многообразие форм получения образования и форм обучения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60848"/>
            <a:ext cx="8858312" cy="4654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2000" b="1" dirty="0" smtClean="0"/>
              <a:t>В</a:t>
            </a:r>
            <a:r>
              <a:rPr lang="ru-RU" sz="2000" dirty="0" smtClean="0"/>
              <a:t> принятом законе сроки получения образования определяются образовательными стандартами: «Федеральными государственными образовательными стандартами устанавливаются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сроки получения общего образования и профессионального образования с учетом различных форм обучения, образовательных технологий и особенностей отдельных категорий обучающихся</a:t>
            </a:r>
            <a:r>
              <a:rPr lang="ru-RU" sz="1800" dirty="0" smtClean="0"/>
              <a:t>».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/>
              <a:t>	</a:t>
            </a:r>
            <a:r>
              <a:rPr lang="ru-RU" sz="2800" b="1" dirty="0" smtClean="0">
                <a:solidFill>
                  <a:srgbClr val="FF0000"/>
                </a:solidFill>
              </a:rPr>
              <a:t>Тюрьма и армия.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Гибкость в сроках освоения программ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496943" cy="38492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В </a:t>
            </a:r>
            <a:r>
              <a:rPr lang="ru-RU" sz="2800" dirty="0" smtClean="0"/>
              <a:t>целях обеспечения реализации права на образование обучающихся с ограниченными возможностями здоровья устанавливаются </a:t>
            </a:r>
            <a:r>
              <a:rPr lang="ru-RU" sz="2800" b="1" dirty="0" smtClean="0"/>
              <a:t>федеральные государственные образовательные стандарты образования указанных лиц</a:t>
            </a:r>
            <a:r>
              <a:rPr lang="ru-RU" sz="2800" dirty="0" smtClean="0"/>
              <a:t> или включаются в федеральные государственные образовательные стандарты </a:t>
            </a:r>
            <a:r>
              <a:rPr lang="ru-RU" sz="2800" b="1" dirty="0" smtClean="0"/>
              <a:t>специальные требования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Особый порядок отбора содержания образования для лиц с ограниченными возможностями здоровья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50851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Стандарт как инструмент регламентации изучения языков в Российской Федерации.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 «В образовательных организациях образовательная деятельность осуществляется на </a:t>
            </a:r>
            <a:r>
              <a:rPr lang="ru-RU" b="1" dirty="0" smtClean="0"/>
              <a:t>государственном языке Российской Федерации</a:t>
            </a:r>
            <a:r>
              <a:rPr lang="ru-RU" dirty="0" smtClean="0"/>
              <a:t>, если настоящей статьей не установлено иное. Преподавание и изучение государственного языка Российской Федерации в рамках имеющих государственную аккредитацию образовательных программ осуществляются </a:t>
            </a:r>
            <a:r>
              <a:rPr lang="ru-RU" b="1" dirty="0" smtClean="0"/>
              <a:t>в соответствии с федеральными государственными образовательными стандартами.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 В государственных и муниципальных образовательных организациях, расположенных на территории республики Российской Федерации, может вводиться преподавание и </a:t>
            </a:r>
            <a:r>
              <a:rPr lang="ru-RU" b="1" dirty="0" smtClean="0"/>
              <a:t>изучение государственных языков республик Российской Федерации</a:t>
            </a:r>
            <a:r>
              <a:rPr lang="ru-RU" dirty="0" smtClean="0"/>
              <a:t> в соответствии с законодательством республик Российской Федерации. Преподавание и изучение государственных языков республик Российской Федерации в рамках имеющих государственную аккредитацию образовательных программ осуществляются </a:t>
            </a:r>
            <a:r>
              <a:rPr lang="ru-RU" b="1" dirty="0" smtClean="0"/>
              <a:t>в соответствии с федеральными государственными образовательными стандартами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3. Граждане Российской Федерации имеют право на получение дошкольного, начального общего и основного общего образования </a:t>
            </a:r>
            <a:r>
              <a:rPr lang="ru-RU" b="1" dirty="0" smtClean="0"/>
              <a:t>на родном языке из числа языков народов Российской Федерации</a:t>
            </a:r>
            <a:r>
              <a:rPr lang="ru-RU" dirty="0" smtClean="0"/>
              <a:t>, а также право на изучение родного языка из числа языков народов Российской Федерации в пределах возможностей, предоставляемых системой образования, в порядке, установленном законодательством об образовании. Преподавание и изучение родного языка из числа языков народов Российской Федерации в рамках имеющих государственную аккредитацию образовательных программ осуществляются </a:t>
            </a:r>
            <a:r>
              <a:rPr lang="ru-RU" b="1" dirty="0" smtClean="0"/>
              <a:t>в соответствии с федеральными государственными образовательными стандартами</a:t>
            </a:r>
            <a:r>
              <a:rPr lang="ru-RU" dirty="0" smtClean="0"/>
              <a:t>…».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Переход от дуальной системы изучения языков к регламентации групп имеющих конституционный статус.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200" b="1" dirty="0" smtClean="0"/>
              <a:t>Под электронным обучением </a:t>
            </a:r>
            <a:r>
              <a:rPr lang="ru-RU" sz="2000" dirty="0" smtClean="0"/>
              <a:t>понимается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 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400" b="1" dirty="0" smtClean="0"/>
              <a:t>Под дистанционными образовательными технологиями </a:t>
            </a:r>
            <a:r>
              <a:rPr lang="ru-RU" sz="2000" dirty="0" smtClean="0"/>
              <a:t>понимаются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Использование дистанционных образовательных технологий и электронного обучения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08920"/>
            <a:ext cx="8229600" cy="252028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	Вопрос  </a:t>
            </a:r>
            <a:r>
              <a:rPr lang="ru-RU" sz="2400" dirty="0" smtClean="0"/>
              <a:t>о том, какие должны быть требования к условиям организации образовательного процесса при дистанционном или электронном обучении еще только предстоит определить, или сказать о том, что это излишне.</a:t>
            </a:r>
            <a:endParaRPr lang="ru-RU" sz="24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Использование дистанционных образовательных технологий и электронного обучения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Определение нормативов обеспеченности.</a:t>
            </a:r>
          </a:p>
          <a:p>
            <a:pPr>
              <a:buNone/>
            </a:pPr>
            <a:r>
              <a:rPr lang="ru-RU" sz="2400" dirty="0" smtClean="0"/>
              <a:t>	Требования к материально-техническому оснащению образовательного процесса,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которое должно обеспечивать возможность: </a:t>
            </a:r>
            <a:r>
              <a:rPr lang="ru-RU" dirty="0" smtClean="0"/>
              <a:t>«реализации индивидуальных учебных планов обучающихся, осуществления самостоятельной познавательной </a:t>
            </a:r>
            <a:r>
              <a:rPr lang="ru-RU" sz="2400" dirty="0" smtClean="0"/>
              <a:t>деятельности обучающихся; включения обучающихся в проектную и учебно-исследовательскую…» и т.д.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Введение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подушевых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нормативов обеспеченности образовательного процесса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799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Для организации реализации образовательных программ с использованием сетевой формы несколькими организациями, осуществляющими образовательную деятельность, такие организации также совместно разрабатывают и утверждают образовательные программы.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5272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7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>
                <a:solidFill>
                  <a:schemeClr val="tx1"/>
                </a:solidFill>
              </a:rPr>
              <a:t>Использование сетевой формы реализации образовательных программ.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Определение нормативов обеспеченности.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 </a:t>
            </a:r>
            <a:r>
              <a:rPr lang="ru-RU" dirty="0" smtClean="0"/>
              <a:t>2. Нормы обеспеченности образовательной деятельности учебными изданиями </a:t>
            </a:r>
            <a:r>
              <a:rPr lang="ru-RU" b="1" dirty="0" smtClean="0"/>
              <a:t>в расчете на одного обучающегося </a:t>
            </a:r>
            <a:r>
              <a:rPr lang="ru-RU" dirty="0" smtClean="0"/>
              <a:t>по основной образовательной программе устанавливаются соответствующими федеральными государственными образовательными стандартами.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8. Введение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подушевых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нормативов обеспеченности образовательного процесса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Статья 11 закона «Об образовании в Российской Федерации»: в части 2 «Федеральные государственные образовательные стандарты, </a:t>
            </a:r>
            <a:r>
              <a:rPr lang="ru-RU" b="1" dirty="0" smtClean="0"/>
              <a:t>за исключением федерального государственного образовательного стандарта дошкольного образования</a:t>
            </a:r>
            <a:r>
              <a:rPr lang="ru-RU" dirty="0" smtClean="0"/>
              <a:t>, являются основой объективной оценки соответствия установленным требованиям образовательной деятельности и подготовки обучающихся, освоивших образовательные программы соответствующего уровня и соответствующей направленности, </a:t>
            </a:r>
            <a:r>
              <a:rPr lang="ru-RU" sz="3000" b="1" dirty="0" smtClean="0">
                <a:solidFill>
                  <a:srgbClr val="FF0000"/>
                </a:solidFill>
              </a:rPr>
              <a:t>независимо от формы получения образования и формы обучения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Утверждение: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Федеральные государственные образовательные стандарты общего образования (ФГОС) в связи с принятием федерального закона от 29.12.2012 №273-ФЗ «Об образовании в Российской Федерации» (принятый закон) должны измениться.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Вопросы: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1. Какие изменения ФГОС должны </a:t>
            </a:r>
            <a:r>
              <a:rPr lang="ru-RU" b="1" dirty="0" smtClean="0"/>
              <a:t>произойти?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2. </a:t>
            </a:r>
            <a:r>
              <a:rPr lang="ru-RU" b="1" dirty="0" smtClean="0"/>
              <a:t>Какие изменения в принятый закон целесообразны в среднесрочной </a:t>
            </a:r>
            <a:r>
              <a:rPr lang="ru-RU" b="1" dirty="0" smtClean="0"/>
              <a:t>перспективе?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3. </a:t>
            </a:r>
            <a:r>
              <a:rPr lang="ru-RU" b="1" dirty="0"/>
              <a:t>Как должна измениться системы отбора содержания общего образования?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285992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Часть 1 статьи 59. Итоговая аттестация</a:t>
            </a:r>
          </a:p>
          <a:p>
            <a:r>
              <a:rPr lang="ru-RU" dirty="0" smtClean="0"/>
              <a:t>«Итоговая аттестация представляет собой форму оценки </a:t>
            </a:r>
            <a:r>
              <a:rPr lang="ru-RU" b="1" dirty="0" smtClean="0"/>
              <a:t>степени и уровня </a:t>
            </a:r>
            <a:r>
              <a:rPr lang="ru-RU" dirty="0" smtClean="0"/>
              <a:t>освоения обучающимися образовательной программы».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3143248"/>
          <a:ext cx="9001156" cy="274320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01853"/>
                <a:gridCol w="221307"/>
                <a:gridCol w="1623159"/>
                <a:gridCol w="221340"/>
                <a:gridCol w="1401819"/>
                <a:gridCol w="241348"/>
                <a:gridCol w="1601900"/>
                <a:gridCol w="610248"/>
                <a:gridCol w="228843"/>
                <a:gridCol w="1449339"/>
              </a:tblGrid>
              <a:tr h="12742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27424">
                <a:tc>
                  <a:txBody>
                    <a:bodyPr/>
                    <a:lstStyle/>
                    <a:p>
                      <a:pPr algn="ctr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создается инструмент по их определению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проводится измерение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освоили учащиеся это содержание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насколько, или на каком уровне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1643042" y="4000504"/>
            <a:ext cx="71438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3428992" y="3929066"/>
            <a:ext cx="71438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5072066" y="3929066"/>
            <a:ext cx="71438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7572396" y="5143512"/>
            <a:ext cx="71438" cy="42862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" indent="-514350"/>
            <a:r>
              <a:rPr lang="ru-RU" sz="320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  <a:endParaRPr lang="ru-RU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71472" y="5715016"/>
            <a:ext cx="3786214" cy="857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4143380"/>
            <a:ext cx="3786214" cy="857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285992"/>
            <a:ext cx="80010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Часть 4 статьи 59.«государственная итоговая аттестация проводится государственными экзаменационными комиссиями в целях определения соответствия </a:t>
            </a:r>
            <a:r>
              <a:rPr lang="ru-RU" sz="2000" b="1" dirty="0" smtClean="0"/>
              <a:t>результатов </a:t>
            </a:r>
            <a:r>
              <a:rPr lang="ru-RU" dirty="0" smtClean="0"/>
              <a:t>освоения обучающимися основных образовательных программ соответствующим </a:t>
            </a:r>
            <a:r>
              <a:rPr lang="ru-RU" b="1" dirty="0" smtClean="0"/>
              <a:t>требованиям </a:t>
            </a:r>
            <a:r>
              <a:rPr lang="ru-RU" dirty="0" smtClean="0"/>
              <a:t>федерального государственного образовательного стандарта или образовательного стандарта»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14818"/>
            <a:ext cx="40005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результаты </a:t>
            </a:r>
            <a:r>
              <a:rPr lang="ru-RU" sz="1600" dirty="0" smtClean="0"/>
              <a:t>освоения</a:t>
            </a:r>
          </a:p>
          <a:p>
            <a:pPr algn="ctr"/>
            <a:r>
              <a:rPr lang="ru-RU" sz="1600" dirty="0" smtClean="0"/>
              <a:t>основных образовательных программ </a:t>
            </a:r>
          </a:p>
          <a:p>
            <a:pPr algn="ctr"/>
            <a:r>
              <a:rPr lang="ru-RU" dirty="0" smtClean="0"/>
              <a:t>		</a:t>
            </a:r>
          </a:p>
          <a:p>
            <a:pPr algn="ctr"/>
            <a:r>
              <a:rPr lang="ru-RU" dirty="0" smtClean="0"/>
              <a:t>					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требования </a:t>
            </a:r>
            <a:r>
              <a:rPr lang="ru-RU" b="1" dirty="0" err="1" smtClean="0"/>
              <a:t>фгос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143512"/>
            <a:ext cx="283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определения соответствия 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071670" y="5143512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714348" y="5143512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714612" y="4143380"/>
            <a:ext cx="1857388" cy="10001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143380"/>
            <a:ext cx="2071702" cy="10001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5715016"/>
            <a:ext cx="3786214" cy="8572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1600" dirty="0" smtClean="0"/>
              <a:t>«Под федеральным государственным контролем качества образования понимается деятельность по оценке соответствия </a:t>
            </a:r>
            <a:r>
              <a:rPr lang="ru-RU" sz="2000" b="1" dirty="0" smtClean="0"/>
              <a:t>образовательной деятельности </a:t>
            </a:r>
            <a:r>
              <a:rPr lang="ru-RU" sz="1600" b="1" dirty="0" smtClean="0"/>
              <a:t>и подготовки обучающихся </a:t>
            </a:r>
            <a:r>
              <a:rPr lang="ru-RU" sz="1600" dirty="0" smtClean="0"/>
              <a:t>в организации, осуществляющей образовательную деятельность по имеющим государственную аккредитацию образовательным программам, </a:t>
            </a:r>
            <a:r>
              <a:rPr lang="ru-RU" sz="1600" b="1" dirty="0" smtClean="0"/>
              <a:t>требованиям</a:t>
            </a:r>
            <a:r>
              <a:rPr lang="ru-RU" sz="1600" dirty="0" smtClean="0"/>
              <a:t> федеральных государственных образовательных стандартов посредством организации и проведения проверок качества образования…»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5214950"/>
            <a:ext cx="2263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оценка соответствия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14818"/>
            <a:ext cx="1994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образовательная </a:t>
            </a:r>
          </a:p>
          <a:p>
            <a:pPr algn="ctr"/>
            <a:r>
              <a:rPr lang="ru-RU" b="1" dirty="0" smtClean="0"/>
              <a:t>деятельность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4286256"/>
            <a:ext cx="1608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подготовка </a:t>
            </a:r>
          </a:p>
          <a:p>
            <a:pPr algn="ctr"/>
            <a:r>
              <a:rPr lang="ru-RU" b="1" dirty="0" smtClean="0"/>
              <a:t>обучающихся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5929330"/>
            <a:ext cx="19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требования </a:t>
            </a:r>
            <a:r>
              <a:rPr lang="ru-RU" b="1" dirty="0" err="1" smtClean="0"/>
              <a:t>фгос</a:t>
            </a:r>
            <a:endParaRPr lang="ru-RU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857488" y="5214950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14348" y="5214950"/>
            <a:ext cx="114300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21129"/>
              </p:ext>
            </p:extLst>
          </p:nvPr>
        </p:nvGraphicFramePr>
        <p:xfrm>
          <a:off x="467544" y="2060847"/>
          <a:ext cx="8136904" cy="4536505"/>
        </p:xfrm>
        <a:graphic>
          <a:graphicData uri="http://schemas.openxmlformats.org/drawingml/2006/table">
            <a:tbl>
              <a:tblPr/>
              <a:tblGrid>
                <a:gridCol w="4104027"/>
                <a:gridCol w="4032877"/>
              </a:tblGrid>
              <a:tr h="320036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Примерная программа определяет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ФГОС содержит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требования</a:t>
                      </a: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 к: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75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рекомендуемые объем и содержание образования определенного уровня и (или) определенной направленности</a:t>
                      </a:r>
                      <a:endParaRPr lang="ru-RU" sz="1800" b="0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          </a:r>
                      <a:endParaRPr lang="ru-RU" sz="1800" b="0" i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</a:t>
                      </a:r>
                      <a:r>
                        <a:rPr lang="ru-RU" sz="1800" b="1" i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планируемые результаты освоения образовательной программы</a:t>
                      </a: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, 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результатам освоения основных образовательных программ</a:t>
                      </a:r>
                      <a:r>
                        <a:rPr lang="ru-RU" sz="180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646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</a:t>
                      </a:r>
                      <a:r>
                        <a:rPr lang="ru-RU" sz="1800" b="1" i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примерные условия образовательной деятельности</a:t>
                      </a: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, включая примерные расчеты нормативных затрат оказания государственных услуг по реализации образовательной программы. 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</a:t>
                      </a: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условиям реализации основных образовательных программ</a:t>
                      </a: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, в том числе кадровым, финансовым, материально-техническим и иным условиям;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583147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28794" y="2714620"/>
          <a:ext cx="501686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434"/>
                <a:gridCol w="208280"/>
                <a:gridCol w="1520600"/>
                <a:gridCol w="221114"/>
                <a:gridCol w="15334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измерения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результатам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428860" y="3214686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321468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00760" y="321468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верх стрелка 7"/>
          <p:cNvSpPr/>
          <p:nvPr/>
        </p:nvSpPr>
        <p:spPr>
          <a:xfrm rot="10800000">
            <a:off x="2588136" y="4612664"/>
            <a:ext cx="3643338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387279"/>
              </p:ext>
            </p:extLst>
          </p:nvPr>
        </p:nvGraphicFramePr>
        <p:xfrm>
          <a:off x="1928794" y="2714620"/>
          <a:ext cx="501686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434"/>
                <a:gridCol w="208280"/>
                <a:gridCol w="1520600"/>
                <a:gridCol w="221114"/>
                <a:gridCol w="15334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Измерения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программе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программы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428860" y="3214686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321468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00760" y="321468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верх стрелка 7"/>
          <p:cNvSpPr/>
          <p:nvPr/>
        </p:nvSpPr>
        <p:spPr>
          <a:xfrm rot="10800000">
            <a:off x="2594056" y="4786322"/>
            <a:ext cx="3643338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10800000">
            <a:off x="4355976" y="4786322"/>
            <a:ext cx="2143140" cy="571504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Стандарт в части описания результатов, должен быть написан таким языком, чтобы дать возможность определения соответствия результатов освоения обучающимися основных образовательных программ стандарту.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b="1" dirty="0" smtClean="0"/>
              <a:t>Итоговая аттестация и государственный контроль (надзор) в сфере образования</a:t>
            </a:r>
          </a:p>
          <a:p>
            <a:pPr>
              <a:buNone/>
            </a:pPr>
            <a:r>
              <a:rPr lang="ru-RU" sz="1800" dirty="0" smtClean="0"/>
              <a:t>В линейной модели возможна поэтапная конкретизации описания результата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2428868"/>
          <a:ext cx="8429682" cy="3500461"/>
        </p:xfrm>
        <a:graphic>
          <a:graphicData uri="http://schemas.openxmlformats.org/drawingml/2006/table">
            <a:tbl>
              <a:tblPr/>
              <a:tblGrid>
                <a:gridCol w="2809894"/>
                <a:gridCol w="2809894"/>
                <a:gridCol w="2809894"/>
              </a:tblGrid>
              <a:tr h="27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Стандарт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Примерная программа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организации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45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Владение физическими упражнениями разной функциональной направленности, использование 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режиме учебной и производственной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 с целью профилактики переутомления и сохранения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высокой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работоспособности.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Владение гимнастическими упреждениями утренней гимнастики, умение самостоятельно реализовать упражнения разминочной паузы на уроке, знание упражнений для профилактики переутомления отдельных частей тала.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Умение самостоятельно реализовать комплекс упражнений утренней гимнастики.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Знание и реализация упражнений для опорного аппарата, глаз, профилактики общей утомляемости.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 prst="relaxedInset"/>
            <a:contourClr>
              <a:schemeClr val="accent6">
                <a:shade val="25000"/>
                <a:satMod val="18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02870" indent="-514350"/>
            <a:r>
              <a:rPr lang="ru-RU" sz="3200" dirty="0" smtClean="0">
                <a:solidFill>
                  <a:schemeClr val="tx1"/>
                </a:solidFill>
              </a:rPr>
              <a:t>9. Связь стандарта с аттестацией и контрольно-надзорной деятельностью.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2722608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6692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Стандарт становится документом прямого действия и более важным для школ, нежели примерная программа; </a:t>
            </a:r>
            <a:r>
              <a:rPr lang="ru-RU" sz="3200" b="1" dirty="0" smtClean="0"/>
              <a:t>стандарт будет использован еще для целого ряда важнейших функций регулирования, стандарт должен дополнительно учитывать формы получения образования, образовательные технологии, многообразие изучения языков и т.д. Наконец обучающиеся с ограниченными возможностями здоровья должны получить свои стандарты или особые требования.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Какие изменения в принятый закон целесообразны в среднесрочной перспективе.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28317"/>
              </p:ext>
            </p:extLst>
          </p:nvPr>
        </p:nvGraphicFramePr>
        <p:xfrm>
          <a:off x="467544" y="2060847"/>
          <a:ext cx="8208911" cy="4536505"/>
        </p:xfrm>
        <a:graphic>
          <a:graphicData uri="http://schemas.openxmlformats.org/drawingml/2006/table">
            <a:tbl>
              <a:tblPr/>
              <a:tblGrid>
                <a:gridCol w="4104027"/>
                <a:gridCol w="4104884"/>
              </a:tblGrid>
              <a:tr h="320036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Примерная программа определяет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ФГОС содержит требования к: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75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</a:t>
                      </a:r>
                      <a:r>
                        <a:rPr lang="ru-RU" sz="1800" b="1" i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рекомендуемые объем и содержание образования</a:t>
                      </a: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 определенного уровня и (или) определенной направленности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70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</a:t>
                      </a:r>
                      <a:r>
                        <a:rPr lang="ru-RU" sz="1800" b="1" i="1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планируемые результаты освоения образовательной программы</a:t>
                      </a:r>
                      <a:r>
                        <a:rPr lang="ru-RU" sz="180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, 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результатам освоения основных образовательных программ</a:t>
                      </a:r>
                      <a:r>
                        <a:rPr lang="ru-RU" sz="180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646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</a:t>
                      </a:r>
                      <a:r>
                        <a:rPr lang="ru-RU" sz="1800" b="1" i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примерные условия образовательной деятельности</a:t>
                      </a: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, включая примерные расчеты нормативных затрат оказания государственных услуг по реализации образовательной программы. 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- </a:t>
                      </a:r>
                      <a:r>
                        <a:rPr lang="ru-RU" sz="1800" b="1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условиям реализации основных образовательных программ</a:t>
                      </a:r>
                      <a:r>
                        <a:rPr lang="ru-RU" sz="1800" dirty="0">
                          <a:solidFill>
                            <a:srgbClr val="0F0F0F"/>
                          </a:solidFill>
                          <a:latin typeface="Calibri"/>
                          <a:ea typeface="Times New Roman"/>
                        </a:rPr>
                        <a:t>, в том числе кадровым, финансовым, материально-техническим и иным условиям;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1" cy="5040560"/>
          </a:xfrm>
        </p:spPr>
        <p:txBody>
          <a:bodyPr>
            <a:normAutofit fontScale="85000" lnSpcReduction="10000"/>
          </a:bodyPr>
          <a:lstStyle/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опосредованного использования стандарта к стандарту прямого действия.</a:t>
            </a:r>
          </a:p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Многообразие форм получения образования и форм обучения.</a:t>
            </a:r>
          </a:p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Гибкость в сроках освоения программ: появление связи между сроками освоения, с одной стороны и формами обучения, образовательными технологиями и особенностями обучающихся (категорий) с другой.</a:t>
            </a:r>
            <a:endParaRPr lang="en-US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Особый порядок отбора содержания образования для лиц с ограниченными возможностями здоровья.</a:t>
            </a:r>
          </a:p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Переход от дуальной системы изучения языков к регламентации 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групп языков 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имеющих конституционный статус</a:t>
            </a:r>
          </a:p>
          <a:p>
            <a:pPr marL="102870" indent="-514350">
              <a:buFont typeface="+mj-lt"/>
              <a:buAutoNum type="arabicPeriod"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Реализация образовательных программ с применением электронного обучения и дистанционных образовательных технологий.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2870" indent="-514350">
              <a:buFont typeface="+mj-lt"/>
              <a:buAutoNum type="arabicPeriod"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Использование сетевой формы реализации образовательных 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программ. 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Введение </a:t>
            </a: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подушевых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нормативов обеспеченности образовательного 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процесса.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2870" indent="-514350">
              <a:buFont typeface="+mj-lt"/>
              <a:buAutoNum type="arabicPeriod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Прямая однозначная связь стандарта с аттестацией и контрольно-надзорной деятельностью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287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Сюжеты принятого закона связанные с изменением ФГОС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b="1" dirty="0" smtClean="0">
                <a:solidFill>
                  <a:srgbClr val="FF0000"/>
                </a:solidFill>
              </a:rPr>
              <a:t>Стандарт СПО.</a:t>
            </a:r>
          </a:p>
          <a:p>
            <a:pPr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Можно </a:t>
            </a:r>
            <a:r>
              <a:rPr lang="ru-RU" sz="2800" b="1" dirty="0" smtClean="0"/>
              <a:t>предложить рассмотреть возможность перехода на двух уровневый формат формирования документов образовательных учреждений. Для этого представляется целесообразным пересмотреть содержание стандарта, включив в него примерные учебные планы, примерные рабочие программы учебных предметов, курсов, дисциплин (модулей), иных компонентов. В этом случае он станет полноценным документом прямого действия, а не абстрактной отсылочной конструкцией. </a:t>
            </a:r>
          </a:p>
          <a:p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Какие изменения в принятый закон целесообразны в среднесрочной перспективе.</a:t>
            </a:r>
            <a:endParaRPr lang="ru-R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Очень хочется надеяться на то, что стандарт и программы станут более конкретными, технологичными, понятными и однозначными. Причем, не только работникам школы или ученым, но и родителям обучающихся. Это документы для всех участников образовательного процесса. Они должны стать более прогрессивным, современным, адекватным не только требованиям дня сегодняшнего, но и ближайшего будущего.</a:t>
            </a:r>
            <a:endParaRPr lang="ru-RU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68960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Спасибо!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Содержание стандарта в принятом законе не изменилась это </a:t>
            </a:r>
            <a:r>
              <a:rPr lang="ru-RU" b="1" dirty="0" smtClean="0"/>
              <a:t>требования</a:t>
            </a:r>
            <a:r>
              <a:rPr lang="ru-RU" dirty="0" smtClean="0"/>
              <a:t> к: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структуре основных образовательных программ</a:t>
            </a:r>
            <a:r>
              <a:rPr lang="ru-RU" dirty="0" smtClean="0"/>
              <a:t>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условиям реализации основных</a:t>
            </a:r>
            <a:r>
              <a:rPr lang="ru-RU" dirty="0" smtClean="0"/>
              <a:t> образовательных программ, в том числе кадровым, финансовым, материально-техническим и иным условиям;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dirty="0" smtClean="0"/>
              <a:t>результатам освоения </a:t>
            </a:r>
            <a:r>
              <a:rPr lang="ru-RU" dirty="0" smtClean="0"/>
              <a:t>основных образовательных программ.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Федеральные государственные образовательные стандарты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1482" y="2492896"/>
            <a:ext cx="7501036" cy="38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1. От опосредованного использования стандарта к стандарту прямого действия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643050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законе «Об образовании».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4645" y="2708920"/>
            <a:ext cx="8329557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1. От опосредованного использования стандарта к стандарту прямого действия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873882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принятом законе.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7812856" cy="3849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Часть </a:t>
            </a:r>
            <a:r>
              <a:rPr lang="ru-RU" sz="3200" dirty="0" smtClean="0"/>
              <a:t>5 статьи 17 говорит о том, что стандарты должны определить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формы получения образования и формы обучения </a:t>
            </a:r>
            <a:r>
              <a:rPr lang="ru-RU" sz="3200" dirty="0" smtClean="0"/>
              <a:t>по каждому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уровню образования</a:t>
            </a:r>
            <a:r>
              <a:rPr lang="ru-RU" sz="3200" dirty="0" smtClean="0"/>
              <a:t>, профессии, специальности и направлению подготовки.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Многообразие форм получения образования и форм обучения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02870" indent="-514350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Многообразие форм получения образования и форм обучения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92888" cy="45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41764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Стандарт должен определить две очень важные вещи. Во-первых для каждого уровня образования можно ли его получать в организации и вне организаций, а также может ли оно быть получено в различных формах: очной, </a:t>
            </a:r>
            <a:r>
              <a:rPr lang="ru-RU" dirty="0" err="1" smtClean="0"/>
              <a:t>очно-заочной</a:t>
            </a:r>
            <a:r>
              <a:rPr lang="ru-RU" dirty="0" smtClean="0"/>
              <a:t>, заочной, семейного образования или самообразования.</a:t>
            </a:r>
          </a:p>
          <a:p>
            <a:pPr>
              <a:buNone/>
            </a:pPr>
            <a:r>
              <a:rPr lang="ru-RU" dirty="0" smtClean="0"/>
              <a:t>	Но это еще не все, поскольку часть 4 статья 17 говорит о том, что допускается сочетание различных форм получения образования и форм обучения. Таким образом, возможных сочетаний может быть достаточно много.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02870" indent="-514350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Многообразие форм получения образования и форм обучения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1393</TotalTime>
  <Words>807</Words>
  <Application>Microsoft Office PowerPoint</Application>
  <PresentationFormat>Экран (4:3)</PresentationFormat>
  <Paragraphs>155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Майоров Алексей Николаевич  Заместитель руководителя аппарата комитета Государственной Думы по образованию, доктор педагогических наук, профессор  "Образовательные стандарты: разговор не окончен"    Москва  21 мая 2013 года</vt:lpstr>
      <vt:lpstr>Презентация PowerPoint</vt:lpstr>
      <vt:lpstr>Сюжеты принятого закона связанные с изменением ФГОС</vt:lpstr>
      <vt:lpstr>Федеральные государственные образовательные стандарты</vt:lpstr>
      <vt:lpstr>1. От опосредованного использования стандарта к стандарту прямого действия</vt:lpstr>
      <vt:lpstr>1. От опосредованного использования стандарта к стандарту прямого действия</vt:lpstr>
      <vt:lpstr>2. Многообразие форм получения образования и форм обучения</vt:lpstr>
      <vt:lpstr>2. Многообразие форм получения образования и форм обучения</vt:lpstr>
      <vt:lpstr>2. Многообразие форм получения образования и форм обучения</vt:lpstr>
      <vt:lpstr>2. Многообразие форм получения образования и форм обучения</vt:lpstr>
      <vt:lpstr>3. Гибкость в сроках освоения программ</vt:lpstr>
      <vt:lpstr>4. Особый порядок отбора содержания образования для лиц с ограниченными возможностями здоровья</vt:lpstr>
      <vt:lpstr>5. Переход от дуальной системы изучения языков к регламентации групп имеющих конституционный статус.</vt:lpstr>
      <vt:lpstr>6. Использование дистанционных образовательных технологий и электронного обучения</vt:lpstr>
      <vt:lpstr>6. Использование дистанционных образовательных технологий и электронного обучения</vt:lpstr>
      <vt:lpstr>8. Введение подушевых нормативов обеспеченности образовательного процесса</vt:lpstr>
      <vt:lpstr> 7. Использование сетевой формы реализации образовательных программ.  </vt:lpstr>
      <vt:lpstr>8. Введение подушевых нормативов обеспеченности образовательного процесса</vt:lpstr>
      <vt:lpstr>9. Связь стандарта с аттестацией и контрольно-надзорной деятельностью.</vt:lpstr>
      <vt:lpstr>Презентация PowerPoint</vt:lpstr>
      <vt:lpstr>9. Связь стандарта с аттестацией и контрольно-надзорной деятельностью.</vt:lpstr>
      <vt:lpstr>9. Связь стандарта с аттестацией и контрольно-надзорной деятельностью.</vt:lpstr>
      <vt:lpstr>9. Связь стандарта с аттестацией и контрольно-надзорной деятельностью.</vt:lpstr>
      <vt:lpstr>9. Связь стандарта с аттестацией и контрольно-надзорной деятельностью.</vt:lpstr>
      <vt:lpstr>9. Связь стандарта с аттестацией и контрольно-надзорной деятельностью.</vt:lpstr>
      <vt:lpstr>9. Связь стандарта с аттестацией и контрольно-надзорной деятельностью.</vt:lpstr>
      <vt:lpstr>9. Связь стандарта с аттестацией и контрольно-надзорной деятельностью.</vt:lpstr>
      <vt:lpstr>Презентация PowerPoint</vt:lpstr>
      <vt:lpstr>Какие изменения в принятый закон целесообразны в среднесрочной перспективе.</vt:lpstr>
      <vt:lpstr>Какие изменения в принятый закон целесообразны в среднесрочной перспективе.</vt:lpstr>
      <vt:lpstr>Презентация PowerPoint</vt:lpstr>
      <vt:lpstr>Презентация PowerPoint</vt:lpstr>
    </vt:vector>
  </TitlesOfParts>
  <Company>Российская Федерация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Майоров Алексей</cp:lastModifiedBy>
  <cp:revision>103</cp:revision>
  <dcterms:created xsi:type="dcterms:W3CDTF">2013-01-25T09:07:15Z</dcterms:created>
  <dcterms:modified xsi:type="dcterms:W3CDTF">2013-05-17T06:04:31Z</dcterms:modified>
</cp:coreProperties>
</file>